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3" r:id="rId3"/>
    <p:sldId id="257" r:id="rId4"/>
    <p:sldId id="258" r:id="rId5"/>
    <p:sldId id="259" r:id="rId6"/>
    <p:sldId id="269" r:id="rId7"/>
    <p:sldId id="265" r:id="rId8"/>
    <p:sldId id="274" r:id="rId9"/>
    <p:sldId id="261" r:id="rId10"/>
    <p:sldId id="262" r:id="rId11"/>
    <p:sldId id="267" r:id="rId12"/>
    <p:sldId id="272" r:id="rId13"/>
    <p:sldId id="270" r:id="rId14"/>
    <p:sldId id="271" r:id="rId15"/>
    <p:sldId id="264" r:id="rId16"/>
    <p:sldId id="260" r:id="rId17"/>
    <p:sldId id="263" r:id="rId18"/>
    <p:sldId id="275" r:id="rId19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44B243B-5D59-47F5-861F-E26D81E20EBC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F2307F4-6DA4-4B3B-AFE2-8F980F35D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3365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AA7F0ED-ABC0-4B78-B5A8-08D61BD88027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97EF06E-E3E6-4258-89BC-4E00C0E4F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448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EF06E-E3E6-4258-89BC-4E00C0E4F85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6866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EF06E-E3E6-4258-89BC-4E00C0E4F85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7162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EF06E-E3E6-4258-89BC-4E00C0E4F85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1981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EF06E-E3E6-4258-89BC-4E00C0E4F85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2282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EF06E-E3E6-4258-89BC-4E00C0E4F85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9677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EF06E-E3E6-4258-89BC-4E00C0E4F85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9235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EF06E-E3E6-4258-89BC-4E00C0E4F85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2530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EF06E-E3E6-4258-89BC-4E00C0E4F85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9436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EF06E-E3E6-4258-89BC-4E00C0E4F85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3437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EF06E-E3E6-4258-89BC-4E00C0E4F85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6239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EF06E-E3E6-4258-89BC-4E00C0E4F85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2233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EF06E-E3E6-4258-89BC-4E00C0E4F85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4934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EF06E-E3E6-4258-89BC-4E00C0E4F85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5416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EF06E-E3E6-4258-89BC-4E00C0E4F85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500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EF06E-E3E6-4258-89BC-4E00C0E4F85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4622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EF06E-E3E6-4258-89BC-4E00C0E4F85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973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EF06E-E3E6-4258-89BC-4E00C0E4F85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5386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EF06E-E3E6-4258-89BC-4E00C0E4F85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255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DF7F1-9B98-4E9E-962D-920516DC4CE2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BCBB8-E0DA-400B-86F6-88DCC86248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DF7F1-9B98-4E9E-962D-920516DC4CE2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BCBB8-E0DA-400B-86F6-88DCC86248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DF7F1-9B98-4E9E-962D-920516DC4CE2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BCBB8-E0DA-400B-86F6-88DCC86248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DF7F1-9B98-4E9E-962D-920516DC4CE2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BCBB8-E0DA-400B-86F6-88DCC86248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DF7F1-9B98-4E9E-962D-920516DC4CE2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BCBB8-E0DA-400B-86F6-88DCC86248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DF7F1-9B98-4E9E-962D-920516DC4CE2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BCBB8-E0DA-400B-86F6-88DCC86248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DF7F1-9B98-4E9E-962D-920516DC4CE2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BCBB8-E0DA-400B-86F6-88DCC86248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DF7F1-9B98-4E9E-962D-920516DC4CE2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BCBB8-E0DA-400B-86F6-88DCC86248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DF7F1-9B98-4E9E-962D-920516DC4CE2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BCBB8-E0DA-400B-86F6-88DCC86248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DF7F1-9B98-4E9E-962D-920516DC4CE2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BCBB8-E0DA-400B-86F6-88DCC86248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DF7F1-9B98-4E9E-962D-920516DC4CE2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BCBB8-E0DA-400B-86F6-88DCC86248F1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905DF7F1-9B98-4E9E-962D-920516DC4CE2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BD8BCBB8-E0DA-400B-86F6-88DCC86248F1}" type="slidenum">
              <a:rPr lang="en-US" smtClean="0"/>
              <a:t>‹#›</a:t>
            </a:fld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jplemons@valleycollege.edu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alleycollege.edu/about-sbvc/offices/office-vp-admin-services.asp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81200" y="1219200"/>
            <a:ext cx="4724400" cy="2819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4900" b="1" dirty="0" smtClean="0"/>
              <a:t>Club Registration Session </a:t>
            </a:r>
            <a:endParaRPr lang="en-US" sz="4900" b="1" dirty="0"/>
          </a:p>
        </p:txBody>
      </p:sp>
    </p:spTree>
    <p:extLst>
      <p:ext uri="{BB962C8B-B14F-4D97-AF65-F5344CB8AC3E}">
        <p14:creationId xmlns:p14="http://schemas.microsoft.com/office/powerpoint/2010/main" val="375658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to do before completing the purchase requisition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Step 1: </a:t>
            </a:r>
            <a:r>
              <a:rPr lang="en-US" b="1" dirty="0"/>
              <a:t>Check your account balance. You can do this with </a:t>
            </a:r>
            <a:r>
              <a:rPr lang="en-US" b="1" dirty="0" smtClean="0"/>
              <a:t>me.</a:t>
            </a:r>
          </a:p>
          <a:p>
            <a:r>
              <a:rPr lang="en-US" dirty="0" smtClean="0"/>
              <a:t>Step </a:t>
            </a:r>
            <a:r>
              <a:rPr lang="en-US" dirty="0"/>
              <a:t>2: </a:t>
            </a:r>
            <a:r>
              <a:rPr lang="en-US" dirty="0" smtClean="0"/>
              <a:t>Your </a:t>
            </a:r>
            <a:r>
              <a:rPr lang="en-US" dirty="0"/>
              <a:t>club has to agree to purchase something, reimburse someone, or give some a cash </a:t>
            </a:r>
            <a:r>
              <a:rPr lang="en-US" dirty="0" smtClean="0"/>
              <a:t>advancement. </a:t>
            </a:r>
            <a:r>
              <a:rPr lang="en-US" dirty="0"/>
              <a:t>I must </a:t>
            </a:r>
            <a:r>
              <a:rPr lang="en-US" dirty="0" smtClean="0"/>
              <a:t>have minutes to pay for </a:t>
            </a:r>
            <a:r>
              <a:rPr lang="en-US" dirty="0"/>
              <a:t>anything. </a:t>
            </a:r>
            <a:endParaRPr lang="en-US" dirty="0" smtClean="0"/>
          </a:p>
          <a:p>
            <a:r>
              <a:rPr lang="en-US" dirty="0" smtClean="0"/>
              <a:t>An invoice or quote from the company if you plan on sending a check directly to the vendor.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92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868362"/>
          </a:xfrm>
        </p:spPr>
        <p:txBody>
          <a:bodyPr/>
          <a:lstStyle/>
          <a:p>
            <a:r>
              <a:rPr lang="en-US" dirty="0" smtClean="0"/>
              <a:t>Purchase Requisition Example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447800"/>
            <a:ext cx="3925094" cy="5079533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ym typeface="Wingdings" pitchFamily="2" charset="2"/>
              </a:rPr>
              <a:t> This is what a PR looks like. 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Blank PRs are available in the Office of Student Life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94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pay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best way to pay for items.</a:t>
            </a:r>
          </a:p>
          <a:p>
            <a:endParaRPr lang="en-US" dirty="0" smtClean="0"/>
          </a:p>
          <a:p>
            <a:r>
              <a:rPr lang="en-US" dirty="0" smtClean="0"/>
              <a:t>What's needed for direct pay?</a:t>
            </a:r>
          </a:p>
          <a:p>
            <a:pPr lvl="1"/>
            <a:r>
              <a:rPr lang="en-US" dirty="0" smtClean="0"/>
              <a:t>A completed purchase requisition.</a:t>
            </a:r>
          </a:p>
          <a:p>
            <a:pPr lvl="1"/>
            <a:r>
              <a:rPr lang="en-US" dirty="0" smtClean="0"/>
              <a:t>Club minutes approving the expense.</a:t>
            </a:r>
          </a:p>
          <a:p>
            <a:pPr lvl="1"/>
            <a:r>
              <a:rPr lang="en-US" dirty="0" smtClean="0"/>
              <a:t>A quote or invoice from the company 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1197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Reimbursements?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Clubs can choose to reimburse a student/ faculty advisor for items purchase for an </a:t>
            </a:r>
            <a:r>
              <a:rPr lang="en-US" b="1" i="1" dirty="0" smtClean="0"/>
              <a:t>approved </a:t>
            </a:r>
            <a:r>
              <a:rPr lang="en-US" dirty="0" smtClean="0"/>
              <a:t>club event.</a:t>
            </a:r>
          </a:p>
          <a:p>
            <a:endParaRPr lang="en-US" dirty="0"/>
          </a:p>
          <a:p>
            <a:r>
              <a:rPr lang="en-US" dirty="0" smtClean="0"/>
              <a:t>What's need to reimburse someone?</a:t>
            </a:r>
          </a:p>
          <a:p>
            <a:pPr lvl="1"/>
            <a:r>
              <a:rPr lang="en-US" dirty="0" smtClean="0"/>
              <a:t>A completed purchase requisition.</a:t>
            </a:r>
          </a:p>
          <a:p>
            <a:pPr lvl="1"/>
            <a:r>
              <a:rPr lang="en-US" dirty="0" smtClean="0"/>
              <a:t>Original itemized receipts signed by the individual</a:t>
            </a:r>
          </a:p>
          <a:p>
            <a:pPr lvl="1"/>
            <a:r>
              <a:rPr lang="en-US" dirty="0" smtClean="0"/>
              <a:t>Club minutes approving the reimbursement.</a:t>
            </a:r>
          </a:p>
          <a:p>
            <a:pPr lvl="2"/>
            <a:r>
              <a:rPr lang="en-US" dirty="0" smtClean="0"/>
              <a:t>Example verbiage, “ The Spanish Club moves to reimburse John Garcia $42.00 for the refreshments purchased for the Welcome Week Event on September 3, 2013”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77680"/>
            <a:ext cx="2820537" cy="629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42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Advancements are made only to the faculty advisors. Students cannot be advanced funds. 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What's needed for an advancement?</a:t>
            </a:r>
          </a:p>
          <a:p>
            <a:pPr lvl="1"/>
            <a:r>
              <a:rPr lang="en-US" dirty="0" smtClean="0"/>
              <a:t>A complete PR</a:t>
            </a:r>
          </a:p>
          <a:p>
            <a:pPr lvl="1"/>
            <a:r>
              <a:rPr lang="en-US" dirty="0" smtClean="0"/>
              <a:t>Club minutes approving the advancement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What's needed once the items are purchased?</a:t>
            </a:r>
          </a:p>
          <a:p>
            <a:pPr lvl="2"/>
            <a:r>
              <a:rPr lang="en-US" dirty="0" smtClean="0"/>
              <a:t>Please return all original and itemized receipts to me.</a:t>
            </a:r>
          </a:p>
          <a:p>
            <a:pPr lvl="2"/>
            <a:r>
              <a:rPr lang="en-US" dirty="0" smtClean="0"/>
              <a:t>All unused funds must be deposited into the club account.  All receipts should total the original advanced amount. </a:t>
            </a:r>
          </a:p>
        </p:txBody>
      </p:sp>
    </p:spTree>
    <p:extLst>
      <p:ext uri="{BB962C8B-B14F-4D97-AF65-F5344CB8AC3E}">
        <p14:creationId xmlns:p14="http://schemas.microsoft.com/office/powerpoint/2010/main" val="253988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Contracts/Travel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Yes, board approval is needed for contracts. Even if they are doing it for free. </a:t>
            </a:r>
          </a:p>
          <a:p>
            <a:r>
              <a:rPr lang="en-US" dirty="0" smtClean="0"/>
              <a:t>Why? Liability.  </a:t>
            </a:r>
          </a:p>
          <a:p>
            <a:r>
              <a:rPr lang="en-US" dirty="0" smtClean="0"/>
              <a:t>Yes, the district and the college needs to know where you are traveling. Why? Yes, liability. </a:t>
            </a:r>
          </a:p>
          <a:p>
            <a:r>
              <a:rPr lang="en-US" dirty="0" smtClean="0"/>
              <a:t>This process can be lengthy. Please see me a minimum 3 months in advance before you want to travel. Even longer if you want to travel out of state.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61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		</a:t>
            </a:r>
            <a:r>
              <a:rPr lang="en-US" dirty="0"/>
              <a:t> </a:t>
            </a:r>
            <a:r>
              <a:rPr lang="en-US" dirty="0" smtClean="0"/>
              <a:t>      FOOD</a:t>
            </a:r>
            <a:r>
              <a:rPr lang="en-US" dirty="0"/>
              <a:t>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05000"/>
            <a:ext cx="3471277" cy="3651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Food that requires board approval:</a:t>
            </a:r>
          </a:p>
          <a:p>
            <a:pPr lvl="1"/>
            <a:r>
              <a:rPr lang="en-US" dirty="0" smtClean="0"/>
              <a:t>Any “meal” served to students regardless of cost.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Food that doesn’t require board approval:</a:t>
            </a:r>
          </a:p>
          <a:p>
            <a:pPr lvl="1"/>
            <a:r>
              <a:rPr lang="en-US" dirty="0" smtClean="0"/>
              <a:t>Refreshments under $500.00</a:t>
            </a:r>
          </a:p>
          <a:p>
            <a:pPr lvl="1"/>
            <a:r>
              <a:rPr lang="en-US" dirty="0"/>
              <a:t>Refreshments over $500.00. Yes, if it $501.00 it must go to board. </a:t>
            </a:r>
            <a:endParaRPr lang="en-US" dirty="0" smtClean="0"/>
          </a:p>
          <a:p>
            <a:pPr lvl="2"/>
            <a:r>
              <a:rPr lang="en-US" dirty="0" smtClean="0"/>
              <a:t>What’s considered refreshments? Muffins, cake, chips, fruit trays, etc.</a:t>
            </a:r>
          </a:p>
        </p:txBody>
      </p:sp>
    </p:spTree>
    <p:extLst>
      <p:ext uri="{BB962C8B-B14F-4D97-AF65-F5344CB8AC3E}">
        <p14:creationId xmlns:p14="http://schemas.microsoft.com/office/powerpoint/2010/main" val="382192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about food….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</a:t>
            </a:r>
            <a:r>
              <a:rPr lang="en-US" dirty="0" smtClean="0"/>
              <a:t> food handlers card isn't need</a:t>
            </a:r>
            <a:r>
              <a:rPr lang="en-US" dirty="0"/>
              <a:t> </a:t>
            </a:r>
            <a:r>
              <a:rPr lang="en-US" dirty="0" smtClean="0"/>
              <a:t>for commercially </a:t>
            </a:r>
            <a:r>
              <a:rPr lang="en-US" dirty="0"/>
              <a:t>pre-packaged food </a:t>
            </a:r>
            <a:endParaRPr lang="en-US" dirty="0" smtClean="0"/>
          </a:p>
          <a:p>
            <a:r>
              <a:rPr lang="en-US" dirty="0"/>
              <a:t>A food handlers card </a:t>
            </a:r>
            <a:r>
              <a:rPr lang="en-US" dirty="0" smtClean="0"/>
              <a:t>is needed for hot food or “homemade” food.</a:t>
            </a:r>
          </a:p>
          <a:p>
            <a:r>
              <a:rPr lang="en-US" dirty="0" smtClean="0"/>
              <a:t>“Open air food”, is defined as any food that’s not commercially packaged. Clubs are allowed to host three “open air food” fundraisers within a 90 day period. </a:t>
            </a:r>
          </a:p>
          <a:p>
            <a:r>
              <a:rPr lang="en-US" dirty="0" smtClean="0"/>
              <a:t>Example of “Open air food”</a:t>
            </a:r>
          </a:p>
          <a:p>
            <a:pPr lvl="1"/>
            <a:r>
              <a:rPr lang="en-US" dirty="0" smtClean="0"/>
              <a:t>Bake sale</a:t>
            </a:r>
          </a:p>
          <a:p>
            <a:pPr lvl="1"/>
            <a:r>
              <a:rPr lang="en-US" dirty="0" smtClean="0"/>
              <a:t>BBQ</a:t>
            </a:r>
          </a:p>
          <a:p>
            <a:pPr lvl="1"/>
            <a:r>
              <a:rPr lang="en-US" dirty="0" smtClean="0"/>
              <a:t>Pizza Sale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28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133600"/>
            <a:ext cx="7125113" cy="92447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Contact Information:</a:t>
            </a:r>
            <a:br>
              <a:rPr lang="en-US" dirty="0" smtClean="0"/>
            </a:br>
            <a:r>
              <a:rPr lang="en-US" dirty="0" smtClean="0">
                <a:hlinkClick r:id="rId3"/>
              </a:rPr>
              <a:t>jplemons@valleycollege.edu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909-384-8692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Questions</a:t>
            </a:r>
            <a:r>
              <a:rPr lang="en-US" dirty="0" smtClean="0"/>
              <a:t>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98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Clubs and </a:t>
            </a:r>
            <a:r>
              <a:rPr lang="en-US" dirty="0" smtClean="0"/>
              <a:t>organizations </a:t>
            </a:r>
            <a:r>
              <a:rPr lang="en-US" dirty="0"/>
              <a:t>are an important part of Campus Life at </a:t>
            </a:r>
            <a:r>
              <a:rPr lang="en-US" dirty="0" smtClean="0"/>
              <a:t>San Bernardino Valley College. Whether </a:t>
            </a:r>
            <a:r>
              <a:rPr lang="en-US" dirty="0"/>
              <a:t>you are looking to meet new people, share a common interest, plan campus events or volunteer, there is a club for you! </a:t>
            </a:r>
            <a:r>
              <a:rPr lang="en-US" dirty="0" smtClean="0"/>
              <a:t>Being </a:t>
            </a:r>
            <a:r>
              <a:rPr lang="en-US" dirty="0"/>
              <a:t>involved with a club or organization is a great way to connect with the </a:t>
            </a:r>
            <a:r>
              <a:rPr lang="en-US" dirty="0" smtClean="0"/>
              <a:t>SBVC </a:t>
            </a:r>
            <a:r>
              <a:rPr lang="en-US" dirty="0"/>
              <a:t>community and build relationships with fellow students, staff and faculty.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56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Facility Requests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7772400" cy="37338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You must use the link below to access facility requests: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u="sng" dirty="0">
                <a:hlinkClick r:id="rId3"/>
              </a:rPr>
              <a:t>http://</a:t>
            </a:r>
            <a:r>
              <a:rPr lang="en-US" u="sng" dirty="0" smtClean="0">
                <a:hlinkClick r:id="rId3"/>
              </a:rPr>
              <a:t>www.valleycollege.edu/about-sbvc/offices/office-vp-admin-services.aspx</a:t>
            </a:r>
            <a:endParaRPr lang="en-US" dirty="0" smtClean="0">
              <a:solidFill>
                <a:srgbClr val="FF0000"/>
              </a:solidFill>
              <a:hlinkClick r:id="rId3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Facility Request- Used for basic information. Times, dates, places, and signatures.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Request A- Used to draw a diagram or setup.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Request B- Used when your club wants to request multiple dates or make changes.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7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Board Approval??</a:t>
            </a:r>
            <a:br>
              <a:rPr lang="en-US" dirty="0" smtClean="0"/>
            </a:br>
            <a:r>
              <a:rPr lang="en-US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86106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SBVC and CHC fall under the San Bernardino Community College Board of Trustees. </a:t>
            </a:r>
          </a:p>
          <a:p>
            <a:r>
              <a:rPr lang="en-US" dirty="0" smtClean="0"/>
              <a:t>Remember this analogy:  SBCCD owns the house SBVC and CHC </a:t>
            </a:r>
            <a:r>
              <a:rPr lang="en-US" dirty="0" smtClean="0"/>
              <a:t>rent </a:t>
            </a:r>
            <a:r>
              <a:rPr lang="en-US" dirty="0" smtClean="0"/>
              <a:t>rooms. </a:t>
            </a:r>
          </a:p>
          <a:p>
            <a:r>
              <a:rPr lang="en-US" dirty="0" smtClean="0"/>
              <a:t>Board Approval is required for:	</a:t>
            </a:r>
          </a:p>
          <a:p>
            <a:pPr lvl="1"/>
            <a:r>
              <a:rPr lang="en-US" dirty="0" smtClean="0"/>
              <a:t>Travel </a:t>
            </a:r>
          </a:p>
          <a:p>
            <a:pPr lvl="1"/>
            <a:r>
              <a:rPr lang="en-US" dirty="0" smtClean="0"/>
              <a:t>Food </a:t>
            </a:r>
          </a:p>
          <a:p>
            <a:pPr lvl="1"/>
            <a:r>
              <a:rPr lang="en-US" dirty="0" smtClean="0"/>
              <a:t>Contracts (Even if you aren't paying the speaker) </a:t>
            </a:r>
          </a:p>
          <a:p>
            <a:pPr lvl="1"/>
            <a:r>
              <a:rPr lang="en-US" dirty="0" smtClean="0"/>
              <a:t>Events over $ 500.00</a:t>
            </a:r>
          </a:p>
          <a:p>
            <a:pPr lvl="2"/>
            <a:r>
              <a:rPr lang="en-US" dirty="0" smtClean="0"/>
              <a:t>What doesn’t required board approval?</a:t>
            </a:r>
          </a:p>
          <a:p>
            <a:pPr lvl="2"/>
            <a:r>
              <a:rPr lang="en-US" dirty="0" smtClean="0"/>
              <a:t> Supplies, i.e. t-shirts, pens, pencils, or promotional items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16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do I need board approval?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4"/>
            <a:r>
              <a:rPr lang="en-US" sz="4800" dirty="0" smtClean="0"/>
              <a:t>Liability.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58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868362"/>
          </a:xfrm>
        </p:spPr>
        <p:txBody>
          <a:bodyPr/>
          <a:lstStyle/>
          <a:p>
            <a:r>
              <a:rPr lang="en-US" dirty="0" smtClean="0"/>
              <a:t>       What's a board Memo? 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600200"/>
            <a:ext cx="3630581" cy="4695605"/>
          </a:xfrm>
        </p:spPr>
      </p:pic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board memo gives a </a:t>
            </a:r>
            <a:r>
              <a:rPr lang="en-US" dirty="0" smtClean="0"/>
              <a:t>includes the </a:t>
            </a:r>
            <a:r>
              <a:rPr lang="en-US" dirty="0" smtClean="0"/>
              <a:t>event name, date, expense, funding source, and description of the event. </a:t>
            </a:r>
          </a:p>
          <a:p>
            <a:r>
              <a:rPr lang="en-US" dirty="0" smtClean="0"/>
              <a:t>A board memo is your way of asking the board for permission to host an event in their house.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38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9445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Board Deadlines</a:t>
            </a:r>
            <a:endParaRPr lang="en-US" dirty="0"/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295400"/>
            <a:ext cx="4010588" cy="5189845"/>
          </a:xfrm>
        </p:spPr>
      </p:pic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What deadline do I follow?</a:t>
            </a:r>
          </a:p>
          <a:p>
            <a:pPr lvl="1"/>
            <a:r>
              <a:rPr lang="en-US" dirty="0"/>
              <a:t>You will need to turn in </a:t>
            </a:r>
            <a:r>
              <a:rPr lang="en-US" dirty="0" smtClean="0"/>
              <a:t>the board memo by OSL’s due date. </a:t>
            </a:r>
            <a:endParaRPr lang="en-US" dirty="0"/>
          </a:p>
          <a:p>
            <a:pPr lvl="1"/>
            <a:r>
              <a:rPr lang="en-US" dirty="0"/>
              <a:t>If you want my help come see me BEFORE </a:t>
            </a:r>
            <a:r>
              <a:rPr lang="en-US" dirty="0" smtClean="0"/>
              <a:t>OSL’s due date</a:t>
            </a:r>
          </a:p>
          <a:p>
            <a:pPr marL="457200" lvl="1" indent="0">
              <a:buNone/>
            </a:pPr>
            <a:r>
              <a:rPr lang="en-US" dirty="0">
                <a:sym typeface="Wingdings" pitchFamily="2" charset="2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30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w Cen MT" pitchFamily="34" charset="0"/>
              </a:rPr>
              <a:t>Registered student organizations are required to have a College District Club Account, maintained by the Campus Business Office (CBO).  </a:t>
            </a:r>
          </a:p>
          <a:p>
            <a:r>
              <a:rPr lang="en-US" dirty="0">
                <a:latin typeface="Tw Cen MT" pitchFamily="34" charset="0"/>
              </a:rPr>
              <a:t>All financial transactions shall be handled through this account.  Club accounts shall not be carried in personal bank accounts for any reason.  </a:t>
            </a:r>
          </a:p>
          <a:p>
            <a:r>
              <a:rPr lang="en-US" dirty="0" smtClean="0">
                <a:latin typeface="Tw Cen MT" pitchFamily="34" charset="0"/>
              </a:rPr>
              <a:t>DO NOT CARRY CASH WITH YOU! Deposit all profits into your club account.   </a:t>
            </a:r>
            <a:endParaRPr lang="en-US" dirty="0">
              <a:latin typeface="Tw Cen MT" pitchFamily="34" charset="0"/>
            </a:endParaRPr>
          </a:p>
          <a:p>
            <a:r>
              <a:rPr lang="en-US" dirty="0">
                <a:latin typeface="Tw Cen MT" pitchFamily="34" charset="0"/>
              </a:rPr>
              <a:t>Deposits may be taken directly to the Campus Business Office (AD/SS 206).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4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 I pay for stuff?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three ways to pay for items?</a:t>
            </a:r>
          </a:p>
          <a:p>
            <a:pPr lvl="1"/>
            <a:r>
              <a:rPr lang="en-US" dirty="0" smtClean="0"/>
              <a:t>Cutting a check to the </a:t>
            </a:r>
            <a:r>
              <a:rPr lang="en-US" dirty="0" smtClean="0"/>
              <a:t>vendor</a:t>
            </a:r>
            <a:endParaRPr lang="en-US" dirty="0"/>
          </a:p>
          <a:p>
            <a:pPr lvl="1"/>
            <a:r>
              <a:rPr lang="en-US" dirty="0" smtClean="0"/>
              <a:t> Reimbursement</a:t>
            </a:r>
            <a:endParaRPr lang="en-US" dirty="0" smtClean="0"/>
          </a:p>
          <a:p>
            <a:pPr lvl="1"/>
            <a:r>
              <a:rPr lang="en-US" dirty="0" smtClean="0"/>
              <a:t>Cash </a:t>
            </a:r>
            <a:r>
              <a:rPr lang="en-US" dirty="0" smtClean="0"/>
              <a:t>Advancement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What is a purchase </a:t>
            </a:r>
            <a:r>
              <a:rPr lang="en-US" dirty="0" err="1" smtClean="0"/>
              <a:t>requistion</a:t>
            </a:r>
            <a:r>
              <a:rPr lang="en-US" dirty="0" smtClean="0"/>
              <a:t>? </a:t>
            </a:r>
            <a:endParaRPr lang="en-US" dirty="0" smtClean="0"/>
          </a:p>
          <a:p>
            <a:pPr lvl="2"/>
            <a:r>
              <a:rPr lang="en-US" dirty="0"/>
              <a:t>A purchase </a:t>
            </a:r>
            <a:r>
              <a:rPr lang="en-US" dirty="0" smtClean="0"/>
              <a:t>requisition </a:t>
            </a:r>
            <a:r>
              <a:rPr lang="en-US" dirty="0"/>
              <a:t>or a PR, is a form, found in OSL to request payment for something. 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43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Autumn</Template>
  <TotalTime>1043</TotalTime>
  <Words>892</Words>
  <Application>Microsoft Office PowerPoint</Application>
  <PresentationFormat>On-screen Show (4:3)</PresentationFormat>
  <Paragraphs>116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Autumn</vt:lpstr>
      <vt:lpstr>  Club Registration Session </vt:lpstr>
      <vt:lpstr>Welcome!</vt:lpstr>
      <vt:lpstr>Facility Requests </vt:lpstr>
      <vt:lpstr>What is Board Approval??  </vt:lpstr>
      <vt:lpstr>Why do I need board approval?</vt:lpstr>
      <vt:lpstr>       What's a board Memo? </vt:lpstr>
      <vt:lpstr>Board Deadlines</vt:lpstr>
      <vt:lpstr>Banking</vt:lpstr>
      <vt:lpstr>How do I pay for stuff? </vt:lpstr>
      <vt:lpstr>What to do before completing the purchase requisition. </vt:lpstr>
      <vt:lpstr>Purchase Requisition Example </vt:lpstr>
      <vt:lpstr>Direct pay </vt:lpstr>
      <vt:lpstr>Reimbursements? </vt:lpstr>
      <vt:lpstr>Advancements </vt:lpstr>
      <vt:lpstr>Contracts/Travel</vt:lpstr>
      <vt:lpstr>         FOOD!</vt:lpstr>
      <vt:lpstr>More about food….</vt:lpstr>
      <vt:lpstr>     Contact Information: jplemons@valleycollege.edu 909-384-8692   Questions??</vt:lpstr>
    </vt:vector>
  </TitlesOfParts>
  <Company>SBCCD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Plemons, Justine J.</dc:creator>
  <cp:lastModifiedBy>Plemons, Justine J</cp:lastModifiedBy>
  <cp:revision>40</cp:revision>
  <cp:lastPrinted>2014-08-27T19:57:47Z</cp:lastPrinted>
  <dcterms:created xsi:type="dcterms:W3CDTF">2012-09-14T18:32:54Z</dcterms:created>
  <dcterms:modified xsi:type="dcterms:W3CDTF">2014-09-25T22:41:09Z</dcterms:modified>
</cp:coreProperties>
</file>