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1"/>
    <p:sldMasterId id="2147483732" r:id="rId22"/>
    <p:sldMasterId id="2147483720" r:id="rId23"/>
  </p:sldMasterIdLst>
  <p:notesMasterIdLst>
    <p:notesMasterId r:id="rId70"/>
  </p:notesMasterIdLst>
  <p:handoutMasterIdLst>
    <p:handoutMasterId r:id="rId71"/>
  </p:handoutMasterIdLst>
  <p:sldIdLst>
    <p:sldId id="256" r:id="rId24"/>
    <p:sldId id="257" r:id="rId25"/>
    <p:sldId id="258" r:id="rId26"/>
    <p:sldId id="259" r:id="rId27"/>
    <p:sldId id="286"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23"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CC"/>
    <a:srgbClr val="FF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2" autoAdjust="0"/>
  </p:normalViewPr>
  <p:slideViewPr>
    <p:cSldViewPr>
      <p:cViewPr varScale="1">
        <p:scale>
          <a:sx n="98" d="100"/>
          <a:sy n="98" d="100"/>
        </p:scale>
        <p:origin x="1974" y="7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slide" Target="slides/slide38.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8" Type="http://schemas.openxmlformats.org/officeDocument/2006/relationships/customXml" Target="../customXml/item8.xml"/><Relationship Id="rId51" Type="http://schemas.openxmlformats.org/officeDocument/2006/relationships/slide" Target="slides/slide28.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customXml" Target="../customXml/item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b-fs-02\Depts\Research%20&amp;%20Planning\Research\ARCC\Reports\ScorecardData_2003-2013_10-22-2014.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sb-fs-02\Depts\Research%20&amp;%20Planning\Research\ARCC\Reports\ScorecardData_2003-2013_10-22-2014.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sb-fs-02\Depts\Research%20&amp;%20Planning\Research\ARCC\Reports\ScorecardData_2003-2013_10-22-2014.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'sbccd-state-comp'!$B$19</c:f>
              <c:strCache>
                <c:ptCount val="1"/>
                <c:pt idx="0">
                  <c:v>Persistence </c:v>
                </c:pt>
              </c:strCache>
            </c:strRef>
          </c:tx>
          <c:spPr>
            <a:ln>
              <a:solidFill>
                <a:schemeClr val="tx2"/>
              </a:solidFill>
            </a:ln>
          </c:spPr>
          <c:marker>
            <c:symbol val="diamond"/>
            <c:size val="8"/>
            <c:spPr>
              <a:solidFill>
                <a:schemeClr val="tx2"/>
              </a:solidFill>
              <a:ln>
                <a:noFill/>
              </a:ln>
            </c:spPr>
          </c:marker>
          <c:cat>
            <c:strRef>
              <c:f>'sbccd-state-comp'!$D$18:$H$18</c:f>
              <c:strCache>
                <c:ptCount val="5"/>
                <c:pt idx="0">
                  <c:v>04-05 to 09-10</c:v>
                </c:pt>
                <c:pt idx="1">
                  <c:v>05-06 to 10-11</c:v>
                </c:pt>
                <c:pt idx="2">
                  <c:v>06-07 to 11-12 </c:v>
                </c:pt>
                <c:pt idx="3">
                  <c:v>07-08 to 12-13</c:v>
                </c:pt>
                <c:pt idx="4">
                  <c:v>08-09 to 13-14</c:v>
                </c:pt>
              </c:strCache>
            </c:strRef>
          </c:cat>
          <c:val>
            <c:numRef>
              <c:f>'sbccd-state-comp'!$D$19:$H$19</c:f>
              <c:numCache>
                <c:formatCode>0.0%</c:formatCode>
                <c:ptCount val="5"/>
                <c:pt idx="0">
                  <c:v>0.65600000000000003</c:v>
                </c:pt>
                <c:pt idx="1">
                  <c:v>0.64700000000000002</c:v>
                </c:pt>
                <c:pt idx="2">
                  <c:v>0.64700000000000002</c:v>
                </c:pt>
                <c:pt idx="3">
                  <c:v>0.64</c:v>
                </c:pt>
                <c:pt idx="4">
                  <c:v>0.68500000000000005</c:v>
                </c:pt>
              </c:numCache>
            </c:numRef>
          </c:val>
          <c:smooth val="0"/>
        </c:ser>
        <c:ser>
          <c:idx val="1"/>
          <c:order val="1"/>
          <c:tx>
            <c:strRef>
              <c:f>'sbccd-state-comp'!$B$20</c:f>
              <c:strCache>
                <c:ptCount val="1"/>
                <c:pt idx="0">
                  <c:v>30 Units </c:v>
                </c:pt>
              </c:strCache>
            </c:strRef>
          </c:tx>
          <c:spPr>
            <a:ln>
              <a:solidFill>
                <a:schemeClr val="bg1">
                  <a:lumMod val="50000"/>
                </a:schemeClr>
              </a:solidFill>
            </a:ln>
          </c:spPr>
          <c:marker>
            <c:symbol val="square"/>
            <c:size val="6"/>
            <c:spPr>
              <a:solidFill>
                <a:schemeClr val="bg1">
                  <a:lumMod val="50000"/>
                </a:schemeClr>
              </a:solidFill>
              <a:ln>
                <a:noFill/>
              </a:ln>
            </c:spPr>
          </c:marker>
          <c:cat>
            <c:strRef>
              <c:f>'sbccd-state-comp'!$D$18:$H$18</c:f>
              <c:strCache>
                <c:ptCount val="5"/>
                <c:pt idx="0">
                  <c:v>04-05 to 09-10</c:v>
                </c:pt>
                <c:pt idx="1">
                  <c:v>05-06 to 10-11</c:v>
                </c:pt>
                <c:pt idx="2">
                  <c:v>06-07 to 11-12 </c:v>
                </c:pt>
                <c:pt idx="3">
                  <c:v>07-08 to 12-13</c:v>
                </c:pt>
                <c:pt idx="4">
                  <c:v>08-09 to 13-14</c:v>
                </c:pt>
              </c:strCache>
            </c:strRef>
          </c:cat>
          <c:val>
            <c:numRef>
              <c:f>'sbccd-state-comp'!$D$20:$H$20</c:f>
              <c:numCache>
                <c:formatCode>0.0%</c:formatCode>
                <c:ptCount val="5"/>
                <c:pt idx="0">
                  <c:v>0.59399999999999997</c:v>
                </c:pt>
                <c:pt idx="1">
                  <c:v>0.59599999999999997</c:v>
                </c:pt>
                <c:pt idx="2">
                  <c:v>0.59599999999999997</c:v>
                </c:pt>
                <c:pt idx="3">
                  <c:v>0.57499999999999996</c:v>
                </c:pt>
                <c:pt idx="4">
                  <c:v>0.56999999999999995</c:v>
                </c:pt>
              </c:numCache>
            </c:numRef>
          </c:val>
          <c:smooth val="0"/>
        </c:ser>
        <c:ser>
          <c:idx val="2"/>
          <c:order val="2"/>
          <c:tx>
            <c:strRef>
              <c:f>'sbccd-state-comp'!$B$21</c:f>
              <c:strCache>
                <c:ptCount val="1"/>
                <c:pt idx="0">
                  <c:v>Remedial English </c:v>
                </c:pt>
              </c:strCache>
            </c:strRef>
          </c:tx>
          <c:spPr>
            <a:ln>
              <a:solidFill>
                <a:schemeClr val="tx2">
                  <a:lumMod val="40000"/>
                  <a:lumOff val="60000"/>
                </a:schemeClr>
              </a:solidFill>
            </a:ln>
          </c:spPr>
          <c:marker>
            <c:symbol val="triangle"/>
            <c:size val="8"/>
            <c:spPr>
              <a:solidFill>
                <a:schemeClr val="tx2">
                  <a:lumMod val="40000"/>
                  <a:lumOff val="60000"/>
                </a:schemeClr>
              </a:solidFill>
              <a:ln>
                <a:noFill/>
              </a:ln>
            </c:spPr>
          </c:marker>
          <c:cat>
            <c:strRef>
              <c:f>'sbccd-state-comp'!$D$18:$H$18</c:f>
              <c:strCache>
                <c:ptCount val="5"/>
                <c:pt idx="0">
                  <c:v>04-05 to 09-10</c:v>
                </c:pt>
                <c:pt idx="1">
                  <c:v>05-06 to 10-11</c:v>
                </c:pt>
                <c:pt idx="2">
                  <c:v>06-07 to 11-12 </c:v>
                </c:pt>
                <c:pt idx="3">
                  <c:v>07-08 to 12-13</c:v>
                </c:pt>
                <c:pt idx="4">
                  <c:v>08-09 to 13-14</c:v>
                </c:pt>
              </c:strCache>
            </c:strRef>
          </c:cat>
          <c:val>
            <c:numRef>
              <c:f>'sbccd-state-comp'!$D$21:$H$21</c:f>
              <c:numCache>
                <c:formatCode>0.0%</c:formatCode>
                <c:ptCount val="5"/>
                <c:pt idx="0">
                  <c:v>0.216</c:v>
                </c:pt>
                <c:pt idx="1">
                  <c:v>0.23799999999999999</c:v>
                </c:pt>
                <c:pt idx="2">
                  <c:v>0.23799999999999999</c:v>
                </c:pt>
                <c:pt idx="3">
                  <c:v>0.32100000000000001</c:v>
                </c:pt>
                <c:pt idx="4">
                  <c:v>0.33</c:v>
                </c:pt>
              </c:numCache>
            </c:numRef>
          </c:val>
          <c:smooth val="0"/>
        </c:ser>
        <c:ser>
          <c:idx val="3"/>
          <c:order val="3"/>
          <c:tx>
            <c:strRef>
              <c:f>'sbccd-state-comp'!$B$22</c:f>
              <c:strCache>
                <c:ptCount val="1"/>
                <c:pt idx="0">
                  <c:v>Remedial Math</c:v>
                </c:pt>
              </c:strCache>
            </c:strRef>
          </c:tx>
          <c:spPr>
            <a:ln>
              <a:solidFill>
                <a:schemeClr val="tx1"/>
              </a:solidFill>
            </a:ln>
          </c:spPr>
          <c:marker>
            <c:symbol val="x"/>
            <c:size val="5"/>
            <c:spPr>
              <a:solidFill>
                <a:schemeClr val="tx1"/>
              </a:solidFill>
              <a:ln>
                <a:noFill/>
              </a:ln>
            </c:spPr>
          </c:marker>
          <c:cat>
            <c:strRef>
              <c:f>'sbccd-state-comp'!$D$18:$H$18</c:f>
              <c:strCache>
                <c:ptCount val="5"/>
                <c:pt idx="0">
                  <c:v>04-05 to 09-10</c:v>
                </c:pt>
                <c:pt idx="1">
                  <c:v>05-06 to 10-11</c:v>
                </c:pt>
                <c:pt idx="2">
                  <c:v>06-07 to 11-12 </c:v>
                </c:pt>
                <c:pt idx="3">
                  <c:v>07-08 to 12-13</c:v>
                </c:pt>
                <c:pt idx="4">
                  <c:v>08-09 to 13-14</c:v>
                </c:pt>
              </c:strCache>
            </c:strRef>
          </c:cat>
          <c:val>
            <c:numRef>
              <c:f>'sbccd-state-comp'!$D$22:$H$22</c:f>
              <c:numCache>
                <c:formatCode>0.0%</c:formatCode>
                <c:ptCount val="5"/>
                <c:pt idx="0">
                  <c:v>0.29199999999999998</c:v>
                </c:pt>
                <c:pt idx="1">
                  <c:v>0.30099999999999999</c:v>
                </c:pt>
                <c:pt idx="2">
                  <c:v>0.30099999999999999</c:v>
                </c:pt>
                <c:pt idx="3">
                  <c:v>0.30399999999999999</c:v>
                </c:pt>
                <c:pt idx="4">
                  <c:v>0.316</c:v>
                </c:pt>
              </c:numCache>
            </c:numRef>
          </c:val>
          <c:smooth val="0"/>
        </c:ser>
        <c:dLbls>
          <c:showLegendKey val="0"/>
          <c:showVal val="0"/>
          <c:showCatName val="0"/>
          <c:showSerName val="0"/>
          <c:showPercent val="0"/>
          <c:showBubbleSize val="0"/>
        </c:dLbls>
        <c:marker val="1"/>
        <c:smooth val="0"/>
        <c:axId val="184724616"/>
        <c:axId val="184725008"/>
      </c:lineChart>
      <c:catAx>
        <c:axId val="184724616"/>
        <c:scaling>
          <c:orientation val="minMax"/>
        </c:scaling>
        <c:delete val="0"/>
        <c:axPos val="b"/>
        <c:numFmt formatCode="General" sourceLinked="0"/>
        <c:majorTickMark val="cross"/>
        <c:minorTickMark val="none"/>
        <c:tickLblPos val="nextTo"/>
        <c:txPr>
          <a:bodyPr rot="-1500000"/>
          <a:lstStyle/>
          <a:p>
            <a:pPr>
              <a:defRPr sz="1200" b="1"/>
            </a:pPr>
            <a:endParaRPr lang="en-US"/>
          </a:p>
        </c:txPr>
        <c:crossAx val="184725008"/>
        <c:crosses val="autoZero"/>
        <c:auto val="1"/>
        <c:lblAlgn val="ctr"/>
        <c:lblOffset val="100"/>
        <c:noMultiLvlLbl val="0"/>
      </c:catAx>
      <c:valAx>
        <c:axId val="184725008"/>
        <c:scaling>
          <c:orientation val="minMax"/>
        </c:scaling>
        <c:delete val="0"/>
        <c:axPos val="l"/>
        <c:majorGridlines/>
        <c:numFmt formatCode="0.0%" sourceLinked="1"/>
        <c:majorTickMark val="out"/>
        <c:minorTickMark val="none"/>
        <c:tickLblPos val="nextTo"/>
        <c:crossAx val="184724616"/>
        <c:crosses val="autoZero"/>
        <c:crossBetween val="between"/>
      </c:valAx>
    </c:plotArea>
    <c:legend>
      <c:legendPos val="r"/>
      <c:layout>
        <c:manualLayout>
          <c:xMode val="edge"/>
          <c:yMode val="edge"/>
          <c:x val="0.77372239212538774"/>
          <c:y val="0.38562725033820111"/>
          <c:w val="0.22627760787461226"/>
          <c:h val="0.34152055222172117"/>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SPAR_completions!$B$18</c:f>
              <c:strCache>
                <c:ptCount val="1"/>
                <c:pt idx="0">
                  <c:v>CTE Completion</c:v>
                </c:pt>
              </c:strCache>
            </c:strRef>
          </c:tx>
          <c:spPr>
            <a:ln>
              <a:solidFill>
                <a:schemeClr val="tx2"/>
              </a:solidFill>
            </a:ln>
          </c:spPr>
          <c:marker>
            <c:symbol val="diamond"/>
            <c:size val="8"/>
            <c:spPr>
              <a:solidFill>
                <a:schemeClr val="tx2"/>
              </a:solidFill>
              <a:ln>
                <a:solidFill>
                  <a:schemeClr val="tx2"/>
                </a:solidFill>
              </a:ln>
            </c:spPr>
          </c:marker>
          <c:cat>
            <c:strRef>
              <c:f>SPAR_completions!$D$17:$H$17</c:f>
              <c:strCache>
                <c:ptCount val="5"/>
                <c:pt idx="0">
                  <c:v>2004-05 to 2009-10</c:v>
                </c:pt>
                <c:pt idx="1">
                  <c:v>2005-06 to 2010-11 </c:v>
                </c:pt>
                <c:pt idx="2">
                  <c:v>2006-07 to 2011-12 </c:v>
                </c:pt>
                <c:pt idx="3">
                  <c:v>2007-08 to 2012-13 </c:v>
                </c:pt>
                <c:pt idx="4">
                  <c:v>2008-09 to 2013-14</c:v>
                </c:pt>
              </c:strCache>
            </c:strRef>
          </c:cat>
          <c:val>
            <c:numRef>
              <c:f>SPAR_completions!$D$18:$H$18</c:f>
              <c:numCache>
                <c:formatCode>0.00%</c:formatCode>
                <c:ptCount val="5"/>
                <c:pt idx="0">
                  <c:v>0.52100000000000002</c:v>
                </c:pt>
                <c:pt idx="1">
                  <c:v>0.47399999999999998</c:v>
                </c:pt>
                <c:pt idx="2">
                  <c:v>0.53300000000000003</c:v>
                </c:pt>
                <c:pt idx="3">
                  <c:v>0.52</c:v>
                </c:pt>
                <c:pt idx="4">
                  <c:v>0.41399999999999998</c:v>
                </c:pt>
              </c:numCache>
            </c:numRef>
          </c:val>
          <c:smooth val="0"/>
        </c:ser>
        <c:ser>
          <c:idx val="1"/>
          <c:order val="1"/>
          <c:tx>
            <c:strRef>
              <c:f>SPAR_completions!$B$19</c:f>
              <c:strCache>
                <c:ptCount val="1"/>
                <c:pt idx="0">
                  <c:v>Overall Completion</c:v>
                </c:pt>
              </c:strCache>
            </c:strRef>
          </c:tx>
          <c:spPr>
            <a:ln>
              <a:solidFill>
                <a:schemeClr val="tx1"/>
              </a:solidFill>
            </a:ln>
          </c:spPr>
          <c:marker>
            <c:spPr>
              <a:solidFill>
                <a:schemeClr val="tx1"/>
              </a:solidFill>
              <a:ln>
                <a:solidFill>
                  <a:schemeClr val="tx1"/>
                </a:solidFill>
              </a:ln>
            </c:spPr>
          </c:marker>
          <c:cat>
            <c:strRef>
              <c:f>SPAR_completions!$D$17:$H$17</c:f>
              <c:strCache>
                <c:ptCount val="5"/>
                <c:pt idx="0">
                  <c:v>2004-05 to 2009-10</c:v>
                </c:pt>
                <c:pt idx="1">
                  <c:v>2005-06 to 2010-11 </c:v>
                </c:pt>
                <c:pt idx="2">
                  <c:v>2006-07 to 2011-12 </c:v>
                </c:pt>
                <c:pt idx="3">
                  <c:v>2007-08 to 2012-13 </c:v>
                </c:pt>
                <c:pt idx="4">
                  <c:v>2008-09 to 2013-14</c:v>
                </c:pt>
              </c:strCache>
            </c:strRef>
          </c:cat>
          <c:val>
            <c:numRef>
              <c:f>SPAR_completions!$D$19:$H$19</c:f>
              <c:numCache>
                <c:formatCode>0.00%</c:formatCode>
                <c:ptCount val="5"/>
                <c:pt idx="0">
                  <c:v>0.36</c:v>
                </c:pt>
                <c:pt idx="1">
                  <c:v>0.373</c:v>
                </c:pt>
                <c:pt idx="2">
                  <c:v>0.35199999999999998</c:v>
                </c:pt>
                <c:pt idx="3">
                  <c:v>0.33500000000000002</c:v>
                </c:pt>
                <c:pt idx="4">
                  <c:v>0.33500000000000002</c:v>
                </c:pt>
              </c:numCache>
            </c:numRef>
          </c:val>
          <c:smooth val="0"/>
        </c:ser>
        <c:dLbls>
          <c:showLegendKey val="0"/>
          <c:showVal val="0"/>
          <c:showCatName val="0"/>
          <c:showSerName val="0"/>
          <c:showPercent val="0"/>
          <c:showBubbleSize val="0"/>
        </c:dLbls>
        <c:marker val="1"/>
        <c:smooth val="0"/>
        <c:axId val="184725792"/>
        <c:axId val="184726184"/>
      </c:lineChart>
      <c:catAx>
        <c:axId val="184725792"/>
        <c:scaling>
          <c:orientation val="minMax"/>
        </c:scaling>
        <c:delete val="0"/>
        <c:axPos val="b"/>
        <c:numFmt formatCode="General" sourceLinked="0"/>
        <c:majorTickMark val="cross"/>
        <c:minorTickMark val="none"/>
        <c:tickLblPos val="nextTo"/>
        <c:txPr>
          <a:bodyPr rot="-1800000"/>
          <a:lstStyle/>
          <a:p>
            <a:pPr>
              <a:defRPr/>
            </a:pPr>
            <a:endParaRPr lang="en-US"/>
          </a:p>
        </c:txPr>
        <c:crossAx val="184726184"/>
        <c:crosses val="autoZero"/>
        <c:auto val="1"/>
        <c:lblAlgn val="ctr"/>
        <c:lblOffset val="100"/>
        <c:noMultiLvlLbl val="0"/>
      </c:catAx>
      <c:valAx>
        <c:axId val="184726184"/>
        <c:scaling>
          <c:orientation val="minMax"/>
          <c:max val="0.60000000000000009"/>
          <c:min val="0.25"/>
        </c:scaling>
        <c:delete val="0"/>
        <c:axPos val="l"/>
        <c:majorGridlines/>
        <c:numFmt formatCode="0.00%" sourceLinked="1"/>
        <c:majorTickMark val="out"/>
        <c:minorTickMark val="none"/>
        <c:tickLblPos val="nextTo"/>
        <c:crossAx val="184725792"/>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SPAR_completion_ethnic!$C$36</c:f>
              <c:strCache>
                <c:ptCount val="1"/>
                <c:pt idx="0">
                  <c:v>Math </c:v>
                </c:pt>
              </c:strCache>
            </c:strRef>
          </c:tx>
          <c:invertIfNegative val="0"/>
          <c:cat>
            <c:strRef>
              <c:f>SPAR_completion_ethnic!$B$37:$B$43</c:f>
              <c:strCache>
                <c:ptCount val="7"/>
                <c:pt idx="0">
                  <c:v>African-Amer</c:v>
                </c:pt>
                <c:pt idx="1">
                  <c:v>Nat. Amer.</c:v>
                </c:pt>
                <c:pt idx="2">
                  <c:v>Asian</c:v>
                </c:pt>
                <c:pt idx="3">
                  <c:v>Filipino</c:v>
                </c:pt>
                <c:pt idx="4">
                  <c:v>Hispanic</c:v>
                </c:pt>
                <c:pt idx="5">
                  <c:v>Pacific Isl.</c:v>
                </c:pt>
                <c:pt idx="6">
                  <c:v>White</c:v>
                </c:pt>
              </c:strCache>
            </c:strRef>
          </c:cat>
          <c:val>
            <c:numRef>
              <c:f>SPAR_completion_ethnic!$C$37:$C$43</c:f>
              <c:numCache>
                <c:formatCode>General</c:formatCode>
                <c:ptCount val="7"/>
                <c:pt idx="0">
                  <c:v>0.23</c:v>
                </c:pt>
                <c:pt idx="1">
                  <c:v>0.23799999999999999</c:v>
                </c:pt>
                <c:pt idx="2">
                  <c:v>0.48299999999999998</c:v>
                </c:pt>
                <c:pt idx="3">
                  <c:v>0.44400000000000001</c:v>
                </c:pt>
                <c:pt idx="4">
                  <c:v>0.31900000000000001</c:v>
                </c:pt>
                <c:pt idx="5">
                  <c:v>0.2</c:v>
                </c:pt>
                <c:pt idx="6">
                  <c:v>0.374</c:v>
                </c:pt>
              </c:numCache>
            </c:numRef>
          </c:val>
        </c:ser>
        <c:ser>
          <c:idx val="1"/>
          <c:order val="1"/>
          <c:tx>
            <c:strRef>
              <c:f>SPAR_completion_ethnic!$D$36</c:f>
              <c:strCache>
                <c:ptCount val="1"/>
                <c:pt idx="0">
                  <c:v>English</c:v>
                </c:pt>
              </c:strCache>
            </c:strRef>
          </c:tx>
          <c:invertIfNegative val="0"/>
          <c:cat>
            <c:strRef>
              <c:f>SPAR_completion_ethnic!$B$37:$B$43</c:f>
              <c:strCache>
                <c:ptCount val="7"/>
                <c:pt idx="0">
                  <c:v>African-Amer</c:v>
                </c:pt>
                <c:pt idx="1">
                  <c:v>Nat. Amer.</c:v>
                </c:pt>
                <c:pt idx="2">
                  <c:v>Asian</c:v>
                </c:pt>
                <c:pt idx="3">
                  <c:v>Filipino</c:v>
                </c:pt>
                <c:pt idx="4">
                  <c:v>Hispanic</c:v>
                </c:pt>
                <c:pt idx="5">
                  <c:v>Pacific Isl.</c:v>
                </c:pt>
                <c:pt idx="6">
                  <c:v>White</c:v>
                </c:pt>
              </c:strCache>
            </c:strRef>
          </c:cat>
          <c:val>
            <c:numRef>
              <c:f>SPAR_completion_ethnic!$D$37:$D$43</c:f>
              <c:numCache>
                <c:formatCode>General</c:formatCode>
                <c:ptCount val="7"/>
                <c:pt idx="0">
                  <c:v>0.26</c:v>
                </c:pt>
                <c:pt idx="1">
                  <c:v>0.13</c:v>
                </c:pt>
                <c:pt idx="2">
                  <c:v>0.434</c:v>
                </c:pt>
                <c:pt idx="3">
                  <c:v>0.5</c:v>
                </c:pt>
                <c:pt idx="4">
                  <c:v>0.33</c:v>
                </c:pt>
                <c:pt idx="5">
                  <c:v>0.25</c:v>
                </c:pt>
                <c:pt idx="6">
                  <c:v>0.38800000000000001</c:v>
                </c:pt>
              </c:numCache>
            </c:numRef>
          </c:val>
        </c:ser>
        <c:dLbls>
          <c:showLegendKey val="0"/>
          <c:showVal val="0"/>
          <c:showCatName val="0"/>
          <c:showSerName val="0"/>
          <c:showPercent val="0"/>
          <c:showBubbleSize val="0"/>
        </c:dLbls>
        <c:gapWidth val="150"/>
        <c:axId val="184726968"/>
        <c:axId val="184727360"/>
      </c:barChart>
      <c:catAx>
        <c:axId val="184726968"/>
        <c:scaling>
          <c:orientation val="minMax"/>
        </c:scaling>
        <c:delete val="0"/>
        <c:axPos val="b"/>
        <c:numFmt formatCode="General" sourceLinked="0"/>
        <c:majorTickMark val="none"/>
        <c:minorTickMark val="none"/>
        <c:tickLblPos val="nextTo"/>
        <c:crossAx val="184727360"/>
        <c:crosses val="autoZero"/>
        <c:auto val="1"/>
        <c:lblAlgn val="ctr"/>
        <c:lblOffset val="100"/>
        <c:noMultiLvlLbl val="0"/>
      </c:catAx>
      <c:valAx>
        <c:axId val="184727360"/>
        <c:scaling>
          <c:orientation val="minMax"/>
        </c:scaling>
        <c:delete val="0"/>
        <c:axPos val="l"/>
        <c:majorGridlines/>
        <c:numFmt formatCode="0%" sourceLinked="0"/>
        <c:majorTickMark val="none"/>
        <c:minorTickMark val="none"/>
        <c:tickLblPos val="nextTo"/>
        <c:crossAx val="184726968"/>
        <c:crosses val="autoZero"/>
        <c:crossBetween val="between"/>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SPAR_completion_ethnic!$C$6</c:f>
              <c:strCache>
                <c:ptCount val="1"/>
                <c:pt idx="0">
                  <c:v>Prepared</c:v>
                </c:pt>
              </c:strCache>
            </c:strRef>
          </c:tx>
          <c:invertIfNegative val="0"/>
          <c:cat>
            <c:strRef>
              <c:f>SPAR_completion_ethnic!$B$7:$B$10</c:f>
              <c:strCache>
                <c:ptCount val="4"/>
                <c:pt idx="0">
                  <c:v>African American</c:v>
                </c:pt>
                <c:pt idx="1">
                  <c:v>Asian</c:v>
                </c:pt>
                <c:pt idx="2">
                  <c:v>Hispanic</c:v>
                </c:pt>
                <c:pt idx="3">
                  <c:v>White</c:v>
                </c:pt>
              </c:strCache>
            </c:strRef>
          </c:cat>
          <c:val>
            <c:numRef>
              <c:f>SPAR_completion_ethnic!$C$7:$C$10</c:f>
              <c:numCache>
                <c:formatCode>0.0%</c:formatCode>
                <c:ptCount val="4"/>
                <c:pt idx="0">
                  <c:v>0.63600000000000001</c:v>
                </c:pt>
                <c:pt idx="1">
                  <c:v>0.625</c:v>
                </c:pt>
                <c:pt idx="2">
                  <c:v>0.52300000000000002</c:v>
                </c:pt>
                <c:pt idx="3">
                  <c:v>0.63200000000000001</c:v>
                </c:pt>
              </c:numCache>
            </c:numRef>
          </c:val>
        </c:ser>
        <c:ser>
          <c:idx val="1"/>
          <c:order val="1"/>
          <c:tx>
            <c:strRef>
              <c:f>SPAR_completion_ethnic!$D$6</c:f>
              <c:strCache>
                <c:ptCount val="1"/>
                <c:pt idx="0">
                  <c:v>Unprepared</c:v>
                </c:pt>
              </c:strCache>
            </c:strRef>
          </c:tx>
          <c:invertIfNegative val="0"/>
          <c:cat>
            <c:strRef>
              <c:f>SPAR_completion_ethnic!$B$7:$B$10</c:f>
              <c:strCache>
                <c:ptCount val="4"/>
                <c:pt idx="0">
                  <c:v>African American</c:v>
                </c:pt>
                <c:pt idx="1">
                  <c:v>Asian</c:v>
                </c:pt>
                <c:pt idx="2">
                  <c:v>Hispanic</c:v>
                </c:pt>
                <c:pt idx="3">
                  <c:v>White</c:v>
                </c:pt>
              </c:strCache>
            </c:strRef>
          </c:cat>
          <c:val>
            <c:numRef>
              <c:f>SPAR_completion_ethnic!$D$7:$D$10</c:f>
              <c:numCache>
                <c:formatCode>0.0%</c:formatCode>
                <c:ptCount val="4"/>
                <c:pt idx="0">
                  <c:v>0.30499999999999999</c:v>
                </c:pt>
                <c:pt idx="1">
                  <c:v>0.42699999999999999</c:v>
                </c:pt>
                <c:pt idx="2">
                  <c:v>0.28499999999999998</c:v>
                </c:pt>
                <c:pt idx="3">
                  <c:v>0.39600000000000002</c:v>
                </c:pt>
              </c:numCache>
            </c:numRef>
          </c:val>
        </c:ser>
        <c:dLbls>
          <c:showLegendKey val="0"/>
          <c:showVal val="0"/>
          <c:showCatName val="0"/>
          <c:showSerName val="0"/>
          <c:showPercent val="0"/>
          <c:showBubbleSize val="0"/>
        </c:dLbls>
        <c:gapWidth val="150"/>
        <c:axId val="184728536"/>
        <c:axId val="184728928"/>
      </c:barChart>
      <c:catAx>
        <c:axId val="184728536"/>
        <c:scaling>
          <c:orientation val="minMax"/>
        </c:scaling>
        <c:delete val="0"/>
        <c:axPos val="b"/>
        <c:numFmt formatCode="0%" sourceLinked="0"/>
        <c:majorTickMark val="out"/>
        <c:minorTickMark val="none"/>
        <c:tickLblPos val="nextTo"/>
        <c:crossAx val="184728928"/>
        <c:crosses val="autoZero"/>
        <c:auto val="1"/>
        <c:lblAlgn val="ctr"/>
        <c:lblOffset val="100"/>
        <c:noMultiLvlLbl val="0"/>
      </c:catAx>
      <c:valAx>
        <c:axId val="184728928"/>
        <c:scaling>
          <c:orientation val="minMax"/>
        </c:scaling>
        <c:delete val="0"/>
        <c:axPos val="l"/>
        <c:majorGridlines/>
        <c:numFmt formatCode="0.0%" sourceLinked="1"/>
        <c:majorTickMark val="out"/>
        <c:minorTickMark val="none"/>
        <c:tickLblPos val="nextTo"/>
        <c:crossAx val="184728536"/>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8277648868716"/>
          <c:y val="4.5585764334524263E-2"/>
          <c:w val="0.86519734545424609"/>
          <c:h val="0.78950417981893228"/>
        </c:manualLayout>
      </c:layout>
      <c:lineChart>
        <c:grouping val="standard"/>
        <c:varyColors val="0"/>
        <c:ser>
          <c:idx val="0"/>
          <c:order val="0"/>
          <c:tx>
            <c:strRef>
              <c:f>Sheet1!$B$1</c:f>
              <c:strCache>
                <c:ptCount val="1"/>
                <c:pt idx="0">
                  <c:v>Math</c:v>
                </c:pt>
              </c:strCache>
            </c:strRef>
          </c:tx>
          <c:cat>
            <c:strRef>
              <c:f>Sheet1!$A$2:$A$6</c:f>
              <c:strCache>
                <c:ptCount val="5"/>
                <c:pt idx="0">
                  <c:v>04-05 to 09-10</c:v>
                </c:pt>
                <c:pt idx="1">
                  <c:v>05-06 to 10-11</c:v>
                </c:pt>
                <c:pt idx="2">
                  <c:v>06-07 to 11-12</c:v>
                </c:pt>
                <c:pt idx="3">
                  <c:v>07-08 to 12-13</c:v>
                </c:pt>
                <c:pt idx="4">
                  <c:v>08-09 to 13-14</c:v>
                </c:pt>
              </c:strCache>
            </c:strRef>
          </c:cat>
          <c:val>
            <c:numRef>
              <c:f>Sheet1!$B$2:$B$6</c:f>
              <c:numCache>
                <c:formatCode>0%</c:formatCode>
                <c:ptCount val="5"/>
                <c:pt idx="0">
                  <c:v>0.245</c:v>
                </c:pt>
                <c:pt idx="1">
                  <c:v>0.29099999999999998</c:v>
                </c:pt>
                <c:pt idx="2">
                  <c:v>0.32600000000000001</c:v>
                </c:pt>
                <c:pt idx="3">
                  <c:v>0.32600000000000001</c:v>
                </c:pt>
                <c:pt idx="4">
                  <c:v>0.30099999999999999</c:v>
                </c:pt>
              </c:numCache>
            </c:numRef>
          </c:val>
          <c:smooth val="0"/>
        </c:ser>
        <c:ser>
          <c:idx val="1"/>
          <c:order val="1"/>
          <c:tx>
            <c:strRef>
              <c:f>Sheet1!$C$1</c:f>
              <c:strCache>
                <c:ptCount val="1"/>
                <c:pt idx="0">
                  <c:v>English</c:v>
                </c:pt>
              </c:strCache>
            </c:strRef>
          </c:tx>
          <c:cat>
            <c:strRef>
              <c:f>Sheet1!$A$2:$A$6</c:f>
              <c:strCache>
                <c:ptCount val="5"/>
                <c:pt idx="0">
                  <c:v>04-05 to 09-10</c:v>
                </c:pt>
                <c:pt idx="1">
                  <c:v>05-06 to 10-11</c:v>
                </c:pt>
                <c:pt idx="2">
                  <c:v>06-07 to 11-12</c:v>
                </c:pt>
                <c:pt idx="3">
                  <c:v>07-08 to 12-13</c:v>
                </c:pt>
                <c:pt idx="4">
                  <c:v>08-09 to 13-14</c:v>
                </c:pt>
              </c:strCache>
            </c:strRef>
          </c:cat>
          <c:val>
            <c:numRef>
              <c:f>Sheet1!$C$2:$C$6</c:f>
              <c:numCache>
                <c:formatCode>0%</c:formatCode>
                <c:ptCount val="5"/>
                <c:pt idx="0">
                  <c:v>0.42599999999999999</c:v>
                </c:pt>
                <c:pt idx="1">
                  <c:v>0.41199999999999998</c:v>
                </c:pt>
                <c:pt idx="2">
                  <c:v>0.437</c:v>
                </c:pt>
                <c:pt idx="3">
                  <c:v>0.41799999999999998</c:v>
                </c:pt>
                <c:pt idx="4">
                  <c:v>0.48699999999999999</c:v>
                </c:pt>
              </c:numCache>
            </c:numRef>
          </c:val>
          <c:smooth val="0"/>
        </c:ser>
        <c:ser>
          <c:idx val="2"/>
          <c:order val="2"/>
          <c:tx>
            <c:strRef>
              <c:f>Sheet1!$D$1</c:f>
              <c:strCache>
                <c:ptCount val="1"/>
                <c:pt idx="0">
                  <c:v>Persistence</c:v>
                </c:pt>
              </c:strCache>
            </c:strRef>
          </c:tx>
          <c:cat>
            <c:strRef>
              <c:f>Sheet1!$A$2:$A$6</c:f>
              <c:strCache>
                <c:ptCount val="5"/>
                <c:pt idx="0">
                  <c:v>04-05 to 09-10</c:v>
                </c:pt>
                <c:pt idx="1">
                  <c:v>05-06 to 10-11</c:v>
                </c:pt>
                <c:pt idx="2">
                  <c:v>06-07 to 11-12</c:v>
                </c:pt>
                <c:pt idx="3">
                  <c:v>07-08 to 12-13</c:v>
                </c:pt>
                <c:pt idx="4">
                  <c:v>08-09 to 13-14</c:v>
                </c:pt>
              </c:strCache>
            </c:strRef>
          </c:cat>
          <c:val>
            <c:numRef>
              <c:f>Sheet1!$D$2:$D$6</c:f>
              <c:numCache>
                <c:formatCode>0%</c:formatCode>
                <c:ptCount val="5"/>
                <c:pt idx="0">
                  <c:v>0.69299999999999995</c:v>
                </c:pt>
                <c:pt idx="1">
                  <c:v>0.72799999999999998</c:v>
                </c:pt>
                <c:pt idx="2">
                  <c:v>0.69499999999999995</c:v>
                </c:pt>
                <c:pt idx="3">
                  <c:v>0.70399999999999996</c:v>
                </c:pt>
                <c:pt idx="4">
                  <c:v>0.72899999999999998</c:v>
                </c:pt>
              </c:numCache>
            </c:numRef>
          </c:val>
          <c:smooth val="0"/>
        </c:ser>
        <c:ser>
          <c:idx val="3"/>
          <c:order val="3"/>
          <c:tx>
            <c:strRef>
              <c:f>Sheet1!$E$1</c:f>
              <c:strCache>
                <c:ptCount val="1"/>
                <c:pt idx="0">
                  <c:v>30 Units</c:v>
                </c:pt>
              </c:strCache>
            </c:strRef>
          </c:tx>
          <c:cat>
            <c:strRef>
              <c:f>Sheet1!$A$2:$A$6</c:f>
              <c:strCache>
                <c:ptCount val="5"/>
                <c:pt idx="0">
                  <c:v>04-05 to 09-10</c:v>
                </c:pt>
                <c:pt idx="1">
                  <c:v>05-06 to 10-11</c:v>
                </c:pt>
                <c:pt idx="2">
                  <c:v>06-07 to 11-12</c:v>
                </c:pt>
                <c:pt idx="3">
                  <c:v>07-08 to 12-13</c:v>
                </c:pt>
                <c:pt idx="4">
                  <c:v>08-09 to 13-14</c:v>
                </c:pt>
              </c:strCache>
            </c:strRef>
          </c:cat>
          <c:val>
            <c:numRef>
              <c:f>Sheet1!$E$2:$E$6</c:f>
              <c:numCache>
                <c:formatCode>0%</c:formatCode>
                <c:ptCount val="5"/>
                <c:pt idx="0">
                  <c:v>0.63500000000000001</c:v>
                </c:pt>
                <c:pt idx="1">
                  <c:v>0.627</c:v>
                </c:pt>
                <c:pt idx="2">
                  <c:v>0.64600000000000002</c:v>
                </c:pt>
                <c:pt idx="3">
                  <c:v>0.626</c:v>
                </c:pt>
                <c:pt idx="4">
                  <c:v>0.60799999999999998</c:v>
                </c:pt>
              </c:numCache>
            </c:numRef>
          </c:val>
          <c:smooth val="0"/>
        </c:ser>
        <c:dLbls>
          <c:showLegendKey val="0"/>
          <c:showVal val="0"/>
          <c:showCatName val="0"/>
          <c:showSerName val="0"/>
          <c:showPercent val="0"/>
          <c:showBubbleSize val="0"/>
        </c:dLbls>
        <c:marker val="1"/>
        <c:smooth val="0"/>
        <c:axId val="245174696"/>
        <c:axId val="245175088"/>
      </c:lineChart>
      <c:catAx>
        <c:axId val="245174696"/>
        <c:scaling>
          <c:orientation val="minMax"/>
        </c:scaling>
        <c:delete val="0"/>
        <c:axPos val="b"/>
        <c:numFmt formatCode="General" sourceLinked="0"/>
        <c:majorTickMark val="out"/>
        <c:minorTickMark val="none"/>
        <c:tickLblPos val="nextTo"/>
        <c:txPr>
          <a:bodyPr/>
          <a:lstStyle/>
          <a:p>
            <a:pPr>
              <a:defRPr sz="1400"/>
            </a:pPr>
            <a:endParaRPr lang="en-US"/>
          </a:p>
        </c:txPr>
        <c:crossAx val="245175088"/>
        <c:crosses val="autoZero"/>
        <c:auto val="1"/>
        <c:lblAlgn val="ctr"/>
        <c:lblOffset val="100"/>
        <c:noMultiLvlLbl val="0"/>
      </c:catAx>
      <c:valAx>
        <c:axId val="245175088"/>
        <c:scaling>
          <c:orientation val="minMax"/>
        </c:scaling>
        <c:delete val="0"/>
        <c:axPos val="l"/>
        <c:majorGridlines/>
        <c:numFmt formatCode="0%" sourceLinked="1"/>
        <c:majorTickMark val="out"/>
        <c:minorTickMark val="none"/>
        <c:tickLblPos val="nextTo"/>
        <c:txPr>
          <a:bodyPr/>
          <a:lstStyle/>
          <a:p>
            <a:pPr>
              <a:defRPr sz="1400"/>
            </a:pPr>
            <a:endParaRPr lang="en-US"/>
          </a:p>
        </c:txPr>
        <c:crossAx val="245174696"/>
        <c:crosses val="autoZero"/>
        <c:crossBetween val="between"/>
      </c:valAx>
    </c:plotArea>
    <c:legend>
      <c:legendPos val="r"/>
      <c:layout>
        <c:manualLayout>
          <c:xMode val="edge"/>
          <c:yMode val="edge"/>
          <c:x val="0.14765010983676116"/>
          <c:y val="0.73893954004648099"/>
          <c:w val="0.77446109296413679"/>
          <c:h val="8.741309098477227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CTE Completion</c:v>
                </c:pt>
              </c:strCache>
            </c:strRef>
          </c:tx>
          <c:cat>
            <c:strRef>
              <c:f>Sheet1!$A$2:$A$6</c:f>
              <c:strCache>
                <c:ptCount val="5"/>
                <c:pt idx="0">
                  <c:v>04-05 to 09-10</c:v>
                </c:pt>
                <c:pt idx="1">
                  <c:v>05-06 to 10-11</c:v>
                </c:pt>
                <c:pt idx="2">
                  <c:v>06-07 to 11-12</c:v>
                </c:pt>
                <c:pt idx="3">
                  <c:v>07-08 to 12-13</c:v>
                </c:pt>
                <c:pt idx="4">
                  <c:v>08-09 to 13-14</c:v>
                </c:pt>
              </c:strCache>
            </c:strRef>
          </c:cat>
          <c:val>
            <c:numRef>
              <c:f>Sheet1!$B$2:$B$6</c:f>
              <c:numCache>
                <c:formatCode>0%</c:formatCode>
                <c:ptCount val="5"/>
                <c:pt idx="0">
                  <c:v>0.51900000000000002</c:v>
                </c:pt>
                <c:pt idx="1">
                  <c:v>0.59599999999999997</c:v>
                </c:pt>
                <c:pt idx="2">
                  <c:v>0.442</c:v>
                </c:pt>
                <c:pt idx="3">
                  <c:v>0.49099999999999999</c:v>
                </c:pt>
                <c:pt idx="4">
                  <c:v>0.48899999999999999</c:v>
                </c:pt>
              </c:numCache>
            </c:numRef>
          </c:val>
          <c:smooth val="0"/>
        </c:ser>
        <c:ser>
          <c:idx val="1"/>
          <c:order val="1"/>
          <c:tx>
            <c:strRef>
              <c:f>Sheet1!$C$1</c:f>
              <c:strCache>
                <c:ptCount val="1"/>
                <c:pt idx="0">
                  <c:v>Completion</c:v>
                </c:pt>
              </c:strCache>
            </c:strRef>
          </c:tx>
          <c:cat>
            <c:strRef>
              <c:f>Sheet1!$A$2:$A$6</c:f>
              <c:strCache>
                <c:ptCount val="5"/>
                <c:pt idx="0">
                  <c:v>04-05 to 09-10</c:v>
                </c:pt>
                <c:pt idx="1">
                  <c:v>05-06 to 10-11</c:v>
                </c:pt>
                <c:pt idx="2">
                  <c:v>06-07 to 11-12</c:v>
                </c:pt>
                <c:pt idx="3">
                  <c:v>07-08 to 12-13</c:v>
                </c:pt>
                <c:pt idx="4">
                  <c:v>08-09 to 13-14</c:v>
                </c:pt>
              </c:strCache>
            </c:strRef>
          </c:cat>
          <c:val>
            <c:numRef>
              <c:f>Sheet1!$C$2:$C$6</c:f>
              <c:numCache>
                <c:formatCode>0%</c:formatCode>
                <c:ptCount val="5"/>
                <c:pt idx="0">
                  <c:v>0.41199999999999998</c:v>
                </c:pt>
                <c:pt idx="1">
                  <c:v>0.42199999999999999</c:v>
                </c:pt>
                <c:pt idx="2">
                  <c:v>0.41799999999999998</c:v>
                </c:pt>
                <c:pt idx="3">
                  <c:v>0.39800000000000002</c:v>
                </c:pt>
                <c:pt idx="4">
                  <c:v>0.38800000000000001</c:v>
                </c:pt>
              </c:numCache>
            </c:numRef>
          </c:val>
          <c:smooth val="0"/>
        </c:ser>
        <c:dLbls>
          <c:showLegendKey val="0"/>
          <c:showVal val="0"/>
          <c:showCatName val="0"/>
          <c:showSerName val="0"/>
          <c:showPercent val="0"/>
          <c:showBubbleSize val="0"/>
        </c:dLbls>
        <c:marker val="1"/>
        <c:smooth val="0"/>
        <c:axId val="245175872"/>
        <c:axId val="245176264"/>
      </c:lineChart>
      <c:catAx>
        <c:axId val="245175872"/>
        <c:scaling>
          <c:orientation val="minMax"/>
        </c:scaling>
        <c:delete val="0"/>
        <c:axPos val="b"/>
        <c:numFmt formatCode="General" sourceLinked="0"/>
        <c:majorTickMark val="out"/>
        <c:minorTickMark val="none"/>
        <c:tickLblPos val="nextTo"/>
        <c:txPr>
          <a:bodyPr/>
          <a:lstStyle/>
          <a:p>
            <a:pPr>
              <a:defRPr sz="1400"/>
            </a:pPr>
            <a:endParaRPr lang="en-US"/>
          </a:p>
        </c:txPr>
        <c:crossAx val="245176264"/>
        <c:crosses val="autoZero"/>
        <c:auto val="1"/>
        <c:lblAlgn val="ctr"/>
        <c:lblOffset val="100"/>
        <c:noMultiLvlLbl val="0"/>
      </c:catAx>
      <c:valAx>
        <c:axId val="245176264"/>
        <c:scaling>
          <c:orientation val="minMax"/>
        </c:scaling>
        <c:delete val="0"/>
        <c:axPos val="l"/>
        <c:majorGridlines/>
        <c:numFmt formatCode="0%" sourceLinked="1"/>
        <c:majorTickMark val="out"/>
        <c:minorTickMark val="none"/>
        <c:tickLblPos val="nextTo"/>
        <c:txPr>
          <a:bodyPr/>
          <a:lstStyle/>
          <a:p>
            <a:pPr>
              <a:defRPr sz="1400"/>
            </a:pPr>
            <a:endParaRPr lang="en-US"/>
          </a:p>
        </c:txPr>
        <c:crossAx val="2451758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8A2578-043A-4EDD-BE08-C39B6EA24040}" type="datetimeFigureOut">
              <a:rPr lang="en-US" smtClean="0"/>
              <a:t>12/1/2015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0497F6-4799-47C0-A421-ACFFAFE381E8}" type="slidenum">
              <a:rPr lang="en-US" smtClean="0"/>
              <a:t>‹#›</a:t>
            </a:fld>
            <a:endParaRPr lang="en-US"/>
          </a:p>
        </p:txBody>
      </p:sp>
    </p:spTree>
    <p:extLst>
      <p:ext uri="{BB962C8B-B14F-4D97-AF65-F5344CB8AC3E}">
        <p14:creationId xmlns:p14="http://schemas.microsoft.com/office/powerpoint/2010/main" val="406433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97DAD-5923-44A2-8136-56BE967265A9}" type="datetimeFigureOut">
              <a:rPr lang="en-US" smtClean="0"/>
              <a:t>12/1/2015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496690-8655-4F58-A56A-67A6D0783853}" type="slidenum">
              <a:rPr lang="en-US" smtClean="0"/>
              <a:t>‹#›</a:t>
            </a:fld>
            <a:endParaRPr lang="en-US"/>
          </a:p>
        </p:txBody>
      </p:sp>
    </p:spTree>
    <p:extLst>
      <p:ext uri="{BB962C8B-B14F-4D97-AF65-F5344CB8AC3E}">
        <p14:creationId xmlns:p14="http://schemas.microsoft.com/office/powerpoint/2010/main" val="190131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ARCC – Accountability Reporting for the Community Colleges</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a:t>
            </a:fld>
            <a:endParaRPr lang="en-US" dirty="0"/>
          </a:p>
        </p:txBody>
      </p:sp>
    </p:spTree>
    <p:extLst>
      <p:ext uri="{BB962C8B-B14F-4D97-AF65-F5344CB8AC3E}">
        <p14:creationId xmlns:p14="http://schemas.microsoft.com/office/powerpoint/2010/main" val="301163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circles</a:t>
            </a:r>
            <a:r>
              <a:rPr lang="en-US" baseline="0" dirty="0" smtClean="0"/>
              <a:t> identify disproportionate impact levels (less than 80% of the highest preforming group.)</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11</a:t>
            </a:fld>
            <a:endParaRPr lang="en-US"/>
          </a:p>
        </p:txBody>
      </p:sp>
    </p:spTree>
    <p:extLst>
      <p:ext uri="{BB962C8B-B14F-4D97-AF65-F5344CB8AC3E}">
        <p14:creationId xmlns:p14="http://schemas.microsoft.com/office/powerpoint/2010/main" val="265264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12</a:t>
            </a:fld>
            <a:endParaRPr lang="en-US"/>
          </a:p>
        </p:txBody>
      </p:sp>
    </p:spTree>
    <p:extLst>
      <p:ext uri="{BB962C8B-B14F-4D97-AF65-F5344CB8AC3E}">
        <p14:creationId xmlns:p14="http://schemas.microsoft.com/office/powerpoint/2010/main" val="16385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Course</a:t>
            </a:r>
            <a:r>
              <a:rPr lang="en-US" u="sng" baseline="0" dirty="0" smtClean="0"/>
              <a:t> </a:t>
            </a:r>
            <a:r>
              <a:rPr lang="en-US" u="sng" dirty="0" smtClean="0"/>
              <a:t>Retention Rates	2012-13</a:t>
            </a:r>
          </a:p>
          <a:p>
            <a:r>
              <a:rPr lang="en-US" dirty="0" smtClean="0"/>
              <a:t>Aeronautics		95.59%</a:t>
            </a:r>
          </a:p>
          <a:p>
            <a:r>
              <a:rPr lang="en-US" dirty="0" smtClean="0"/>
              <a:t>Automotive Technology	89.91%</a:t>
            </a:r>
          </a:p>
          <a:p>
            <a:r>
              <a:rPr lang="en-US" dirty="0" smtClean="0"/>
              <a:t>Child Development	89.98%</a:t>
            </a:r>
          </a:p>
          <a:p>
            <a:r>
              <a:rPr lang="en-US" dirty="0" smtClean="0"/>
              <a:t>Electricity &amp; Electronics	91.62%</a:t>
            </a:r>
          </a:p>
          <a:p>
            <a:r>
              <a:rPr lang="en-US" dirty="0" smtClean="0"/>
              <a:t>Inspection Technology	99.46%</a:t>
            </a:r>
          </a:p>
          <a:p>
            <a:r>
              <a:rPr lang="en-US" dirty="0" smtClean="0"/>
              <a:t>Library Technology	87.03%</a:t>
            </a:r>
          </a:p>
          <a:p>
            <a:r>
              <a:rPr lang="en-US" dirty="0" smtClean="0"/>
              <a:t>Machinist Technology	91.82%</a:t>
            </a:r>
          </a:p>
          <a:p>
            <a:r>
              <a:rPr lang="en-US" dirty="0" smtClean="0"/>
              <a:t>Nursing		97.80%</a:t>
            </a:r>
          </a:p>
          <a:p>
            <a:r>
              <a:rPr lang="en-US" dirty="0" smtClean="0"/>
              <a:t>Psychiatric Technician	97.50%</a:t>
            </a:r>
          </a:p>
          <a:p>
            <a:r>
              <a:rPr lang="en-US" dirty="0" smtClean="0"/>
              <a:t>Refrigeration &amp; AC	94.32%</a:t>
            </a:r>
          </a:p>
          <a:p>
            <a:r>
              <a:rPr lang="en-US" dirty="0" smtClean="0"/>
              <a:t>Water Supply Technology	95.27%</a:t>
            </a:r>
          </a:p>
          <a:p>
            <a:r>
              <a:rPr lang="en-US" dirty="0" smtClean="0"/>
              <a:t>Welding Technology	95.80%</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13</a:t>
            </a:fld>
            <a:endParaRPr lang="en-US"/>
          </a:p>
        </p:txBody>
      </p:sp>
    </p:spTree>
    <p:extLst>
      <p:ext uri="{BB962C8B-B14F-4D97-AF65-F5344CB8AC3E}">
        <p14:creationId xmlns:p14="http://schemas.microsoft.com/office/powerpoint/2010/main" val="71391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Disproportionate</a:t>
            </a:r>
            <a:r>
              <a:rPr lang="en-US" baseline="0" dirty="0" smtClean="0"/>
              <a:t> impact</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14</a:t>
            </a:fld>
            <a:endParaRPr lang="en-US"/>
          </a:p>
        </p:txBody>
      </p:sp>
    </p:spTree>
    <p:extLst>
      <p:ext uri="{BB962C8B-B14F-4D97-AF65-F5344CB8AC3E}">
        <p14:creationId xmlns:p14="http://schemas.microsoft.com/office/powerpoint/2010/main" val="41238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15</a:t>
            </a:fld>
            <a:endParaRPr lang="en-US"/>
          </a:p>
        </p:txBody>
      </p:sp>
    </p:spTree>
    <p:extLst>
      <p:ext uri="{BB962C8B-B14F-4D97-AF65-F5344CB8AC3E}">
        <p14:creationId xmlns:p14="http://schemas.microsoft.com/office/powerpoint/2010/main" val="415669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16</a:t>
            </a:fld>
            <a:endParaRPr lang="en-US"/>
          </a:p>
        </p:txBody>
      </p:sp>
    </p:spTree>
    <p:extLst>
      <p:ext uri="{BB962C8B-B14F-4D97-AF65-F5344CB8AC3E}">
        <p14:creationId xmlns:p14="http://schemas.microsoft.com/office/powerpoint/2010/main" val="218692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17</a:t>
            </a:fld>
            <a:endParaRPr lang="en-US"/>
          </a:p>
        </p:txBody>
      </p:sp>
    </p:spTree>
    <p:extLst>
      <p:ext uri="{BB962C8B-B14F-4D97-AF65-F5344CB8AC3E}">
        <p14:creationId xmlns:p14="http://schemas.microsoft.com/office/powerpoint/2010/main" val="342643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18</a:t>
            </a:fld>
            <a:endParaRPr lang="en-US"/>
          </a:p>
        </p:txBody>
      </p:sp>
    </p:spTree>
    <p:extLst>
      <p:ext uri="{BB962C8B-B14F-4D97-AF65-F5344CB8AC3E}">
        <p14:creationId xmlns:p14="http://schemas.microsoft.com/office/powerpoint/2010/main" val="900451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ethnicities</a:t>
            </a:r>
            <a:r>
              <a:rPr lang="en-US" sz="1200" baseline="0" dirty="0" smtClean="0"/>
              <a:t> comprise the majority of the students (African American = 13.6%, Hispanic = 61.8%, White = 15.3%).</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19</a:t>
            </a:fld>
            <a:endParaRPr lang="en-US"/>
          </a:p>
        </p:txBody>
      </p:sp>
    </p:spTree>
    <p:extLst>
      <p:ext uri="{BB962C8B-B14F-4D97-AF65-F5344CB8AC3E}">
        <p14:creationId xmlns:p14="http://schemas.microsoft.com/office/powerpoint/2010/main" val="340982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20</a:t>
            </a:fld>
            <a:endParaRPr lang="en-US"/>
          </a:p>
        </p:txBody>
      </p:sp>
    </p:spTree>
    <p:extLst>
      <p:ext uri="{BB962C8B-B14F-4D97-AF65-F5344CB8AC3E}">
        <p14:creationId xmlns:p14="http://schemas.microsoft.com/office/powerpoint/2010/main" val="37046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a:t>
            </a:fld>
            <a:endParaRPr lang="en-US" dirty="0"/>
          </a:p>
        </p:txBody>
      </p:sp>
    </p:spTree>
    <p:extLst>
      <p:ext uri="{BB962C8B-B14F-4D97-AF65-F5344CB8AC3E}">
        <p14:creationId xmlns:p14="http://schemas.microsoft.com/office/powerpoint/2010/main" val="353058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21</a:t>
            </a:fld>
            <a:endParaRPr lang="en-US"/>
          </a:p>
        </p:txBody>
      </p:sp>
    </p:spTree>
    <p:extLst>
      <p:ext uri="{BB962C8B-B14F-4D97-AF65-F5344CB8AC3E}">
        <p14:creationId xmlns:p14="http://schemas.microsoft.com/office/powerpoint/2010/main" val="427464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Minority Science and Engineering Improvement Project (MSIEP)</a:t>
            </a:r>
          </a:p>
          <a:p>
            <a:r>
              <a:rPr lang="en-US" dirty="0" smtClean="0"/>
              <a:t>Student</a:t>
            </a:r>
            <a:r>
              <a:rPr lang="en-US" baseline="0" dirty="0" smtClean="0"/>
              <a:t> Success Centers (Dreamer’s Center; Athletes; students with children)</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22</a:t>
            </a:fld>
            <a:endParaRPr lang="en-US"/>
          </a:p>
        </p:txBody>
      </p:sp>
    </p:spTree>
    <p:extLst>
      <p:ext uri="{BB962C8B-B14F-4D97-AF65-F5344CB8AC3E}">
        <p14:creationId xmlns:p14="http://schemas.microsoft.com/office/powerpoint/2010/main" val="408601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Minority Science and Engineering Improvement Project (MSIEP)</a:t>
            </a:r>
          </a:p>
          <a:p>
            <a:r>
              <a:rPr lang="en-US" dirty="0" smtClean="0"/>
              <a:t>Student</a:t>
            </a:r>
            <a:r>
              <a:rPr lang="en-US" baseline="0" dirty="0" smtClean="0"/>
              <a:t> Success Centers (Dreamer’s Center; Athletes; students with children)</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23</a:t>
            </a:fld>
            <a:endParaRPr lang="en-US"/>
          </a:p>
        </p:txBody>
      </p:sp>
    </p:spTree>
    <p:extLst>
      <p:ext uri="{BB962C8B-B14F-4D97-AF65-F5344CB8AC3E}">
        <p14:creationId xmlns:p14="http://schemas.microsoft.com/office/powerpoint/2010/main" val="75886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24</a:t>
            </a:fld>
            <a:endParaRPr lang="en-US"/>
          </a:p>
        </p:txBody>
      </p:sp>
    </p:spTree>
    <p:extLst>
      <p:ext uri="{BB962C8B-B14F-4D97-AF65-F5344CB8AC3E}">
        <p14:creationId xmlns:p14="http://schemas.microsoft.com/office/powerpoint/2010/main" val="55861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25</a:t>
            </a:fld>
            <a:endParaRPr lang="en-US"/>
          </a:p>
        </p:txBody>
      </p:sp>
    </p:spTree>
    <p:extLst>
      <p:ext uri="{BB962C8B-B14F-4D97-AF65-F5344CB8AC3E}">
        <p14:creationId xmlns:p14="http://schemas.microsoft.com/office/powerpoint/2010/main" val="694674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26</a:t>
            </a:fld>
            <a:endParaRPr lang="en-US"/>
          </a:p>
        </p:txBody>
      </p:sp>
    </p:spTree>
    <p:extLst>
      <p:ext uri="{BB962C8B-B14F-4D97-AF65-F5344CB8AC3E}">
        <p14:creationId xmlns:p14="http://schemas.microsoft.com/office/powerpoint/2010/main" val="33445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96690-8655-4F58-A56A-67A6D0783853}" type="slidenum">
              <a:rPr lang="en-US" smtClean="0"/>
              <a:t>27</a:t>
            </a:fld>
            <a:endParaRPr lang="en-US"/>
          </a:p>
        </p:txBody>
      </p:sp>
    </p:spTree>
    <p:extLst>
      <p:ext uri="{BB962C8B-B14F-4D97-AF65-F5344CB8AC3E}">
        <p14:creationId xmlns:p14="http://schemas.microsoft.com/office/powerpoint/2010/main" val="1715378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Comment that the strategies we implemented will not be impactful</a:t>
            </a:r>
            <a:r>
              <a:rPr lang="en-US" baseline="0" dirty="0" smtClean="0"/>
              <a:t> for two more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28</a:t>
            </a:fld>
            <a:endParaRPr lang="en-US"/>
          </a:p>
        </p:txBody>
      </p:sp>
    </p:spTree>
    <p:extLst>
      <p:ext uri="{BB962C8B-B14F-4D97-AF65-F5344CB8AC3E}">
        <p14:creationId xmlns:p14="http://schemas.microsoft.com/office/powerpoint/2010/main" val="215383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use</a:t>
            </a:r>
            <a:r>
              <a:rPr lang="en-US" baseline="0" dirty="0" smtClean="0"/>
              <a:t> the 80% rule and divide Male Math improvement rate of 25.1 by Female math improvement rate of 33.8 the result is 74.0% which is lower than 80%.  Suggesting that males struggle more at math improvement than females.  Same relationship as last year, males struggle more with math improvement than females.  This was not identified in student equity because using a three year math throughput rate and not the six year rate that is seven years old.  The student equity data is more current.</a:t>
            </a:r>
          </a:p>
          <a:p>
            <a:endParaRPr lang="en-US" baseline="0" dirty="0" smtClean="0"/>
          </a:p>
          <a:p>
            <a:r>
              <a:rPr lang="en-US" baseline="0" dirty="0" smtClean="0"/>
              <a:t>Using the 80% rule, even though males struggle more with English improvement rates, does not meet the 80% rule criterion: 43.1/53.3 = 80.9.</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29</a:t>
            </a:fld>
            <a:endParaRPr lang="en-US"/>
          </a:p>
        </p:txBody>
      </p:sp>
    </p:spTree>
    <p:extLst>
      <p:ext uri="{BB962C8B-B14F-4D97-AF65-F5344CB8AC3E}">
        <p14:creationId xmlns:p14="http://schemas.microsoft.com/office/powerpoint/2010/main" val="141960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Higher Rates</a:t>
            </a:r>
          </a:p>
          <a:p>
            <a:r>
              <a:rPr lang="en-US" baseline="0" dirty="0" smtClean="0"/>
              <a:t>-African American and Native American students are more likely to improve in math than students overall and than Caucasian students</a:t>
            </a:r>
          </a:p>
          <a:p>
            <a:r>
              <a:rPr lang="en-US" baseline="0" dirty="0" smtClean="0"/>
              <a:t>-Hispanic students are more likely to improve in English than students overall and than Caucasian students</a:t>
            </a:r>
          </a:p>
          <a:p>
            <a:endParaRPr lang="en-US" baseline="0" dirty="0" smtClean="0"/>
          </a:p>
          <a:p>
            <a:r>
              <a:rPr lang="en-US" b="1" baseline="0" dirty="0" smtClean="0"/>
              <a:t>Lower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80% rule, Hispanic (.295/.464 = .64) and Caucasian (.330/.464 = .71) students have substantially lower math improvement rate than Asians. However, n of referent group of Asian is 28.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 80% rule, African American students had lower 30 unit rate (.50/.737 = .678) than Asian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30</a:t>
            </a:fld>
            <a:endParaRPr lang="en-US"/>
          </a:p>
        </p:txBody>
      </p:sp>
    </p:spTree>
    <p:extLst>
      <p:ext uri="{BB962C8B-B14F-4D97-AF65-F5344CB8AC3E}">
        <p14:creationId xmlns:p14="http://schemas.microsoft.com/office/powerpoint/2010/main" val="362911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Leinbach</a:t>
            </a:r>
            <a:r>
              <a:rPr lang="en-US" dirty="0"/>
              <a:t> and Jenkins (2008, pp. 1) define momentum points as “measurable educational attainments, such as completing a college-level math course, that are empirically correlated with the completion of a milestone.”  The CCCCO Student Success Task Force (SSTF, 2011) refers to momentum points as progression metrics. </a:t>
            </a:r>
          </a:p>
          <a:p>
            <a:endParaRPr lang="en-US" dirty="0"/>
          </a:p>
          <a:p>
            <a:r>
              <a:rPr lang="en-US" b="1" dirty="0"/>
              <a:t>Persistence</a:t>
            </a:r>
            <a:r>
              <a:rPr lang="en-US" dirty="0"/>
              <a:t> – The percentage of first-time students with minimum of 6 units earned who attempted any Math or English in the first three years and achieved the following measure of progress (or momentum point) within six years of entry: </a:t>
            </a:r>
          </a:p>
          <a:p>
            <a:r>
              <a:rPr lang="en-US" dirty="0"/>
              <a:t>• Enroll in first three consecutive primary semester terms (or four quarter terms) anywhere in the CCC system. </a:t>
            </a:r>
          </a:p>
          <a:p>
            <a:pPr lvl="0"/>
            <a:endParaRPr lang="en-US" dirty="0"/>
          </a:p>
          <a:p>
            <a:r>
              <a:rPr lang="en-US" b="1" dirty="0"/>
              <a:t>30 Units</a:t>
            </a:r>
            <a:r>
              <a:rPr lang="en-US" dirty="0"/>
              <a:t> – The percentage of first-time students with minimum of 6 units earned who attempted any Math or English in the first three years and achieved the following measure of progress (or milestone) within six years of entry: </a:t>
            </a:r>
          </a:p>
          <a:p>
            <a:r>
              <a:rPr lang="en-US" dirty="0"/>
              <a:t>• Earned at least 30 units in the CCC system. </a:t>
            </a:r>
          </a:p>
          <a:p>
            <a:pPr lvl="0"/>
            <a:endParaRPr lang="en-US" b="1" dirty="0"/>
          </a:p>
          <a:p>
            <a:r>
              <a:rPr lang="en-US" b="1" dirty="0"/>
              <a:t>Remedial (English and Math)</a:t>
            </a:r>
            <a:r>
              <a:rPr lang="en-US" dirty="0"/>
              <a:t> – The percentage of credit students who attempted a course designated at “levels below transfer” in: </a:t>
            </a:r>
          </a:p>
          <a:p>
            <a:r>
              <a:rPr lang="en-US" dirty="0"/>
              <a:t>• Math and successfully completed a college-level course in Math within six years. </a:t>
            </a:r>
          </a:p>
          <a:p>
            <a:r>
              <a:rPr lang="en-US" dirty="0"/>
              <a:t>• English and successfully completed a college-level course in English within six years. </a:t>
            </a:r>
          </a:p>
          <a:p>
            <a:r>
              <a:rPr lang="en-US" dirty="0"/>
              <a:t>• ESL and successfully completed the ESL sequence or a college-level English course within six years. </a:t>
            </a:r>
          </a:p>
          <a:p>
            <a:r>
              <a:rPr lang="en-US" dirty="0"/>
              <a:t>The cohort is defined as the year the student attempts a course at “levels below transfer” in Math, English and/or ESL at that college. </a:t>
            </a:r>
          </a:p>
        </p:txBody>
      </p:sp>
      <p:sp>
        <p:nvSpPr>
          <p:cNvPr id="4" name="Slide Number Placeholder 3"/>
          <p:cNvSpPr>
            <a:spLocks noGrp="1"/>
          </p:cNvSpPr>
          <p:nvPr>
            <p:ph type="sldNum" sz="quarter" idx="10"/>
          </p:nvPr>
        </p:nvSpPr>
        <p:spPr/>
        <p:txBody>
          <a:bodyPr/>
          <a:lstStyle/>
          <a:p>
            <a:fld id="{4E496690-8655-4F58-A56A-67A6D0783853}" type="slidenum">
              <a:rPr lang="en-US" smtClean="0"/>
              <a:t>3</a:t>
            </a:fld>
            <a:endParaRPr lang="en-US"/>
          </a:p>
        </p:txBody>
      </p:sp>
    </p:spTree>
    <p:extLst>
      <p:ext uri="{BB962C8B-B14F-4D97-AF65-F5344CB8AC3E}">
        <p14:creationId xmlns:p14="http://schemas.microsoft.com/office/powerpoint/2010/main" val="2249479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CTE programs contain three strategies that research has shown to work extremely well and may be reason for increase: clear goals, connected to faculty, and cohorts.</a:t>
            </a:r>
            <a:endParaRPr lang="en-US" dirty="0" smtClean="0"/>
          </a:p>
          <a:p>
            <a:endParaRPr lang="en-US" dirty="0" smtClean="0"/>
          </a:p>
          <a:p>
            <a:r>
              <a:rPr lang="en-US" dirty="0" smtClean="0"/>
              <a:t>The CTE Completion rate is a new measure and one we will</a:t>
            </a:r>
            <a:r>
              <a:rPr lang="en-US" baseline="0" dirty="0" smtClean="0"/>
              <a:t> be exploring in the future.</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31</a:t>
            </a:fld>
            <a:endParaRPr lang="en-US"/>
          </a:p>
        </p:txBody>
      </p:sp>
    </p:spTree>
    <p:extLst>
      <p:ext uri="{BB962C8B-B14F-4D97-AF65-F5344CB8AC3E}">
        <p14:creationId xmlns:p14="http://schemas.microsoft.com/office/powerpoint/2010/main" val="88263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used the 80% rule, and differences were not substantially different.  Males had lower rates in both.</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32</a:t>
            </a:fld>
            <a:endParaRPr lang="en-US"/>
          </a:p>
        </p:txBody>
      </p:sp>
    </p:spTree>
    <p:extLst>
      <p:ext uri="{BB962C8B-B14F-4D97-AF65-F5344CB8AC3E}">
        <p14:creationId xmlns:p14="http://schemas.microsoft.com/office/powerpoint/2010/main" val="10718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80% rule African American students have a lower CTE Completion (.286/.468=.588) than Asian students </a:t>
            </a:r>
          </a:p>
          <a:p>
            <a:r>
              <a:rPr lang="en-US" baseline="0" dirty="0" smtClean="0"/>
              <a:t>-</a:t>
            </a:r>
            <a:r>
              <a:rPr lang="en-US" dirty="0" smtClean="0"/>
              <a:t>Using</a:t>
            </a:r>
            <a:r>
              <a:rPr lang="en-US" baseline="0" dirty="0" smtClean="0"/>
              <a:t> 80% rule Hispanic students (n = 358) have a lower Completion (.349/.479=..728) than African American students (n = 48).</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33</a:t>
            </a:fld>
            <a:endParaRPr lang="en-US"/>
          </a:p>
        </p:txBody>
      </p:sp>
    </p:spTree>
    <p:extLst>
      <p:ext uri="{BB962C8B-B14F-4D97-AF65-F5344CB8AC3E}">
        <p14:creationId xmlns:p14="http://schemas.microsoft.com/office/powerpoint/2010/main" val="1218399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see growth based</a:t>
            </a:r>
            <a:r>
              <a:rPr lang="en-US" baseline="0" dirty="0" smtClean="0"/>
              <a:t> on interventions in one year and we will need more sections to meet the demand.</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34</a:t>
            </a:fld>
            <a:endParaRPr lang="en-US"/>
          </a:p>
        </p:txBody>
      </p:sp>
    </p:spTree>
    <p:extLst>
      <p:ext uri="{BB962C8B-B14F-4D97-AF65-F5344CB8AC3E}">
        <p14:creationId xmlns:p14="http://schemas.microsoft.com/office/powerpoint/2010/main" val="3955483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see growth based</a:t>
            </a:r>
            <a:r>
              <a:rPr lang="en-US" baseline="0" dirty="0" smtClean="0"/>
              <a:t> on interventions in two years and we  will need more sections to meet the demand.</a:t>
            </a:r>
            <a:endParaRPr lang="en-US" dirty="0" smtClean="0"/>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35</a:t>
            </a:fld>
            <a:endParaRPr lang="en-US"/>
          </a:p>
        </p:txBody>
      </p:sp>
    </p:spTree>
    <p:extLst>
      <p:ext uri="{BB962C8B-B14F-4D97-AF65-F5344CB8AC3E}">
        <p14:creationId xmlns:p14="http://schemas.microsoft.com/office/powerpoint/2010/main" val="3576987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case, by far, more students are coming to us unprepared: 76% in the 2006-2007 cohort.</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36</a:t>
            </a:fld>
            <a:endParaRPr lang="en-US"/>
          </a:p>
        </p:txBody>
      </p:sp>
    </p:spTree>
    <p:extLst>
      <p:ext uri="{BB962C8B-B14F-4D97-AF65-F5344CB8AC3E}">
        <p14:creationId xmlns:p14="http://schemas.microsoft.com/office/powerpoint/2010/main" val="271139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Need to give example, For</a:t>
            </a:r>
            <a:r>
              <a:rPr lang="en-US" sz="1200" b="1" baseline="0" dirty="0" smtClean="0"/>
              <a:t> example, Fast Track is where students can take two math courses in the same semester.  The first semester we did this was in Spring 2014, and three-year math throughput rate almost doubled.</a:t>
            </a:r>
          </a:p>
          <a:p>
            <a:endParaRPr lang="en-US" sz="1200" b="1" baseline="0" dirty="0" smtClean="0"/>
          </a:p>
          <a:p>
            <a:r>
              <a:rPr lang="en-US" sz="1200" b="1" baseline="0" dirty="0" smtClean="0"/>
              <a:t>In addition, with LCs will see impact in 2013-2014, which we will have data for next year.</a:t>
            </a:r>
            <a:endParaRPr lang="en-US" sz="1200" b="1" dirty="0" smtClean="0"/>
          </a:p>
          <a:p>
            <a:endParaRPr lang="en-US" sz="1200" dirty="0" smtClean="0"/>
          </a:p>
          <a:p>
            <a:r>
              <a:rPr lang="en-US" sz="1200" dirty="0" smtClean="0"/>
              <a:t>*Many of the Title V Transfer Prep strategies were not implemented until a year after the grant had started in 2010-2011.</a:t>
            </a:r>
          </a:p>
          <a:p>
            <a:r>
              <a:rPr lang="en-US" sz="1200" dirty="0" smtClean="0"/>
              <a:t>** Many of the Title V STEM strategies were not implemented until a year after the grant had started in 2011-2012.</a:t>
            </a:r>
          </a:p>
          <a:p>
            <a:endParaRPr lang="en-US" dirty="0" smtClean="0"/>
          </a:p>
          <a:p>
            <a:r>
              <a:rPr lang="en-US" dirty="0" smtClean="0"/>
              <a:t>Persistence did improve by ONE PERCENTAGE POINT, which is a pretty</a:t>
            </a:r>
            <a:r>
              <a:rPr lang="en-US" baseline="0" dirty="0" smtClean="0"/>
              <a:t> good start.</a:t>
            </a:r>
            <a:endParaRPr lang="en-US" dirty="0" smtClean="0"/>
          </a:p>
          <a:p>
            <a:endParaRPr lang="en-US" dirty="0" smtClean="0"/>
          </a:p>
          <a:p>
            <a:r>
              <a:rPr lang="en-US" dirty="0" smtClean="0"/>
              <a:t>Need to spend time here and discuss.  Research</a:t>
            </a:r>
            <a:r>
              <a:rPr lang="en-US" baseline="0" dirty="0" smtClean="0"/>
              <a:t> conducted at Crafton shows that each of these are related to student success.</a:t>
            </a:r>
            <a:endParaRPr lang="en-US" dirty="0" smtClean="0"/>
          </a:p>
          <a:p>
            <a:endParaRPr lang="en-US" dirty="0" smtClean="0"/>
          </a:p>
          <a:p>
            <a:r>
              <a:rPr lang="en-US" dirty="0" smtClean="0"/>
              <a:t>Integration of Instruction and Support Services – </a:t>
            </a:r>
            <a:r>
              <a:rPr lang="en-US" b="1" dirty="0" smtClean="0"/>
              <a:t>Crafton has implemented these programs in</a:t>
            </a:r>
            <a:r>
              <a:rPr lang="en-US" b="1" baseline="0" dirty="0" smtClean="0"/>
              <a:t> the last two years and we should see increases in the Completion rate, 30 unit completion rate, persistence, and in the math and English improvement rates.</a:t>
            </a:r>
            <a:endParaRPr lang="en-US" dirty="0" smtClean="0"/>
          </a:p>
          <a:p>
            <a:pPr lvl="1"/>
            <a:r>
              <a:rPr lang="en-US" dirty="0" smtClean="0"/>
              <a:t>Left Lane Program - </a:t>
            </a:r>
          </a:p>
          <a:p>
            <a:pPr lvl="1"/>
            <a:r>
              <a:rPr lang="en-US" dirty="0" smtClean="0"/>
              <a:t>Santos Manuel - </a:t>
            </a:r>
          </a:p>
          <a:p>
            <a:pPr lvl="1"/>
            <a:r>
              <a:rPr lang="en-US" dirty="0" smtClean="0"/>
              <a:t>Learning Communities – Counselors are attached to classes</a:t>
            </a:r>
          </a:p>
          <a:p>
            <a:pPr lvl="1"/>
            <a:r>
              <a:rPr lang="en-US" dirty="0" smtClean="0"/>
              <a:t>Tutoring (SI, SLA) - </a:t>
            </a:r>
          </a:p>
          <a:p>
            <a:pPr lvl="1"/>
            <a:r>
              <a:rPr lang="en-US" dirty="0" smtClean="0"/>
              <a:t>Counselors Attending Classes - </a:t>
            </a:r>
          </a:p>
          <a:p>
            <a:r>
              <a:rPr lang="en-US" dirty="0" smtClean="0"/>
              <a:t>Enhanced Transfer Programs and Services – </a:t>
            </a:r>
            <a:r>
              <a:rPr lang="en-US" b="1" dirty="0" smtClean="0"/>
              <a:t>These programs will</a:t>
            </a:r>
            <a:r>
              <a:rPr lang="en-US" b="1" baseline="0" dirty="0" smtClean="0"/>
              <a:t> help with the Crafton persistence, 30 unit rate, and completion rate.</a:t>
            </a:r>
            <a:endParaRPr lang="en-US" dirty="0" smtClean="0"/>
          </a:p>
          <a:p>
            <a:pPr lvl="1"/>
            <a:r>
              <a:rPr lang="en-US" dirty="0" smtClean="0"/>
              <a:t>Title V Transfer Prep Grant - </a:t>
            </a:r>
          </a:p>
          <a:p>
            <a:pPr lvl="1"/>
            <a:r>
              <a:rPr lang="en-US" dirty="0" smtClean="0"/>
              <a:t>STEM and Trek Academy</a:t>
            </a:r>
          </a:p>
          <a:p>
            <a:pPr lvl="1"/>
            <a:r>
              <a:rPr lang="en-US" dirty="0" smtClean="0"/>
              <a:t>Honors</a:t>
            </a:r>
          </a:p>
          <a:p>
            <a:pPr lvl="1"/>
            <a:r>
              <a:rPr lang="en-US" dirty="0" smtClean="0"/>
              <a:t>Transfer Center</a:t>
            </a:r>
          </a:p>
          <a:p>
            <a:pPr lvl="1"/>
            <a:r>
              <a:rPr lang="en-US" dirty="0" smtClean="0"/>
              <a:t>Transfer Advocates</a:t>
            </a:r>
          </a:p>
          <a:p>
            <a:r>
              <a:rPr lang="en-US" dirty="0" smtClean="0"/>
              <a:t>Curricular changes</a:t>
            </a:r>
          </a:p>
          <a:p>
            <a:pPr lvl="1"/>
            <a:r>
              <a:rPr lang="en-US" dirty="0" smtClean="0"/>
              <a:t>Reducing time to complete basic skills – Focus here is on moving</a:t>
            </a:r>
            <a:r>
              <a:rPr lang="en-US" baseline="0" dirty="0" smtClean="0"/>
              <a:t> towards acceleration. </a:t>
            </a:r>
            <a:endParaRPr lang="en-US" dirty="0" smtClean="0"/>
          </a:p>
          <a:p>
            <a:r>
              <a:rPr lang="en-US" dirty="0" smtClean="0"/>
              <a:t>Alignment and Partnership with K-12 – </a:t>
            </a:r>
            <a:r>
              <a:rPr lang="en-US" b="1" dirty="0" smtClean="0"/>
              <a:t>These strategies will also help to address the English and math improvement rates.</a:t>
            </a:r>
            <a:endParaRPr lang="en-US" dirty="0" smtClean="0"/>
          </a:p>
          <a:p>
            <a:pPr lvl="1"/>
            <a:r>
              <a:rPr lang="en-US" dirty="0" smtClean="0"/>
              <a:t>Common Core</a:t>
            </a:r>
          </a:p>
          <a:p>
            <a:pPr lvl="1"/>
            <a:r>
              <a:rPr lang="en-US" dirty="0" smtClean="0"/>
              <a:t>SOAR</a:t>
            </a:r>
          </a:p>
          <a:p>
            <a:pPr lvl="1"/>
            <a:r>
              <a:rPr lang="en-US" dirty="0" smtClean="0"/>
              <a:t>EAP</a:t>
            </a:r>
          </a:p>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37</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*Many of the Title V Transfer Prep strategies were not implemented until a year after the grant had started in 2010-2011.</a:t>
            </a:r>
          </a:p>
          <a:p>
            <a:r>
              <a:rPr lang="en-US" sz="1200" dirty="0" smtClean="0"/>
              <a:t>** Many of the Title V STEM strategies were not implemented until a year after the grant had started in 2011-2012.</a:t>
            </a:r>
          </a:p>
          <a:p>
            <a:endParaRPr lang="en-US" dirty="0" smtClean="0"/>
          </a:p>
          <a:p>
            <a:r>
              <a:rPr lang="en-US" dirty="0" smtClean="0"/>
              <a:t>Persistence did improve by ONE PERCENTAGE POINT, which is a pretty</a:t>
            </a:r>
            <a:r>
              <a:rPr lang="en-US" baseline="0" dirty="0" smtClean="0"/>
              <a:t> good start.</a:t>
            </a:r>
            <a:endParaRPr lang="en-US" dirty="0" smtClean="0"/>
          </a:p>
          <a:p>
            <a:endParaRPr lang="en-US" dirty="0" smtClean="0"/>
          </a:p>
          <a:p>
            <a:r>
              <a:rPr lang="en-US" dirty="0" smtClean="0"/>
              <a:t>Need to spend time here and discuss.  Research</a:t>
            </a:r>
            <a:r>
              <a:rPr lang="en-US" baseline="0" dirty="0" smtClean="0"/>
              <a:t> conducted at Crafton shows that each of these are related to student success.</a:t>
            </a:r>
            <a:endParaRPr lang="en-US" dirty="0" smtClean="0"/>
          </a:p>
          <a:p>
            <a:endParaRPr lang="en-US" dirty="0" smtClean="0"/>
          </a:p>
          <a:p>
            <a:r>
              <a:rPr lang="en-US" dirty="0" smtClean="0"/>
              <a:t>Integration of Instruction and Support Services – </a:t>
            </a:r>
            <a:r>
              <a:rPr lang="en-US" b="1" dirty="0" smtClean="0"/>
              <a:t>Crafton has implemented these programs in</a:t>
            </a:r>
            <a:r>
              <a:rPr lang="en-US" b="1" baseline="0" dirty="0" smtClean="0"/>
              <a:t> the last two years and we should see increases in the Completion rate, 30 unit completion rate, persistence, and in the math and English improvement rates.</a:t>
            </a:r>
            <a:endParaRPr lang="en-US" dirty="0" smtClean="0"/>
          </a:p>
          <a:p>
            <a:pPr lvl="1"/>
            <a:r>
              <a:rPr lang="en-US" dirty="0" smtClean="0"/>
              <a:t>Left Lane Program - </a:t>
            </a:r>
          </a:p>
          <a:p>
            <a:pPr lvl="1"/>
            <a:r>
              <a:rPr lang="en-US" dirty="0" smtClean="0"/>
              <a:t>Santos Manuel - </a:t>
            </a:r>
          </a:p>
          <a:p>
            <a:pPr lvl="1"/>
            <a:r>
              <a:rPr lang="en-US" dirty="0" smtClean="0"/>
              <a:t>Learning Communities – Counselors are attached to classes</a:t>
            </a:r>
          </a:p>
          <a:p>
            <a:pPr lvl="1"/>
            <a:r>
              <a:rPr lang="en-US" dirty="0" smtClean="0"/>
              <a:t>Tutoring (SI, SLA) - </a:t>
            </a:r>
          </a:p>
          <a:p>
            <a:pPr lvl="1"/>
            <a:r>
              <a:rPr lang="en-US" dirty="0" smtClean="0"/>
              <a:t>Counselors Attending Classes - </a:t>
            </a:r>
          </a:p>
          <a:p>
            <a:r>
              <a:rPr lang="en-US" dirty="0" smtClean="0"/>
              <a:t>Enhanced Transfer Programs and Services – </a:t>
            </a:r>
            <a:r>
              <a:rPr lang="en-US" b="1" dirty="0" smtClean="0"/>
              <a:t>These programs will</a:t>
            </a:r>
            <a:r>
              <a:rPr lang="en-US" b="1" baseline="0" dirty="0" smtClean="0"/>
              <a:t> help with the Crafton persistence, 30 unit rate, and completion rate.</a:t>
            </a:r>
            <a:endParaRPr lang="en-US" dirty="0" smtClean="0"/>
          </a:p>
          <a:p>
            <a:pPr lvl="1"/>
            <a:r>
              <a:rPr lang="en-US" dirty="0" smtClean="0"/>
              <a:t>Title V Transfer Prep Grant - </a:t>
            </a:r>
          </a:p>
          <a:p>
            <a:pPr lvl="1"/>
            <a:r>
              <a:rPr lang="en-US" dirty="0" smtClean="0"/>
              <a:t>STEM and Trek Academy</a:t>
            </a:r>
          </a:p>
          <a:p>
            <a:pPr lvl="1"/>
            <a:r>
              <a:rPr lang="en-US" dirty="0" smtClean="0"/>
              <a:t>Honors</a:t>
            </a:r>
          </a:p>
          <a:p>
            <a:pPr lvl="1"/>
            <a:r>
              <a:rPr lang="en-US" dirty="0" smtClean="0"/>
              <a:t>Transfer Center</a:t>
            </a:r>
          </a:p>
          <a:p>
            <a:pPr lvl="1"/>
            <a:r>
              <a:rPr lang="en-US" dirty="0" smtClean="0"/>
              <a:t>Transfer Advocates</a:t>
            </a:r>
          </a:p>
          <a:p>
            <a:r>
              <a:rPr lang="en-US" dirty="0" smtClean="0"/>
              <a:t>Curricular changes</a:t>
            </a:r>
          </a:p>
          <a:p>
            <a:pPr lvl="1"/>
            <a:r>
              <a:rPr lang="en-US" dirty="0" smtClean="0"/>
              <a:t>Reducing time to complete basic skills – Focus here is on moving</a:t>
            </a:r>
            <a:r>
              <a:rPr lang="en-US" baseline="0" dirty="0" smtClean="0"/>
              <a:t> towards acceleration. </a:t>
            </a:r>
            <a:endParaRPr lang="en-US" dirty="0" smtClean="0"/>
          </a:p>
          <a:p>
            <a:r>
              <a:rPr lang="en-US" dirty="0" smtClean="0"/>
              <a:t>Alignment and Partnership with K-12 – </a:t>
            </a:r>
            <a:r>
              <a:rPr lang="en-US" b="1" dirty="0" smtClean="0"/>
              <a:t>These strategies will also help to address the English and math improvement rates.</a:t>
            </a:r>
            <a:endParaRPr lang="en-US" dirty="0" smtClean="0"/>
          </a:p>
          <a:p>
            <a:pPr lvl="1"/>
            <a:r>
              <a:rPr lang="en-US" dirty="0" smtClean="0"/>
              <a:t>Common Core</a:t>
            </a:r>
          </a:p>
          <a:p>
            <a:pPr lvl="1"/>
            <a:r>
              <a:rPr lang="en-US" dirty="0" smtClean="0"/>
              <a:t>SOAR</a:t>
            </a:r>
          </a:p>
          <a:p>
            <a:pPr lvl="1"/>
            <a:r>
              <a:rPr lang="en-US" dirty="0" smtClean="0"/>
              <a:t>EAP</a:t>
            </a:r>
          </a:p>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38</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4E496690-8655-4F58-A56A-67A6D0783853}" type="slidenum">
              <a:rPr lang="en-US" smtClean="0"/>
              <a:t>39</a:t>
            </a:fld>
            <a:endParaRPr lang="en-US"/>
          </a:p>
        </p:txBody>
      </p:sp>
    </p:spTree>
    <p:extLst>
      <p:ext uri="{BB962C8B-B14F-4D97-AF65-F5344CB8AC3E}">
        <p14:creationId xmlns:p14="http://schemas.microsoft.com/office/powerpoint/2010/main" val="3301257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Lane success</a:t>
            </a:r>
            <a:r>
              <a:rPr lang="en-US" baseline="0" dirty="0" smtClean="0"/>
              <a:t> rate is from the Fall 2013 cohort and includes the all discipline success rate (see Table 3A from 2014 report).</a:t>
            </a:r>
          </a:p>
          <a:p>
            <a:r>
              <a:rPr lang="en-US" baseline="0" dirty="0" smtClean="0"/>
              <a:t>Supplemental Instruction if from RRN 848, Fall 2013 and Spring 2014 STEM brief.</a:t>
            </a:r>
          </a:p>
          <a:p>
            <a:r>
              <a:rPr lang="en-US" baseline="0" dirty="0" smtClean="0"/>
              <a:t>Supplemental Instruction for Title V is from the Grades_CHC_GOR_20150624_FiveYears_1011to1415_NoLRC900.sav file.</a:t>
            </a:r>
          </a:p>
          <a:p>
            <a:endParaRPr lang="en-US" baseline="0" dirty="0" smtClean="0"/>
          </a:p>
          <a:p>
            <a:r>
              <a:rPr lang="en-US" baseline="0" dirty="0" smtClean="0"/>
              <a:t>SOAR Success  rates are a summary from Fall 2009 to Fall 2012: RRN 380.</a:t>
            </a:r>
          </a:p>
          <a:p>
            <a:r>
              <a:rPr lang="en-US" baseline="0" dirty="0" smtClean="0"/>
              <a:t>STEM Counseling is from 2013-2014 study: RRN 952.</a:t>
            </a:r>
          </a:p>
          <a:p>
            <a:endParaRPr lang="en-US" baseline="0" dirty="0" smtClean="0"/>
          </a:p>
          <a:p>
            <a:r>
              <a:rPr lang="en-US" baseline="0" dirty="0" smtClean="0"/>
              <a:t>Compressed courses is  from the study conducted by Ben that looks at success from 1011 to 1213: RRN 688.</a:t>
            </a:r>
          </a:p>
          <a:p>
            <a:r>
              <a:rPr lang="en-US" baseline="0" dirty="0" smtClean="0"/>
              <a:t>Tutoring Center San Manuel Students are San Manuel students who attended tutoring center: RRN 492.  It was 2011-2012  though.</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40</a:t>
            </a:fld>
            <a:endParaRPr lang="en-US"/>
          </a:p>
        </p:txBody>
      </p:sp>
    </p:spTree>
    <p:extLst>
      <p:ext uri="{BB962C8B-B14F-4D97-AF65-F5344CB8AC3E}">
        <p14:creationId xmlns:p14="http://schemas.microsoft.com/office/powerpoint/2010/main" val="185710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Completion (SPAR)</a:t>
            </a:r>
            <a:r>
              <a:rPr lang="en-US" dirty="0"/>
              <a:t> – The percentage of first-time students with minimum of 6 units earned who attempted any Math or English in the first three years and achieved any of the following outcomes within six years of entry: </a:t>
            </a:r>
          </a:p>
          <a:p>
            <a:r>
              <a:rPr lang="en-US" dirty="0"/>
              <a:t>• Earned AA/AS or credit Certificate (Chancellor’s Office approved) </a:t>
            </a:r>
          </a:p>
          <a:p>
            <a:r>
              <a:rPr lang="en-US" dirty="0"/>
              <a:t>• Transfer to four-year institution (students shown to have enrolled at any four-year institution of higher education after enrolling at a CCC) </a:t>
            </a:r>
          </a:p>
          <a:p>
            <a:r>
              <a:rPr lang="en-US" dirty="0"/>
              <a:t>• Achieved “Transfer Prepared” (student successfully completed 60 UC/CSU transferable units with a GPA &gt;= 2.0) </a:t>
            </a:r>
          </a:p>
          <a:p>
            <a:pPr lvl="0"/>
            <a:endParaRPr lang="en-US" b="1" dirty="0"/>
          </a:p>
          <a:p>
            <a:r>
              <a:rPr lang="en-US" b="1" dirty="0"/>
              <a:t>Career Technical Education (CTE)</a:t>
            </a:r>
            <a:r>
              <a:rPr lang="en-US" dirty="0"/>
              <a:t> – The percentage of students who completed a CTE course for the first-time and completed more than 8 units in the subsequent three years in a single discipline (2-digit vocational TOP code where at least one of the courses is occupational SAM B or C) and who achieved any of the following outcomes within six years of entry: </a:t>
            </a:r>
          </a:p>
          <a:p>
            <a:r>
              <a:rPr lang="en-US" dirty="0"/>
              <a:t>• Earned any AA/AS or credit Certificate (Chancellor’s Office approved) </a:t>
            </a:r>
          </a:p>
          <a:p>
            <a:r>
              <a:rPr lang="en-US" dirty="0"/>
              <a:t>• Transfer to four-year institution (students shown to have enrolled at any four-year institution of higher education after enrolling at a CCC) </a:t>
            </a:r>
          </a:p>
          <a:p>
            <a:r>
              <a:rPr lang="en-US" dirty="0"/>
              <a:t>• Achieved “Transfer Prepared” (student successfully completed 60 UC/CSU transferable units with a GPA &gt;= 2.0) </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a:t>
            </a:fld>
            <a:endParaRPr lang="en-US"/>
          </a:p>
        </p:txBody>
      </p:sp>
    </p:spTree>
    <p:extLst>
      <p:ext uri="{BB962C8B-B14F-4D97-AF65-F5344CB8AC3E}">
        <p14:creationId xmlns:p14="http://schemas.microsoft.com/office/powerpoint/2010/main" val="3769511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 Measure, and Continuous Improvement – </a:t>
            </a:r>
            <a:r>
              <a:rPr lang="en-US" b="1" dirty="0" smtClean="0"/>
              <a:t>These are being addressed this year.</a:t>
            </a:r>
            <a:endParaRPr lang="en-US" dirty="0" smtClean="0"/>
          </a:p>
          <a:p>
            <a:pPr lvl="1"/>
            <a:r>
              <a:rPr lang="en-US" dirty="0" smtClean="0"/>
              <a:t>Revision of QEIs – QEIs will be aligned at each level of institution and programs will be able to see how they are contributing to each QEI. In addition, in</a:t>
            </a:r>
            <a:r>
              <a:rPr lang="en-US" baseline="0" dirty="0" smtClean="0"/>
              <a:t> process of developing annual measures that  will inform the cohort tracking measures.</a:t>
            </a:r>
            <a:endParaRPr lang="en-US" dirty="0" smtClean="0"/>
          </a:p>
          <a:p>
            <a:pPr lvl="1"/>
            <a:r>
              <a:rPr lang="en-US" dirty="0" smtClean="0"/>
              <a:t>Updating EMP</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41</a:t>
            </a:fld>
            <a:endParaRPr lang="en-US"/>
          </a:p>
        </p:txBody>
      </p:sp>
    </p:spTree>
    <p:extLst>
      <p:ext uri="{BB962C8B-B14F-4D97-AF65-F5344CB8AC3E}">
        <p14:creationId xmlns:p14="http://schemas.microsoft.com/office/powerpoint/2010/main" val="917557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predictor of transferring to a four-year institution is to complete transfer level math</a:t>
            </a:r>
          </a:p>
          <a:p>
            <a:r>
              <a:rPr lang="en-US" dirty="0" smtClean="0"/>
              <a:t>Students are more likely to transfer if they enroll full-time</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42</a:t>
            </a:fld>
            <a:endParaRPr lang="en-US"/>
          </a:p>
        </p:txBody>
      </p:sp>
    </p:spTree>
    <p:extLst>
      <p:ext uri="{BB962C8B-B14F-4D97-AF65-F5344CB8AC3E}">
        <p14:creationId xmlns:p14="http://schemas.microsoft.com/office/powerpoint/2010/main" val="1357964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able to determine what kind of impact</a:t>
            </a:r>
            <a:r>
              <a:rPr lang="en-US" baseline="0" dirty="0" smtClean="0"/>
              <a:t> that Crafton is having we are in the process of developing annual indicators.</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43</a:t>
            </a:fld>
            <a:endParaRPr lang="en-US"/>
          </a:p>
        </p:txBody>
      </p:sp>
    </p:spTree>
    <p:extLst>
      <p:ext uri="{BB962C8B-B14F-4D97-AF65-F5344CB8AC3E}">
        <p14:creationId xmlns:p14="http://schemas.microsoft.com/office/powerpoint/2010/main" val="2119056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request has gone through</a:t>
            </a:r>
            <a:r>
              <a:rPr lang="en-US" baseline="0" dirty="0" smtClean="0"/>
              <a:t> TESS and has been prioritized.</a:t>
            </a:r>
          </a:p>
          <a:p>
            <a:endParaRPr lang="en-US" baseline="0" dirty="0" smtClean="0"/>
          </a:p>
          <a:p>
            <a:r>
              <a:rPr lang="en-US" dirty="0" smtClean="0"/>
              <a:t>Support the implementation of the priority registration process that requires students to continuously enroll in math and English until they have completed the math and English required in their SEP</a:t>
            </a:r>
          </a:p>
          <a:p>
            <a:pPr lvl="1"/>
            <a:r>
              <a:rPr lang="en-US" dirty="0" smtClean="0"/>
              <a:t>Successfully completing transfer level math is the best predictor of achieving any ARCC milestone</a:t>
            </a:r>
          </a:p>
          <a:p>
            <a:pPr lvl="1"/>
            <a:r>
              <a:rPr lang="en-US" dirty="0" smtClean="0"/>
              <a:t>Students are statistically significantly more likely to complete any ARCC milestone if they complete transfer level English within their first year</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44</a:t>
            </a:fld>
            <a:endParaRPr lang="en-US"/>
          </a:p>
        </p:txBody>
      </p:sp>
    </p:spTree>
    <p:extLst>
      <p:ext uri="{BB962C8B-B14F-4D97-AF65-F5344CB8AC3E}">
        <p14:creationId xmlns:p14="http://schemas.microsoft.com/office/powerpoint/2010/main" val="185710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the increase in math and English sections to meet student need</a:t>
            </a:r>
          </a:p>
          <a:p>
            <a:pPr lvl="1"/>
            <a:r>
              <a:rPr lang="en-US" dirty="0" smtClean="0"/>
              <a:t>Crafton students need an additional 37 math sections and 47 English sections or 345 FTES</a:t>
            </a:r>
          </a:p>
          <a:p>
            <a:pPr marL="372709" lvl="1" algn="ctr"/>
            <a:r>
              <a:rPr lang="en-US" dirty="0" smtClean="0"/>
              <a:t>Or</a:t>
            </a:r>
          </a:p>
          <a:p>
            <a:pPr lvl="1"/>
            <a:r>
              <a:rPr lang="en-US" dirty="0" smtClean="0"/>
              <a:t>First-time Crafton students need an additional 15 math sections and 23 English sections or 156 FTES</a:t>
            </a:r>
          </a:p>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45</a:t>
            </a:fld>
            <a:endParaRPr lang="en-US"/>
          </a:p>
        </p:txBody>
      </p:sp>
    </p:spTree>
    <p:extLst>
      <p:ext uri="{BB962C8B-B14F-4D97-AF65-F5344CB8AC3E}">
        <p14:creationId xmlns:p14="http://schemas.microsoft.com/office/powerpoint/2010/main" val="2315290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46</a:t>
            </a:fld>
            <a:endParaRPr lang="en-US"/>
          </a:p>
        </p:txBody>
      </p:sp>
    </p:spTree>
    <p:extLst>
      <p:ext uri="{BB962C8B-B14F-4D97-AF65-F5344CB8AC3E}">
        <p14:creationId xmlns:p14="http://schemas.microsoft.com/office/powerpoint/2010/main" val="42291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96690-8655-4F58-A56A-67A6D0783853}" type="slidenum">
              <a:rPr lang="en-US" smtClean="0"/>
              <a:t>5</a:t>
            </a:fld>
            <a:endParaRPr lang="en-US"/>
          </a:p>
        </p:txBody>
      </p:sp>
    </p:spTree>
    <p:extLst>
      <p:ext uri="{BB962C8B-B14F-4D97-AF65-F5344CB8AC3E}">
        <p14:creationId xmlns:p14="http://schemas.microsoft.com/office/powerpoint/2010/main" val="357130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The median inflation adjusted wages before and after the year of enrollment for students who completed a SAM A, B, or C course of at least (.5 units) and passed all CTE coursework in a given academic year. These students were no longer enrolled anywhere in the system the following academic year and did not earn an award or transfer to a four year college the year of enrollment or the following year. </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6</a:t>
            </a:fld>
            <a:endParaRPr lang="en-US"/>
          </a:p>
        </p:txBody>
      </p:sp>
    </p:spTree>
    <p:extLst>
      <p:ext uri="{BB962C8B-B14F-4D97-AF65-F5344CB8AC3E}">
        <p14:creationId xmlns:p14="http://schemas.microsoft.com/office/powerpoint/2010/main" val="324635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8</a:t>
            </a:fld>
            <a:endParaRPr lang="en-US"/>
          </a:p>
        </p:txBody>
      </p:sp>
    </p:spTree>
    <p:extLst>
      <p:ext uri="{BB962C8B-B14F-4D97-AF65-F5344CB8AC3E}">
        <p14:creationId xmlns:p14="http://schemas.microsoft.com/office/powerpoint/2010/main" val="79204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Persistence has made a noticeable increase. </a:t>
            </a:r>
            <a:r>
              <a:rPr lang="en-US" dirty="0" smtClean="0"/>
              <a:t>English rates continue to improve.</a:t>
            </a:r>
            <a:r>
              <a:rPr lang="en-US" baseline="0" dirty="0" smtClean="0"/>
              <a:t> Math rates show no meaningful change but math success is higher than the  state average and significantly higher than peer campuses. The 30 units completion rate has declined.  The maintained enrollment but completed fewer units. </a:t>
            </a:r>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9</a:t>
            </a:fld>
            <a:endParaRPr lang="en-US"/>
          </a:p>
        </p:txBody>
      </p:sp>
    </p:spTree>
    <p:extLst>
      <p:ext uri="{BB962C8B-B14F-4D97-AF65-F5344CB8AC3E}">
        <p14:creationId xmlns:p14="http://schemas.microsoft.com/office/powerpoint/2010/main" val="182713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96690-8655-4F58-A56A-67A6D0783853}" type="slidenum">
              <a:rPr lang="en-US" smtClean="0"/>
              <a:t>10</a:t>
            </a:fld>
            <a:endParaRPr lang="en-US"/>
          </a:p>
        </p:txBody>
      </p:sp>
    </p:spTree>
    <p:extLst>
      <p:ext uri="{BB962C8B-B14F-4D97-AF65-F5344CB8AC3E}">
        <p14:creationId xmlns:p14="http://schemas.microsoft.com/office/powerpoint/2010/main" val="2680700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70F9EA-90D6-4404-BB80-9C4996E3CA1D}" type="datetimeFigureOut">
              <a:rPr lang="en-US" smtClean="0"/>
              <a:t>12/1/2015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45A3489-53AE-487E-8425-3B323DCF9720}" type="slidenum">
              <a:rPr lang="en-US" smtClean="0"/>
              <a:t>‹#›</a:t>
            </a:fld>
            <a:endParaRPr lang="en-US"/>
          </a:p>
        </p:txBody>
      </p:sp>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56220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51035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6CD00-90B4-450D-B310-78C44D44A7B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79997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6CD00-90B4-450D-B310-78C44D44A7B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05836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6CD00-90B4-450D-B310-78C44D44A7B1}"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94320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6CD00-90B4-450D-B310-78C44D44A7B1}"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866006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6CD00-90B4-450D-B310-78C44D44A7B1}"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210662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6CD00-90B4-450D-B310-78C44D44A7B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506607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0F9EA-90D6-4404-BB80-9C4996E3CA1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6CD00-90B4-450D-B310-78C44D44A7B1}"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10870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418055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CD00-90B4-450D-B310-78C44D44A7B1}"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F749F-F1F2-4968-8E3B-6F06ACB6F832}" type="slidenum">
              <a:rPr lang="en-US" smtClean="0"/>
              <a:t>‹#›</a:t>
            </a:fld>
            <a:endParaRPr lang="en-US"/>
          </a:p>
        </p:txBody>
      </p:sp>
    </p:spTree>
    <p:extLst>
      <p:ext uri="{BB962C8B-B14F-4D97-AF65-F5344CB8AC3E}">
        <p14:creationId xmlns:p14="http://schemas.microsoft.com/office/powerpoint/2010/main" val="42008355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553881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815204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418B0-17B2-4109-AFAE-FAC5B1E6A3FA}"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95775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418B0-17B2-4109-AFAE-FAC5B1E6A3FA}"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1220645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418B0-17B2-4109-AFAE-FAC5B1E6A3FA}"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739092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418B0-17B2-4109-AFAE-FAC5B1E6A3FA}"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055763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418B0-17B2-4109-AFAE-FAC5B1E6A3FA}"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406159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0F9EA-90D6-4404-BB80-9C4996E3CA1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18B0-17B2-4109-AFAE-FAC5B1E6A3FA}"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24053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418B0-17B2-4109-AFAE-FAC5B1E6A3FA}"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389349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2718673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418B0-17B2-4109-AFAE-FAC5B1E6A3FA}"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F040-3FC7-4587-8B03-85975DBC059E}" type="slidenum">
              <a:rPr lang="en-US" smtClean="0"/>
              <a:t>‹#›</a:t>
            </a:fld>
            <a:endParaRPr lang="en-US"/>
          </a:p>
        </p:txBody>
      </p:sp>
    </p:spTree>
    <p:extLst>
      <p:ext uri="{BB962C8B-B14F-4D97-AF65-F5344CB8AC3E}">
        <p14:creationId xmlns:p14="http://schemas.microsoft.com/office/powerpoint/2010/main" val="4202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A70F9EA-90D6-4404-BB80-9C4996E3CA1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3489-53AE-487E-8425-3B323DCF97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70F9EA-90D6-4404-BB80-9C4996E3CA1D}"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A3489-53AE-487E-8425-3B323DCF97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70F9EA-90D6-4404-BB80-9C4996E3CA1D}"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0F9EA-90D6-4404-BB80-9C4996E3CA1D}"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A3489-53AE-487E-8425-3B323DCF97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A70F9EA-90D6-4404-BB80-9C4996E3CA1D}" type="datetimeFigureOut">
              <a:rPr lang="en-US" smtClean="0"/>
              <a:t>12/1/2015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45A3489-53AE-487E-8425-3B323DCF97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A70F9EA-90D6-4404-BB80-9C4996E3CA1D}" type="datetimeFigureOut">
              <a:rPr lang="en-US" smtClean="0"/>
              <a:t>12/1/2015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45A3489-53AE-487E-8425-3B323DCF97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70F9EA-90D6-4404-BB80-9C4996E3CA1D}" type="datetimeFigureOut">
              <a:rPr lang="en-US" smtClean="0"/>
              <a:t>12/1/2015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45A3489-53AE-487E-8425-3B323DCF97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6CD00-90B4-450D-B310-78C44D44A7B1}"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F749F-F1F2-4968-8E3B-6F06ACB6F832}" type="slidenum">
              <a:rPr lang="en-US" smtClean="0"/>
              <a:t>‹#›</a:t>
            </a:fld>
            <a:endParaRPr lang="en-US"/>
          </a:p>
        </p:txBody>
      </p:sp>
    </p:spTree>
    <p:extLst>
      <p:ext uri="{BB962C8B-B14F-4D97-AF65-F5344CB8AC3E}">
        <p14:creationId xmlns:p14="http://schemas.microsoft.com/office/powerpoint/2010/main" val="862506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418B0-17B2-4109-AFAE-FAC5B1E6A3FA}"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1F040-3FC7-4587-8B03-85975DBC059E}" type="slidenum">
              <a:rPr lang="en-US" smtClean="0"/>
              <a:t>‹#›</a:t>
            </a:fld>
            <a:endParaRPr lang="en-US"/>
          </a:p>
        </p:txBody>
      </p:sp>
    </p:spTree>
    <p:extLst>
      <p:ext uri="{BB962C8B-B14F-4D97-AF65-F5344CB8AC3E}">
        <p14:creationId xmlns:p14="http://schemas.microsoft.com/office/powerpoint/2010/main" val="7713146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266" y="1905000"/>
            <a:ext cx="5723468" cy="1828090"/>
          </a:xfrm>
        </p:spPr>
        <p:txBody>
          <a:bodyPr>
            <a:noAutofit/>
          </a:bodyPr>
          <a:lstStyle/>
          <a:p>
            <a:r>
              <a:rPr lang="en-US" sz="3200" dirty="0" smtClean="0"/>
              <a:t>Student Success Scorecard Data </a:t>
            </a:r>
            <a:br>
              <a:rPr lang="en-US" sz="3200" dirty="0" smtClean="0"/>
            </a:br>
            <a:r>
              <a:rPr lang="en-US" sz="3200" dirty="0" smtClean="0"/>
              <a:t>from </a:t>
            </a:r>
            <a:br>
              <a:rPr lang="en-US" sz="3200" dirty="0" smtClean="0"/>
            </a:br>
            <a:r>
              <a:rPr lang="en-US" sz="3200" dirty="0" smtClean="0"/>
              <a:t>ARCC 2.0</a:t>
            </a:r>
            <a:br>
              <a:rPr lang="en-US" sz="3200" dirty="0" smtClean="0"/>
            </a:br>
            <a:r>
              <a:rPr lang="en-US" sz="3200" dirty="0" smtClean="0"/>
              <a:t>2015 Year Ending in 2013-2014</a:t>
            </a:r>
            <a:endParaRPr lang="en-US" sz="3200" dirty="0"/>
          </a:p>
        </p:txBody>
      </p:sp>
      <p:sp>
        <p:nvSpPr>
          <p:cNvPr id="3" name="Subtitle 2"/>
          <p:cNvSpPr>
            <a:spLocks noGrp="1"/>
          </p:cNvSpPr>
          <p:nvPr>
            <p:ph type="subTitle" idx="1"/>
          </p:nvPr>
        </p:nvSpPr>
        <p:spPr>
          <a:xfrm>
            <a:off x="1030225" y="3736622"/>
            <a:ext cx="7086600" cy="1524000"/>
          </a:xfrm>
        </p:spPr>
        <p:txBody>
          <a:bodyPr>
            <a:normAutofit/>
          </a:bodyPr>
          <a:lstStyle/>
          <a:p>
            <a:r>
              <a:rPr lang="en-US" dirty="0" smtClean="0">
                <a:solidFill>
                  <a:schemeClr val="tx1">
                    <a:lumMod val="75000"/>
                    <a:lumOff val="25000"/>
                  </a:schemeClr>
                </a:solidFill>
              </a:rPr>
              <a:t>Prepared and Presented </a:t>
            </a:r>
            <a:r>
              <a:rPr lang="en-US" dirty="0">
                <a:solidFill>
                  <a:schemeClr val="tx1">
                    <a:lumMod val="75000"/>
                    <a:lumOff val="25000"/>
                  </a:schemeClr>
                </a:solidFill>
              </a:rPr>
              <a:t>by</a:t>
            </a:r>
            <a:r>
              <a:rPr lang="en-US" dirty="0" smtClean="0">
                <a:solidFill>
                  <a:schemeClr val="tx1">
                    <a:lumMod val="75000"/>
                    <a:lumOff val="25000"/>
                  </a:schemeClr>
                </a:solidFill>
              </a:rPr>
              <a:t>:</a:t>
            </a:r>
          </a:p>
          <a:p>
            <a:endParaRPr lang="en-US" sz="1200" dirty="0">
              <a:solidFill>
                <a:schemeClr val="tx1">
                  <a:lumMod val="75000"/>
                  <a:lumOff val="25000"/>
                </a:schemeClr>
              </a:solidFill>
            </a:endParaRPr>
          </a:p>
          <a:p>
            <a:r>
              <a:rPr lang="en-US" sz="1300" dirty="0">
                <a:solidFill>
                  <a:schemeClr val="tx1">
                    <a:lumMod val="75000"/>
                    <a:lumOff val="25000"/>
                  </a:schemeClr>
                </a:solidFill>
              </a:rPr>
              <a:t>Dr. James Smith, Dean, </a:t>
            </a:r>
            <a:r>
              <a:rPr lang="en-US" sz="1300" dirty="0" smtClean="0">
                <a:solidFill>
                  <a:schemeClr val="tx1">
                    <a:lumMod val="75000"/>
                    <a:lumOff val="25000"/>
                  </a:schemeClr>
                </a:solidFill>
              </a:rPr>
              <a:t>Institutional </a:t>
            </a:r>
            <a:r>
              <a:rPr lang="en-US" sz="1300" dirty="0">
                <a:solidFill>
                  <a:schemeClr val="tx1">
                    <a:lumMod val="75000"/>
                    <a:lumOff val="25000"/>
                  </a:schemeClr>
                </a:solidFill>
              </a:rPr>
              <a:t>Effectiveness, Research &amp; </a:t>
            </a:r>
            <a:r>
              <a:rPr lang="en-US" sz="1300" dirty="0" smtClean="0">
                <a:solidFill>
                  <a:schemeClr val="tx1">
                    <a:lumMod val="75000"/>
                    <a:lumOff val="25000"/>
                  </a:schemeClr>
                </a:solidFill>
              </a:rPr>
              <a:t>Planning</a:t>
            </a:r>
          </a:p>
          <a:p>
            <a:r>
              <a:rPr lang="en-US" sz="1300" dirty="0" smtClean="0">
                <a:solidFill>
                  <a:schemeClr val="tx1">
                    <a:lumMod val="75000"/>
                    <a:lumOff val="25000"/>
                  </a:schemeClr>
                </a:solidFill>
              </a:rPr>
              <a:t>Dr. Giovanni Sosa, Interim Dean of Institutional Effectiveness, Research, &amp; Planning</a:t>
            </a:r>
            <a:endParaRPr lang="en-US" sz="1300" dirty="0">
              <a:solidFill>
                <a:schemeClr val="tx1">
                  <a:lumMod val="75000"/>
                  <a:lumOff val="25000"/>
                </a:schemeClr>
              </a:solidFill>
            </a:endParaRPr>
          </a:p>
          <a:p>
            <a:r>
              <a:rPr lang="en-US" sz="1300" dirty="0" smtClean="0">
                <a:solidFill>
                  <a:schemeClr val="tx1">
                    <a:lumMod val="75000"/>
                    <a:lumOff val="25000"/>
                  </a:schemeClr>
                </a:solidFill>
              </a:rPr>
              <a:t>Dr. Keith </a:t>
            </a:r>
            <a:r>
              <a:rPr lang="en-US" sz="1300" dirty="0">
                <a:solidFill>
                  <a:schemeClr val="tx1">
                    <a:lumMod val="75000"/>
                    <a:lumOff val="25000"/>
                  </a:schemeClr>
                </a:solidFill>
              </a:rPr>
              <a:t>Wurtz, Dean, </a:t>
            </a:r>
            <a:r>
              <a:rPr lang="en-US" sz="1300" dirty="0" smtClean="0">
                <a:solidFill>
                  <a:schemeClr val="tx1">
                    <a:lumMod val="75000"/>
                    <a:lumOff val="25000"/>
                  </a:schemeClr>
                </a:solidFill>
              </a:rPr>
              <a:t>Interim Executive Director of Institutional </a:t>
            </a:r>
            <a:r>
              <a:rPr lang="en-US" sz="1300" dirty="0">
                <a:solidFill>
                  <a:schemeClr val="tx1">
                    <a:lumMod val="75000"/>
                    <a:lumOff val="25000"/>
                  </a:schemeClr>
                </a:solidFill>
              </a:rPr>
              <a:t>Effectiveness, Research &amp; Planning</a:t>
            </a:r>
          </a:p>
          <a:p>
            <a:endParaRPr lang="en-US" dirty="0"/>
          </a:p>
        </p:txBody>
      </p:sp>
      <p:sp>
        <p:nvSpPr>
          <p:cNvPr id="4" name="TextBox 3"/>
          <p:cNvSpPr txBox="1"/>
          <p:nvPr/>
        </p:nvSpPr>
        <p:spPr>
          <a:xfrm>
            <a:off x="6028621" y="1143000"/>
            <a:ext cx="2057400" cy="369332"/>
          </a:xfrm>
          <a:prstGeom prst="rect">
            <a:avLst/>
          </a:prstGeom>
          <a:noFill/>
        </p:spPr>
        <p:txBody>
          <a:bodyPr wrap="square" rtlCol="0">
            <a:spAutoFit/>
          </a:bodyPr>
          <a:lstStyle/>
          <a:p>
            <a:r>
              <a:rPr lang="en-US" i="1" dirty="0" smtClean="0">
                <a:solidFill>
                  <a:srgbClr val="FF0000"/>
                </a:solidFill>
              </a:rPr>
              <a:t>Revised 12/1/15</a:t>
            </a:r>
            <a:endParaRPr lang="en-US" i="1" dirty="0">
              <a:solidFill>
                <a:srgbClr val="FF0000"/>
              </a:solidFill>
            </a:endParaRPr>
          </a:p>
        </p:txBody>
      </p:sp>
    </p:spTree>
    <p:extLst>
      <p:ext uri="{BB962C8B-B14F-4D97-AF65-F5344CB8AC3E}">
        <p14:creationId xmlns:p14="http://schemas.microsoft.com/office/powerpoint/2010/main" val="296833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SBVC Momentum-Point Rates by Gender</a:t>
            </a:r>
            <a:endParaRPr lang="en-US" sz="3600" dirty="0"/>
          </a:p>
        </p:txBody>
      </p:sp>
      <p:graphicFrame>
        <p:nvGraphicFramePr>
          <p:cNvPr id="4" name="Content Placeholder 3"/>
          <p:cNvGraphicFramePr>
            <a:graphicFrameLocks noGrp="1"/>
          </p:cNvGraphicFramePr>
          <p:nvPr>
            <p:ph idx="1"/>
            <p:extLst/>
          </p:nvPr>
        </p:nvGraphicFramePr>
        <p:xfrm>
          <a:off x="990600" y="2362200"/>
          <a:ext cx="7010405" cy="1950244"/>
        </p:xfrm>
        <a:graphic>
          <a:graphicData uri="http://schemas.openxmlformats.org/drawingml/2006/table">
            <a:tbl>
              <a:tblPr firstRow="1" bandRow="1">
                <a:tableStyleId>{5C22544A-7EE6-4342-B048-85BDC9FD1C3A}</a:tableStyleId>
              </a:tblPr>
              <a:tblGrid>
                <a:gridCol w="1860819"/>
                <a:gridCol w="1386110"/>
                <a:gridCol w="1172675"/>
                <a:gridCol w="1219200"/>
                <a:gridCol w="1371601"/>
              </a:tblGrid>
              <a:tr h="487561">
                <a:tc>
                  <a:txBody>
                    <a:bodyPr/>
                    <a:lstStyle/>
                    <a:p>
                      <a:r>
                        <a:rPr lang="en-US" dirty="0" smtClean="0"/>
                        <a:t>Gender</a:t>
                      </a:r>
                      <a:endParaRPr lang="en-US" dirty="0"/>
                    </a:p>
                  </a:txBody>
                  <a:tcPr anchor="ctr">
                    <a:solidFill>
                      <a:schemeClr val="bg2">
                        <a:lumMod val="75000"/>
                      </a:schemeClr>
                    </a:solidFill>
                  </a:tcPr>
                </a:tc>
                <a:tc>
                  <a:txBody>
                    <a:bodyPr/>
                    <a:lstStyle/>
                    <a:p>
                      <a:pPr algn="ctr"/>
                      <a:r>
                        <a:rPr lang="en-US" dirty="0" smtClean="0"/>
                        <a:t>Persistence</a:t>
                      </a:r>
                      <a:endParaRPr lang="en-US" dirty="0"/>
                    </a:p>
                  </a:txBody>
                  <a:tcPr anchor="ctr">
                    <a:solidFill>
                      <a:schemeClr val="bg2">
                        <a:lumMod val="75000"/>
                      </a:schemeClr>
                    </a:solidFill>
                  </a:tcPr>
                </a:tc>
                <a:tc>
                  <a:txBody>
                    <a:bodyPr/>
                    <a:lstStyle/>
                    <a:p>
                      <a:pPr algn="ctr"/>
                      <a:r>
                        <a:rPr lang="en-US" dirty="0" smtClean="0"/>
                        <a:t>30 Units</a:t>
                      </a:r>
                      <a:endParaRPr lang="en-US" dirty="0"/>
                    </a:p>
                  </a:txBody>
                  <a:tcPr anchor="ctr">
                    <a:solidFill>
                      <a:schemeClr val="bg2">
                        <a:lumMod val="75000"/>
                      </a:schemeClr>
                    </a:solidFill>
                  </a:tcPr>
                </a:tc>
                <a:tc>
                  <a:txBody>
                    <a:bodyPr/>
                    <a:lstStyle/>
                    <a:p>
                      <a:pPr algn="ctr"/>
                      <a:r>
                        <a:rPr lang="en-US" dirty="0" smtClean="0"/>
                        <a:t>English</a:t>
                      </a:r>
                      <a:endParaRPr lang="en-US" dirty="0"/>
                    </a:p>
                  </a:txBody>
                  <a:tcPr anchor="ctr">
                    <a:solidFill>
                      <a:schemeClr val="bg2">
                        <a:lumMod val="75000"/>
                      </a:schemeClr>
                    </a:solidFill>
                  </a:tcPr>
                </a:tc>
                <a:tc>
                  <a:txBody>
                    <a:bodyPr/>
                    <a:lstStyle/>
                    <a:p>
                      <a:pPr algn="ctr"/>
                      <a:r>
                        <a:rPr lang="en-US" dirty="0" smtClean="0"/>
                        <a:t>Math</a:t>
                      </a:r>
                      <a:endParaRPr lang="en-US" dirty="0"/>
                    </a:p>
                  </a:txBody>
                  <a:tcPr anchor="ctr">
                    <a:solidFill>
                      <a:schemeClr val="bg2">
                        <a:lumMod val="75000"/>
                      </a:schemeClr>
                    </a:solidFill>
                  </a:tcPr>
                </a:tc>
              </a:tr>
              <a:tr h="487561">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68.5%</a:t>
                      </a:r>
                      <a:endParaRPr lang="en-US" dirty="0"/>
                    </a:p>
                  </a:txBody>
                  <a:tcPr anchor="ctr">
                    <a:solidFill>
                      <a:schemeClr val="bg2">
                        <a:lumMod val="75000"/>
                      </a:schemeClr>
                    </a:solidFill>
                  </a:tcPr>
                </a:tc>
                <a:tc>
                  <a:txBody>
                    <a:bodyPr/>
                    <a:lstStyle/>
                    <a:p>
                      <a:pPr algn="ctr"/>
                      <a:r>
                        <a:rPr lang="en-US" dirty="0" smtClean="0"/>
                        <a:t>57.0%</a:t>
                      </a:r>
                      <a:endParaRPr lang="en-US" dirty="0"/>
                    </a:p>
                  </a:txBody>
                  <a:tcPr anchor="ctr">
                    <a:solidFill>
                      <a:schemeClr val="bg2">
                        <a:lumMod val="75000"/>
                      </a:schemeClr>
                    </a:solidFill>
                  </a:tcPr>
                </a:tc>
                <a:tc>
                  <a:txBody>
                    <a:bodyPr/>
                    <a:lstStyle/>
                    <a:p>
                      <a:pPr algn="ctr"/>
                      <a:r>
                        <a:rPr lang="en-US" dirty="0" smtClean="0"/>
                        <a:t>33.0%</a:t>
                      </a:r>
                      <a:endParaRPr lang="en-US" dirty="0"/>
                    </a:p>
                  </a:txBody>
                  <a:tcPr anchor="ctr">
                    <a:solidFill>
                      <a:schemeClr val="bg2">
                        <a:lumMod val="75000"/>
                      </a:schemeClr>
                    </a:solidFill>
                  </a:tcPr>
                </a:tc>
                <a:tc>
                  <a:txBody>
                    <a:bodyPr/>
                    <a:lstStyle/>
                    <a:p>
                      <a:pPr algn="ctr"/>
                      <a:r>
                        <a:rPr lang="en-US" dirty="0" smtClean="0"/>
                        <a:t>31.6%</a:t>
                      </a:r>
                      <a:endParaRPr lang="en-US" dirty="0"/>
                    </a:p>
                  </a:txBody>
                  <a:tcPr anchor="ctr">
                    <a:solidFill>
                      <a:schemeClr val="bg2">
                        <a:lumMod val="75000"/>
                      </a:schemeClr>
                    </a:solidFill>
                  </a:tcPr>
                </a:tc>
              </a:tr>
              <a:tr h="487561">
                <a:tc>
                  <a:txBody>
                    <a:bodyPr/>
                    <a:lstStyle/>
                    <a:p>
                      <a:r>
                        <a:rPr lang="en-US" b="1" dirty="0" smtClean="0"/>
                        <a:t>Female</a:t>
                      </a:r>
                      <a:endParaRPr lang="en-US" b="1" dirty="0"/>
                    </a:p>
                  </a:txBody>
                  <a:tcPr anchor="ctr">
                    <a:solidFill>
                      <a:schemeClr val="bg2">
                        <a:lumMod val="75000"/>
                      </a:schemeClr>
                    </a:solidFill>
                  </a:tcPr>
                </a:tc>
                <a:tc>
                  <a:txBody>
                    <a:bodyPr/>
                    <a:lstStyle/>
                    <a:p>
                      <a:pPr algn="ctr"/>
                      <a:r>
                        <a:rPr lang="en-US" dirty="0" smtClean="0"/>
                        <a:t>69.5%</a:t>
                      </a:r>
                      <a:endParaRPr lang="en-US" dirty="0"/>
                    </a:p>
                  </a:txBody>
                  <a:tcPr anchor="ctr">
                    <a:solidFill>
                      <a:schemeClr val="bg2">
                        <a:lumMod val="75000"/>
                      </a:schemeClr>
                    </a:solidFill>
                  </a:tcPr>
                </a:tc>
                <a:tc>
                  <a:txBody>
                    <a:bodyPr/>
                    <a:lstStyle/>
                    <a:p>
                      <a:pPr algn="ctr"/>
                      <a:r>
                        <a:rPr lang="en-US" dirty="0" smtClean="0"/>
                        <a:t>58.6%</a:t>
                      </a:r>
                      <a:endParaRPr lang="en-US" dirty="0"/>
                    </a:p>
                  </a:txBody>
                  <a:tcPr anchor="ctr">
                    <a:solidFill>
                      <a:schemeClr val="bg2">
                        <a:lumMod val="75000"/>
                      </a:schemeClr>
                    </a:solidFill>
                  </a:tcPr>
                </a:tc>
                <a:tc>
                  <a:txBody>
                    <a:bodyPr/>
                    <a:lstStyle/>
                    <a:p>
                      <a:pPr algn="ctr"/>
                      <a:r>
                        <a:rPr lang="en-US" dirty="0" smtClean="0"/>
                        <a:t>34.4%</a:t>
                      </a:r>
                      <a:endParaRPr lang="en-US" dirty="0"/>
                    </a:p>
                  </a:txBody>
                  <a:tcPr anchor="ctr">
                    <a:solidFill>
                      <a:schemeClr val="bg2">
                        <a:lumMod val="75000"/>
                      </a:schemeClr>
                    </a:solidFill>
                  </a:tcPr>
                </a:tc>
                <a:tc>
                  <a:txBody>
                    <a:bodyPr/>
                    <a:lstStyle/>
                    <a:p>
                      <a:pPr algn="ctr"/>
                      <a:r>
                        <a:rPr lang="en-US" dirty="0" smtClean="0"/>
                        <a:t>32.5%</a:t>
                      </a:r>
                      <a:endParaRPr lang="en-US" dirty="0"/>
                    </a:p>
                  </a:txBody>
                  <a:tcPr anchor="ctr">
                    <a:solidFill>
                      <a:schemeClr val="bg2">
                        <a:lumMod val="75000"/>
                      </a:schemeClr>
                    </a:solidFill>
                  </a:tcPr>
                </a:tc>
              </a:tr>
              <a:tr h="487561">
                <a:tc>
                  <a:txBody>
                    <a:bodyPr/>
                    <a:lstStyle/>
                    <a:p>
                      <a:r>
                        <a:rPr lang="en-US" b="1" dirty="0" smtClean="0"/>
                        <a:t>Male</a:t>
                      </a:r>
                      <a:endParaRPr lang="en-US" b="1" dirty="0"/>
                    </a:p>
                  </a:txBody>
                  <a:tcPr anchor="ctr">
                    <a:solidFill>
                      <a:schemeClr val="bg2">
                        <a:lumMod val="75000"/>
                      </a:schemeClr>
                    </a:solidFill>
                  </a:tcPr>
                </a:tc>
                <a:tc>
                  <a:txBody>
                    <a:bodyPr/>
                    <a:lstStyle/>
                    <a:p>
                      <a:pPr algn="ctr"/>
                      <a:r>
                        <a:rPr lang="en-US" dirty="0" smtClean="0"/>
                        <a:t>67.6%</a:t>
                      </a:r>
                      <a:endParaRPr lang="en-US" dirty="0"/>
                    </a:p>
                  </a:txBody>
                  <a:tcPr anchor="ctr">
                    <a:solidFill>
                      <a:schemeClr val="bg2">
                        <a:lumMod val="75000"/>
                      </a:schemeClr>
                    </a:solidFill>
                  </a:tcPr>
                </a:tc>
                <a:tc>
                  <a:txBody>
                    <a:bodyPr/>
                    <a:lstStyle/>
                    <a:p>
                      <a:pPr algn="ctr"/>
                      <a:r>
                        <a:rPr lang="en-US" dirty="0" smtClean="0"/>
                        <a:t>55.1%</a:t>
                      </a:r>
                      <a:endParaRPr lang="en-US" dirty="0"/>
                    </a:p>
                  </a:txBody>
                  <a:tcPr anchor="ctr">
                    <a:solidFill>
                      <a:schemeClr val="bg2">
                        <a:lumMod val="75000"/>
                      </a:schemeClr>
                    </a:solidFill>
                  </a:tcPr>
                </a:tc>
                <a:tc>
                  <a:txBody>
                    <a:bodyPr/>
                    <a:lstStyle/>
                    <a:p>
                      <a:pPr algn="ctr"/>
                      <a:r>
                        <a:rPr lang="en-US" dirty="0" smtClean="0"/>
                        <a:t>30.8%</a:t>
                      </a:r>
                      <a:endParaRPr lang="en-US" dirty="0"/>
                    </a:p>
                  </a:txBody>
                  <a:tcPr anchor="ctr">
                    <a:solidFill>
                      <a:schemeClr val="bg2">
                        <a:lumMod val="75000"/>
                      </a:schemeClr>
                    </a:solidFill>
                  </a:tcPr>
                </a:tc>
                <a:tc>
                  <a:txBody>
                    <a:bodyPr/>
                    <a:lstStyle/>
                    <a:p>
                      <a:pPr algn="ctr"/>
                      <a:r>
                        <a:rPr lang="en-US" dirty="0" smtClean="0"/>
                        <a:t>30.2%</a:t>
                      </a:r>
                      <a:endParaRPr lang="en-US" dirty="0"/>
                    </a:p>
                  </a:txBody>
                  <a:tcPr anchor="ctr">
                    <a:solidFill>
                      <a:schemeClr val="bg2">
                        <a:lumMod val="75000"/>
                      </a:schemeClr>
                    </a:solidFill>
                  </a:tcPr>
                </a:tc>
              </a:tr>
            </a:tbl>
          </a:graphicData>
        </a:graphic>
      </p:graphicFrame>
      <p:sp>
        <p:nvSpPr>
          <p:cNvPr id="3" name="Rectangle 2"/>
          <p:cNvSpPr/>
          <p:nvPr/>
        </p:nvSpPr>
        <p:spPr>
          <a:xfrm>
            <a:off x="838200" y="5562600"/>
            <a:ext cx="7239000" cy="646331"/>
          </a:xfrm>
          <a:prstGeom prst="rect">
            <a:avLst/>
          </a:prstGeom>
        </p:spPr>
        <p:txBody>
          <a:bodyPr wrap="square">
            <a:spAutoFit/>
          </a:bodyPr>
          <a:lstStyle/>
          <a:p>
            <a:pPr marL="285750" indent="-285750">
              <a:buFont typeface="Arial" pitchFamily="34" charset="0"/>
              <a:buChar char="•"/>
            </a:pPr>
            <a:r>
              <a:rPr lang="en-US" dirty="0" smtClean="0"/>
              <a:t>No significant achievement gaps exists between men and women, but women do slightly better on every measure. </a:t>
            </a:r>
            <a:endParaRPr lang="en-US" dirty="0"/>
          </a:p>
        </p:txBody>
      </p:sp>
    </p:spTree>
    <p:extLst>
      <p:ext uri="{BB962C8B-B14F-4D97-AF65-F5344CB8AC3E}">
        <p14:creationId xmlns:p14="http://schemas.microsoft.com/office/powerpoint/2010/main" val="838254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7"/>
          </a:xfrm>
        </p:spPr>
        <p:txBody>
          <a:bodyPr>
            <a:noAutofit/>
          </a:bodyPr>
          <a:lstStyle/>
          <a:p>
            <a:r>
              <a:rPr lang="en-US" sz="3800" dirty="0" smtClean="0"/>
              <a:t>SBVC Momentum-Point Rates by Ethnicity</a:t>
            </a:r>
            <a:endParaRPr lang="en-US" sz="3800" dirty="0"/>
          </a:p>
        </p:txBody>
      </p:sp>
      <p:graphicFrame>
        <p:nvGraphicFramePr>
          <p:cNvPr id="4" name="Content Placeholder 3"/>
          <p:cNvGraphicFramePr>
            <a:graphicFrameLocks noGrp="1"/>
          </p:cNvGraphicFramePr>
          <p:nvPr>
            <p:ph idx="1"/>
            <p:extLst/>
          </p:nvPr>
        </p:nvGraphicFramePr>
        <p:xfrm>
          <a:off x="990600" y="1905000"/>
          <a:ext cx="7162799" cy="4233335"/>
        </p:xfrm>
        <a:graphic>
          <a:graphicData uri="http://schemas.openxmlformats.org/drawingml/2006/table">
            <a:tbl>
              <a:tblPr firstRow="1" bandRow="1">
                <a:tableStyleId>{5C22544A-7EE6-4342-B048-85BDC9FD1C3A}</a:tableStyleId>
              </a:tblPr>
              <a:tblGrid>
                <a:gridCol w="1901270"/>
                <a:gridCol w="1416241"/>
                <a:gridCol w="1198167"/>
                <a:gridCol w="1245703"/>
                <a:gridCol w="1401418"/>
              </a:tblGrid>
              <a:tr h="465667">
                <a:tc>
                  <a:txBody>
                    <a:bodyPr/>
                    <a:lstStyle/>
                    <a:p>
                      <a:r>
                        <a:rPr lang="en-US" dirty="0" smtClean="0"/>
                        <a:t>Ethnicity</a:t>
                      </a:r>
                      <a:endParaRPr lang="en-US" dirty="0"/>
                    </a:p>
                  </a:txBody>
                  <a:tcPr anchor="ctr">
                    <a:solidFill>
                      <a:schemeClr val="bg2">
                        <a:lumMod val="75000"/>
                      </a:schemeClr>
                    </a:solidFill>
                  </a:tcPr>
                </a:tc>
                <a:tc>
                  <a:txBody>
                    <a:bodyPr/>
                    <a:lstStyle/>
                    <a:p>
                      <a:pPr algn="ctr"/>
                      <a:r>
                        <a:rPr lang="en-US" dirty="0" smtClean="0"/>
                        <a:t>Persistence</a:t>
                      </a:r>
                      <a:endParaRPr lang="en-US" dirty="0"/>
                    </a:p>
                  </a:txBody>
                  <a:tcPr anchor="ctr">
                    <a:solidFill>
                      <a:schemeClr val="bg2">
                        <a:lumMod val="75000"/>
                      </a:schemeClr>
                    </a:solidFill>
                  </a:tcPr>
                </a:tc>
                <a:tc>
                  <a:txBody>
                    <a:bodyPr/>
                    <a:lstStyle/>
                    <a:p>
                      <a:pPr algn="ctr"/>
                      <a:r>
                        <a:rPr lang="en-US" dirty="0" smtClean="0"/>
                        <a:t>30 Units</a:t>
                      </a:r>
                      <a:endParaRPr lang="en-US" dirty="0"/>
                    </a:p>
                  </a:txBody>
                  <a:tcPr anchor="ctr">
                    <a:solidFill>
                      <a:schemeClr val="bg2">
                        <a:lumMod val="75000"/>
                      </a:schemeClr>
                    </a:solidFill>
                  </a:tcPr>
                </a:tc>
                <a:tc>
                  <a:txBody>
                    <a:bodyPr/>
                    <a:lstStyle/>
                    <a:p>
                      <a:pPr algn="ctr"/>
                      <a:r>
                        <a:rPr lang="en-US" dirty="0" smtClean="0"/>
                        <a:t>English</a:t>
                      </a:r>
                      <a:endParaRPr lang="en-US" dirty="0"/>
                    </a:p>
                  </a:txBody>
                  <a:tcPr anchor="ctr">
                    <a:solidFill>
                      <a:schemeClr val="bg2">
                        <a:lumMod val="75000"/>
                      </a:schemeClr>
                    </a:solidFill>
                  </a:tcPr>
                </a:tc>
                <a:tc>
                  <a:txBody>
                    <a:bodyPr/>
                    <a:lstStyle/>
                    <a:p>
                      <a:pPr algn="ctr"/>
                      <a:r>
                        <a:rPr lang="en-US" dirty="0" smtClean="0"/>
                        <a:t>Math</a:t>
                      </a:r>
                      <a:endParaRPr lang="en-US" dirty="0"/>
                    </a:p>
                  </a:txBody>
                  <a:tcPr anchor="ctr">
                    <a:solidFill>
                      <a:schemeClr val="bg2">
                        <a:lumMod val="75000"/>
                      </a:schemeClr>
                    </a:solidFill>
                  </a:tcPr>
                </a:tc>
              </a:tr>
              <a:tr h="465667">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68.5%</a:t>
                      </a:r>
                      <a:endParaRPr lang="en-US" dirty="0"/>
                    </a:p>
                  </a:txBody>
                  <a:tcPr anchor="ctr">
                    <a:solidFill>
                      <a:schemeClr val="bg2">
                        <a:lumMod val="75000"/>
                      </a:schemeClr>
                    </a:solidFill>
                  </a:tcPr>
                </a:tc>
                <a:tc>
                  <a:txBody>
                    <a:bodyPr/>
                    <a:lstStyle/>
                    <a:p>
                      <a:pPr algn="ctr"/>
                      <a:r>
                        <a:rPr lang="en-US" dirty="0" smtClean="0"/>
                        <a:t>57.0%</a:t>
                      </a:r>
                      <a:endParaRPr lang="en-US" dirty="0"/>
                    </a:p>
                  </a:txBody>
                  <a:tcPr anchor="ctr">
                    <a:solidFill>
                      <a:schemeClr val="bg2">
                        <a:lumMod val="75000"/>
                      </a:schemeClr>
                    </a:solidFill>
                  </a:tcPr>
                </a:tc>
                <a:tc>
                  <a:txBody>
                    <a:bodyPr/>
                    <a:lstStyle/>
                    <a:p>
                      <a:pPr algn="ctr"/>
                      <a:r>
                        <a:rPr lang="en-US" dirty="0" smtClean="0"/>
                        <a:t>33.0%</a:t>
                      </a:r>
                      <a:endParaRPr lang="en-US" dirty="0"/>
                    </a:p>
                  </a:txBody>
                  <a:tcPr anchor="ctr">
                    <a:solidFill>
                      <a:schemeClr val="bg2">
                        <a:lumMod val="75000"/>
                      </a:schemeClr>
                    </a:solidFill>
                  </a:tcPr>
                </a:tc>
                <a:tc>
                  <a:txBody>
                    <a:bodyPr/>
                    <a:lstStyle/>
                    <a:p>
                      <a:pPr algn="ctr"/>
                      <a:r>
                        <a:rPr lang="en-US" dirty="0" smtClean="0"/>
                        <a:t>31.6%</a:t>
                      </a:r>
                      <a:endParaRPr lang="en-US" dirty="0"/>
                    </a:p>
                  </a:txBody>
                  <a:tcPr anchor="ctr">
                    <a:solidFill>
                      <a:schemeClr val="bg2">
                        <a:lumMod val="75000"/>
                      </a:schemeClr>
                    </a:solidFill>
                  </a:tcPr>
                </a:tc>
              </a:tr>
              <a:tr h="465667">
                <a:tc>
                  <a:txBody>
                    <a:bodyPr/>
                    <a:lstStyle/>
                    <a:p>
                      <a:r>
                        <a:rPr lang="en-US" b="1" dirty="0" smtClean="0"/>
                        <a:t>African American</a:t>
                      </a:r>
                      <a:endParaRPr lang="en-US" b="1" dirty="0"/>
                    </a:p>
                  </a:txBody>
                  <a:tcPr anchor="ctr">
                    <a:solidFill>
                      <a:schemeClr val="bg2">
                        <a:lumMod val="75000"/>
                      </a:schemeClr>
                    </a:solidFill>
                  </a:tcPr>
                </a:tc>
                <a:tc>
                  <a:txBody>
                    <a:bodyPr/>
                    <a:lstStyle/>
                    <a:p>
                      <a:pPr algn="ctr"/>
                      <a:r>
                        <a:rPr lang="en-US" dirty="0" smtClean="0"/>
                        <a:t>63.7%</a:t>
                      </a:r>
                      <a:endParaRPr lang="en-US" dirty="0"/>
                    </a:p>
                  </a:txBody>
                  <a:tcPr anchor="ctr">
                    <a:solidFill>
                      <a:schemeClr val="bg2">
                        <a:lumMod val="75000"/>
                      </a:schemeClr>
                    </a:solidFill>
                  </a:tcPr>
                </a:tc>
                <a:tc>
                  <a:txBody>
                    <a:bodyPr/>
                    <a:lstStyle/>
                    <a:p>
                      <a:pPr algn="ctr"/>
                      <a:r>
                        <a:rPr lang="en-US" dirty="0" smtClean="0"/>
                        <a:t>47.6%</a:t>
                      </a:r>
                      <a:endParaRPr lang="en-US" dirty="0"/>
                    </a:p>
                  </a:txBody>
                  <a:tcPr anchor="ctr">
                    <a:solidFill>
                      <a:schemeClr val="bg2">
                        <a:lumMod val="75000"/>
                      </a:schemeClr>
                    </a:solidFill>
                  </a:tcPr>
                </a:tc>
                <a:tc>
                  <a:txBody>
                    <a:bodyPr/>
                    <a:lstStyle/>
                    <a:p>
                      <a:pPr algn="ctr"/>
                      <a:r>
                        <a:rPr lang="en-US" dirty="0" smtClean="0"/>
                        <a:t>26.0%</a:t>
                      </a:r>
                      <a:endParaRPr lang="en-US" dirty="0"/>
                    </a:p>
                  </a:txBody>
                  <a:tcPr anchor="ctr">
                    <a:solidFill>
                      <a:schemeClr val="bg2">
                        <a:lumMod val="75000"/>
                      </a:schemeClr>
                    </a:solidFill>
                  </a:tcPr>
                </a:tc>
                <a:tc>
                  <a:txBody>
                    <a:bodyPr/>
                    <a:lstStyle/>
                    <a:p>
                      <a:pPr algn="ctr"/>
                      <a:r>
                        <a:rPr lang="en-US" dirty="0" smtClean="0"/>
                        <a:t>23.0%</a:t>
                      </a:r>
                      <a:endParaRPr lang="en-US" dirty="0"/>
                    </a:p>
                  </a:txBody>
                  <a:tcPr anchor="ctr">
                    <a:solidFill>
                      <a:schemeClr val="bg2">
                        <a:lumMod val="75000"/>
                      </a:schemeClr>
                    </a:solidFill>
                  </a:tcPr>
                </a:tc>
              </a:tr>
              <a:tr h="507999">
                <a:tc>
                  <a:txBody>
                    <a:bodyPr/>
                    <a:lstStyle/>
                    <a:p>
                      <a:r>
                        <a:rPr lang="en-US" b="1" dirty="0" smtClean="0"/>
                        <a:t>Native American*</a:t>
                      </a:r>
                      <a:endParaRPr lang="en-US" b="1" dirty="0"/>
                    </a:p>
                  </a:txBody>
                  <a:tcPr anchor="ctr">
                    <a:solidFill>
                      <a:schemeClr val="bg2">
                        <a:lumMod val="75000"/>
                      </a:schemeClr>
                    </a:solidFill>
                  </a:tcPr>
                </a:tc>
                <a:tc>
                  <a:txBody>
                    <a:bodyPr/>
                    <a:lstStyle/>
                    <a:p>
                      <a:pPr algn="ctr"/>
                      <a:r>
                        <a:rPr lang="en-US" dirty="0" smtClean="0"/>
                        <a:t>64.0%</a:t>
                      </a:r>
                      <a:endParaRPr lang="en-US" dirty="0"/>
                    </a:p>
                  </a:txBody>
                  <a:tcPr anchor="ctr">
                    <a:solidFill>
                      <a:schemeClr val="bg2">
                        <a:lumMod val="75000"/>
                      </a:schemeClr>
                    </a:solidFill>
                  </a:tcPr>
                </a:tc>
                <a:tc>
                  <a:txBody>
                    <a:bodyPr/>
                    <a:lstStyle/>
                    <a:p>
                      <a:pPr algn="ctr"/>
                      <a:r>
                        <a:rPr lang="en-US" dirty="0" smtClean="0"/>
                        <a:t>48.0%</a:t>
                      </a:r>
                      <a:endParaRPr lang="en-US" dirty="0"/>
                    </a:p>
                  </a:txBody>
                  <a:tcPr anchor="ctr">
                    <a:solidFill>
                      <a:schemeClr val="bg2">
                        <a:lumMod val="75000"/>
                      </a:schemeClr>
                    </a:solidFill>
                  </a:tcPr>
                </a:tc>
                <a:tc>
                  <a:txBody>
                    <a:bodyPr/>
                    <a:lstStyle/>
                    <a:p>
                      <a:pPr algn="ctr"/>
                      <a:r>
                        <a:rPr lang="en-US" dirty="0" smtClean="0"/>
                        <a:t>13.0%</a:t>
                      </a:r>
                      <a:endParaRPr lang="en-US" dirty="0"/>
                    </a:p>
                  </a:txBody>
                  <a:tcPr anchor="ctr">
                    <a:solidFill>
                      <a:schemeClr val="bg2">
                        <a:lumMod val="75000"/>
                      </a:schemeClr>
                    </a:solidFill>
                  </a:tcPr>
                </a:tc>
                <a:tc>
                  <a:txBody>
                    <a:bodyPr/>
                    <a:lstStyle/>
                    <a:p>
                      <a:pPr algn="ctr"/>
                      <a:r>
                        <a:rPr lang="en-US" dirty="0" smtClean="0"/>
                        <a:t>23.8%</a:t>
                      </a:r>
                      <a:endParaRPr lang="en-US" dirty="0"/>
                    </a:p>
                  </a:txBody>
                  <a:tcPr anchor="ctr">
                    <a:solidFill>
                      <a:schemeClr val="bg2">
                        <a:lumMod val="75000"/>
                      </a:schemeClr>
                    </a:solidFill>
                  </a:tcPr>
                </a:tc>
              </a:tr>
              <a:tr h="465667">
                <a:tc>
                  <a:txBody>
                    <a:bodyPr/>
                    <a:lstStyle/>
                    <a:p>
                      <a:r>
                        <a:rPr lang="en-US" b="1" dirty="0" smtClean="0"/>
                        <a:t>Asian</a:t>
                      </a:r>
                      <a:endParaRPr lang="en-US" b="1" dirty="0"/>
                    </a:p>
                  </a:txBody>
                  <a:tcPr anchor="ctr">
                    <a:solidFill>
                      <a:schemeClr val="bg2">
                        <a:lumMod val="75000"/>
                      </a:schemeClr>
                    </a:solidFill>
                  </a:tcPr>
                </a:tc>
                <a:tc>
                  <a:txBody>
                    <a:bodyPr/>
                    <a:lstStyle/>
                    <a:p>
                      <a:pPr algn="ctr"/>
                      <a:r>
                        <a:rPr lang="en-US" dirty="0" smtClean="0"/>
                        <a:t>68.7%</a:t>
                      </a:r>
                      <a:endParaRPr lang="en-US" dirty="0"/>
                    </a:p>
                  </a:txBody>
                  <a:tcPr anchor="ctr">
                    <a:solidFill>
                      <a:schemeClr val="bg2">
                        <a:lumMod val="75000"/>
                      </a:schemeClr>
                    </a:solidFill>
                  </a:tcPr>
                </a:tc>
                <a:tc>
                  <a:txBody>
                    <a:bodyPr/>
                    <a:lstStyle/>
                    <a:p>
                      <a:pPr algn="ctr"/>
                      <a:r>
                        <a:rPr lang="en-US" dirty="0" smtClean="0"/>
                        <a:t>61.4%</a:t>
                      </a:r>
                      <a:endParaRPr lang="en-US" dirty="0"/>
                    </a:p>
                  </a:txBody>
                  <a:tcPr anchor="ctr">
                    <a:solidFill>
                      <a:schemeClr val="bg2">
                        <a:lumMod val="75000"/>
                      </a:schemeClr>
                    </a:solidFill>
                  </a:tcPr>
                </a:tc>
                <a:tc>
                  <a:txBody>
                    <a:bodyPr/>
                    <a:lstStyle/>
                    <a:p>
                      <a:pPr algn="ctr"/>
                      <a:r>
                        <a:rPr lang="en-US" dirty="0" smtClean="0"/>
                        <a:t>43.4%</a:t>
                      </a:r>
                      <a:endParaRPr lang="en-US" dirty="0"/>
                    </a:p>
                  </a:txBody>
                  <a:tcPr anchor="ctr">
                    <a:solidFill>
                      <a:schemeClr val="bg2">
                        <a:lumMod val="75000"/>
                      </a:schemeClr>
                    </a:solidFill>
                  </a:tcPr>
                </a:tc>
                <a:tc>
                  <a:txBody>
                    <a:bodyPr/>
                    <a:lstStyle/>
                    <a:p>
                      <a:pPr algn="ctr"/>
                      <a:r>
                        <a:rPr lang="en-US" dirty="0" smtClean="0"/>
                        <a:t>48.3%</a:t>
                      </a:r>
                      <a:endParaRPr lang="en-US" dirty="0"/>
                    </a:p>
                  </a:txBody>
                  <a:tcPr anchor="ctr">
                    <a:solidFill>
                      <a:schemeClr val="bg2">
                        <a:lumMod val="75000"/>
                      </a:schemeClr>
                    </a:solidFill>
                  </a:tcPr>
                </a:tc>
              </a:tr>
              <a:tr h="465667">
                <a:tc>
                  <a:txBody>
                    <a:bodyPr/>
                    <a:lstStyle/>
                    <a:p>
                      <a:r>
                        <a:rPr lang="en-US" b="1" dirty="0" smtClean="0"/>
                        <a:t>Filipino*</a:t>
                      </a:r>
                      <a:endParaRPr lang="en-US" b="1" dirty="0"/>
                    </a:p>
                  </a:txBody>
                  <a:tcPr anchor="ctr">
                    <a:solidFill>
                      <a:schemeClr val="bg2">
                        <a:lumMod val="75000"/>
                      </a:schemeClr>
                    </a:solidFill>
                  </a:tcPr>
                </a:tc>
                <a:tc>
                  <a:txBody>
                    <a:bodyPr/>
                    <a:lstStyle/>
                    <a:p>
                      <a:pPr algn="ctr"/>
                      <a:r>
                        <a:rPr lang="en-US" dirty="0" smtClean="0"/>
                        <a:t>77.5%</a:t>
                      </a:r>
                      <a:endParaRPr lang="en-US" dirty="0"/>
                    </a:p>
                  </a:txBody>
                  <a:tcPr anchor="ctr">
                    <a:solidFill>
                      <a:schemeClr val="bg2">
                        <a:lumMod val="75000"/>
                      </a:schemeClr>
                    </a:solidFill>
                  </a:tcPr>
                </a:tc>
                <a:tc>
                  <a:txBody>
                    <a:bodyPr/>
                    <a:lstStyle/>
                    <a:p>
                      <a:pPr algn="ctr"/>
                      <a:r>
                        <a:rPr lang="en-US" dirty="0" smtClean="0"/>
                        <a:t>62.5%</a:t>
                      </a:r>
                      <a:endParaRPr lang="en-US" dirty="0"/>
                    </a:p>
                  </a:txBody>
                  <a:tcPr anchor="ctr">
                    <a:solidFill>
                      <a:schemeClr val="bg2">
                        <a:lumMod val="75000"/>
                      </a:schemeClr>
                    </a:solidFill>
                  </a:tcPr>
                </a:tc>
                <a:tc>
                  <a:txBody>
                    <a:bodyPr/>
                    <a:lstStyle/>
                    <a:p>
                      <a:pPr algn="ctr"/>
                      <a:r>
                        <a:rPr lang="en-US" dirty="0" smtClean="0"/>
                        <a:t>50.0%</a:t>
                      </a:r>
                      <a:endParaRPr lang="en-US" dirty="0"/>
                    </a:p>
                  </a:txBody>
                  <a:tcPr anchor="ctr">
                    <a:solidFill>
                      <a:schemeClr val="bg2">
                        <a:lumMod val="75000"/>
                      </a:schemeClr>
                    </a:solidFill>
                  </a:tcPr>
                </a:tc>
                <a:tc>
                  <a:txBody>
                    <a:bodyPr/>
                    <a:lstStyle/>
                    <a:p>
                      <a:pPr algn="ctr"/>
                      <a:r>
                        <a:rPr lang="en-US" dirty="0" smtClean="0"/>
                        <a:t>44.4%</a:t>
                      </a:r>
                      <a:endParaRPr lang="en-US" dirty="0"/>
                    </a:p>
                  </a:txBody>
                  <a:tcPr anchor="ctr">
                    <a:solidFill>
                      <a:schemeClr val="bg2">
                        <a:lumMod val="75000"/>
                      </a:schemeClr>
                    </a:solidFill>
                  </a:tcPr>
                </a:tc>
              </a:tr>
              <a:tr h="465667">
                <a:tc>
                  <a:txBody>
                    <a:bodyPr/>
                    <a:lstStyle/>
                    <a:p>
                      <a:r>
                        <a:rPr lang="en-US" b="1" dirty="0" smtClean="0"/>
                        <a:t>Hispanic</a:t>
                      </a:r>
                      <a:endParaRPr lang="en-US" b="1" dirty="0"/>
                    </a:p>
                  </a:txBody>
                  <a:tcPr anchor="ctr">
                    <a:solidFill>
                      <a:schemeClr val="bg2">
                        <a:lumMod val="75000"/>
                      </a:schemeClr>
                    </a:solidFill>
                  </a:tcPr>
                </a:tc>
                <a:tc>
                  <a:txBody>
                    <a:bodyPr/>
                    <a:lstStyle/>
                    <a:p>
                      <a:pPr algn="ctr"/>
                      <a:r>
                        <a:rPr lang="en-US" dirty="0" smtClean="0"/>
                        <a:t>69.7%</a:t>
                      </a:r>
                      <a:endParaRPr lang="en-US" dirty="0"/>
                    </a:p>
                  </a:txBody>
                  <a:tcPr anchor="ctr">
                    <a:solidFill>
                      <a:schemeClr val="bg2">
                        <a:lumMod val="75000"/>
                      </a:schemeClr>
                    </a:solidFill>
                  </a:tcPr>
                </a:tc>
                <a:tc>
                  <a:txBody>
                    <a:bodyPr/>
                    <a:lstStyle/>
                    <a:p>
                      <a:pPr algn="ctr"/>
                      <a:r>
                        <a:rPr lang="en-US" dirty="0" smtClean="0"/>
                        <a:t>57.8%</a:t>
                      </a:r>
                      <a:endParaRPr lang="en-US" dirty="0"/>
                    </a:p>
                  </a:txBody>
                  <a:tcPr anchor="ctr">
                    <a:solidFill>
                      <a:schemeClr val="bg2">
                        <a:lumMod val="75000"/>
                      </a:schemeClr>
                    </a:solidFill>
                  </a:tcPr>
                </a:tc>
                <a:tc>
                  <a:txBody>
                    <a:bodyPr/>
                    <a:lstStyle/>
                    <a:p>
                      <a:pPr algn="ctr"/>
                      <a:r>
                        <a:rPr lang="en-US" dirty="0" smtClean="0"/>
                        <a:t>33.0%</a:t>
                      </a:r>
                      <a:endParaRPr lang="en-US" dirty="0"/>
                    </a:p>
                  </a:txBody>
                  <a:tcPr anchor="ctr">
                    <a:solidFill>
                      <a:schemeClr val="bg2">
                        <a:lumMod val="75000"/>
                      </a:schemeClr>
                    </a:solidFill>
                  </a:tcPr>
                </a:tc>
                <a:tc>
                  <a:txBody>
                    <a:bodyPr/>
                    <a:lstStyle/>
                    <a:p>
                      <a:pPr algn="ctr"/>
                      <a:r>
                        <a:rPr lang="en-US" dirty="0" smtClean="0"/>
                        <a:t>31.9%</a:t>
                      </a:r>
                      <a:endParaRPr lang="en-US" dirty="0"/>
                    </a:p>
                  </a:txBody>
                  <a:tcPr anchor="ctr">
                    <a:solidFill>
                      <a:schemeClr val="bg2">
                        <a:lumMod val="75000"/>
                      </a:schemeClr>
                    </a:solidFill>
                  </a:tcPr>
                </a:tc>
              </a:tr>
              <a:tr h="465667">
                <a:tc>
                  <a:txBody>
                    <a:bodyPr/>
                    <a:lstStyle/>
                    <a:p>
                      <a:r>
                        <a:rPr lang="en-US" b="1" dirty="0" smtClean="0"/>
                        <a:t>Pacific Islander*</a:t>
                      </a:r>
                      <a:endParaRPr lang="en-US" b="1" dirty="0"/>
                    </a:p>
                  </a:txBody>
                  <a:tcPr anchor="ctr">
                    <a:solidFill>
                      <a:schemeClr val="bg2">
                        <a:lumMod val="75000"/>
                      </a:schemeClr>
                    </a:solidFill>
                  </a:tcPr>
                </a:tc>
                <a:tc>
                  <a:txBody>
                    <a:bodyPr/>
                    <a:lstStyle/>
                    <a:p>
                      <a:pPr algn="ctr"/>
                      <a:r>
                        <a:rPr lang="en-US" dirty="0" smtClean="0"/>
                        <a:t>57.1%</a:t>
                      </a:r>
                      <a:endParaRPr lang="en-US" dirty="0"/>
                    </a:p>
                  </a:txBody>
                  <a:tcPr anchor="ctr">
                    <a:solidFill>
                      <a:schemeClr val="bg2">
                        <a:lumMod val="75000"/>
                      </a:schemeClr>
                    </a:solidFill>
                  </a:tcPr>
                </a:tc>
                <a:tc>
                  <a:txBody>
                    <a:bodyPr/>
                    <a:lstStyle/>
                    <a:p>
                      <a:pPr algn="ctr"/>
                      <a:r>
                        <a:rPr lang="en-US" dirty="0" smtClean="0"/>
                        <a:t>42.9%</a:t>
                      </a:r>
                      <a:endParaRPr lang="en-US" dirty="0"/>
                    </a:p>
                  </a:txBody>
                  <a:tcPr anchor="ctr">
                    <a:solidFill>
                      <a:schemeClr val="bg2">
                        <a:lumMod val="75000"/>
                      </a:schemeClr>
                    </a:solidFill>
                  </a:tcPr>
                </a:tc>
                <a:tc>
                  <a:txBody>
                    <a:bodyPr/>
                    <a:lstStyle/>
                    <a:p>
                      <a:pPr algn="ctr"/>
                      <a:r>
                        <a:rPr lang="en-US" dirty="0" smtClean="0"/>
                        <a:t>25.0%</a:t>
                      </a:r>
                      <a:endParaRPr lang="en-US" dirty="0"/>
                    </a:p>
                  </a:txBody>
                  <a:tcPr anchor="ctr">
                    <a:solidFill>
                      <a:schemeClr val="bg2">
                        <a:lumMod val="75000"/>
                      </a:schemeClr>
                    </a:solidFill>
                  </a:tcPr>
                </a:tc>
                <a:tc>
                  <a:txBody>
                    <a:bodyPr/>
                    <a:lstStyle/>
                    <a:p>
                      <a:pPr algn="ctr"/>
                      <a:r>
                        <a:rPr lang="en-US" dirty="0" smtClean="0"/>
                        <a:t>20.0%</a:t>
                      </a:r>
                      <a:endParaRPr lang="en-US" dirty="0"/>
                    </a:p>
                  </a:txBody>
                  <a:tcPr anchor="ctr">
                    <a:solidFill>
                      <a:schemeClr val="bg2">
                        <a:lumMod val="75000"/>
                      </a:schemeClr>
                    </a:solidFill>
                  </a:tcPr>
                </a:tc>
              </a:tr>
              <a:tr h="465667">
                <a:tc>
                  <a:txBody>
                    <a:bodyPr/>
                    <a:lstStyle/>
                    <a:p>
                      <a:r>
                        <a:rPr lang="en-US" b="1" dirty="0" smtClean="0"/>
                        <a:t>White</a:t>
                      </a:r>
                      <a:endParaRPr lang="en-US" b="1" dirty="0"/>
                    </a:p>
                  </a:txBody>
                  <a:tcPr anchor="ctr">
                    <a:solidFill>
                      <a:schemeClr val="bg2">
                        <a:lumMod val="75000"/>
                      </a:schemeClr>
                    </a:solidFill>
                  </a:tcPr>
                </a:tc>
                <a:tc>
                  <a:txBody>
                    <a:bodyPr/>
                    <a:lstStyle/>
                    <a:p>
                      <a:pPr algn="ctr"/>
                      <a:r>
                        <a:rPr lang="en-US" dirty="0" smtClean="0"/>
                        <a:t>68.0%</a:t>
                      </a:r>
                      <a:endParaRPr lang="en-US" dirty="0"/>
                    </a:p>
                  </a:txBody>
                  <a:tcPr anchor="ctr">
                    <a:solidFill>
                      <a:schemeClr val="bg2">
                        <a:lumMod val="75000"/>
                      </a:schemeClr>
                    </a:solidFill>
                  </a:tcPr>
                </a:tc>
                <a:tc>
                  <a:txBody>
                    <a:bodyPr/>
                    <a:lstStyle/>
                    <a:p>
                      <a:pPr algn="ctr"/>
                      <a:r>
                        <a:rPr lang="en-US" dirty="0" smtClean="0"/>
                        <a:t>62.4%</a:t>
                      </a:r>
                      <a:endParaRPr lang="en-US" dirty="0"/>
                    </a:p>
                  </a:txBody>
                  <a:tcPr anchor="ctr">
                    <a:solidFill>
                      <a:schemeClr val="bg2">
                        <a:lumMod val="75000"/>
                      </a:schemeClr>
                    </a:solidFill>
                  </a:tcPr>
                </a:tc>
                <a:tc>
                  <a:txBody>
                    <a:bodyPr/>
                    <a:lstStyle/>
                    <a:p>
                      <a:pPr algn="ctr"/>
                      <a:r>
                        <a:rPr lang="en-US" dirty="0" smtClean="0"/>
                        <a:t>38.8%</a:t>
                      </a:r>
                      <a:endParaRPr lang="en-US" dirty="0"/>
                    </a:p>
                  </a:txBody>
                  <a:tcPr anchor="ctr">
                    <a:solidFill>
                      <a:schemeClr val="bg2">
                        <a:lumMod val="75000"/>
                      </a:schemeClr>
                    </a:solidFill>
                  </a:tcPr>
                </a:tc>
                <a:tc>
                  <a:txBody>
                    <a:bodyPr/>
                    <a:lstStyle/>
                    <a:p>
                      <a:pPr algn="ctr"/>
                      <a:r>
                        <a:rPr lang="en-US" dirty="0" smtClean="0"/>
                        <a:t>37.4%</a:t>
                      </a:r>
                      <a:endParaRPr lang="en-US" dirty="0"/>
                    </a:p>
                  </a:txBody>
                  <a:tcPr anchor="ctr">
                    <a:solidFill>
                      <a:schemeClr val="bg2">
                        <a:lumMod val="75000"/>
                      </a:schemeClr>
                    </a:solidFill>
                  </a:tcPr>
                </a:tc>
              </a:tr>
            </a:tbl>
          </a:graphicData>
        </a:graphic>
      </p:graphicFrame>
      <p:sp>
        <p:nvSpPr>
          <p:cNvPr id="5" name="Oval 4"/>
          <p:cNvSpPr/>
          <p:nvPr/>
        </p:nvSpPr>
        <p:spPr>
          <a:xfrm>
            <a:off x="5536504" y="2895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p:cNvSpPr/>
          <p:nvPr/>
        </p:nvSpPr>
        <p:spPr>
          <a:xfrm>
            <a:off x="5539339" y="4800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Oval 6"/>
          <p:cNvSpPr/>
          <p:nvPr/>
        </p:nvSpPr>
        <p:spPr>
          <a:xfrm>
            <a:off x="6858000" y="2895600"/>
            <a:ext cx="914400" cy="4572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a:off x="5715000" y="28037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05439" y="33528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599" y="51816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71999" y="28799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4999" y="3292318"/>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4998" y="51816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37331" y="28799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46296" y="33528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37330" y="5183871"/>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7329" y="47087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9224" y="6321496"/>
            <a:ext cx="8231484" cy="800219"/>
          </a:xfrm>
          <a:prstGeom prst="rect">
            <a:avLst/>
          </a:prstGeom>
          <a:noFill/>
        </p:spPr>
        <p:txBody>
          <a:bodyPr wrap="none" rtlCol="0">
            <a:spAutoFit/>
          </a:bodyPr>
          <a:lstStyle/>
          <a:p>
            <a:r>
              <a:rPr lang="en-US" sz="1400" dirty="0">
                <a:solidFill>
                  <a:schemeClr val="bg1"/>
                </a:solidFill>
              </a:rPr>
              <a:t>Red circles identify disproportionate impact levels (less than 80% of the highest preforming group</a:t>
            </a:r>
            <a:r>
              <a:rPr lang="en-US" sz="1400" dirty="0" smtClean="0">
                <a:solidFill>
                  <a:schemeClr val="bg1"/>
                </a:solidFill>
              </a:rPr>
              <a:t>.)  Ethnic </a:t>
            </a:r>
          </a:p>
          <a:p>
            <a:r>
              <a:rPr lang="en-US" sz="1400" dirty="0">
                <a:solidFill>
                  <a:schemeClr val="bg1"/>
                </a:solidFill>
              </a:rPr>
              <a:t>g</a:t>
            </a:r>
            <a:r>
              <a:rPr lang="en-US" sz="1400" dirty="0" smtClean="0">
                <a:solidFill>
                  <a:schemeClr val="bg1"/>
                </a:solidFill>
              </a:rPr>
              <a:t>roups with small counts were not used for high performing reference groups.  </a:t>
            </a:r>
            <a:endParaRPr lang="en-US" sz="1400" dirty="0">
              <a:solidFill>
                <a:schemeClr val="bg1"/>
              </a:solidFill>
            </a:endParaRPr>
          </a:p>
          <a:p>
            <a:endParaRPr lang="en-US" dirty="0">
              <a:solidFill>
                <a:schemeClr val="bg1"/>
              </a:solidFill>
            </a:endParaRPr>
          </a:p>
        </p:txBody>
      </p:sp>
      <p:sp>
        <p:nvSpPr>
          <p:cNvPr id="18" name="Oval 17"/>
          <p:cNvSpPr/>
          <p:nvPr/>
        </p:nvSpPr>
        <p:spPr>
          <a:xfrm>
            <a:off x="5714997" y="4784942"/>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76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SBVC Completion Rates</a:t>
            </a:r>
            <a:endParaRPr lang="en-US" sz="4000" dirty="0"/>
          </a:p>
        </p:txBody>
      </p:sp>
      <p:sp>
        <p:nvSpPr>
          <p:cNvPr id="3" name="Rectangle 2"/>
          <p:cNvSpPr/>
          <p:nvPr/>
        </p:nvSpPr>
        <p:spPr>
          <a:xfrm>
            <a:off x="533400" y="6278306"/>
            <a:ext cx="8305800" cy="615553"/>
          </a:xfrm>
          <a:prstGeom prst="rect">
            <a:avLst/>
          </a:prstGeom>
        </p:spPr>
        <p:txBody>
          <a:bodyPr wrap="square">
            <a:spAutoFit/>
          </a:bodyPr>
          <a:lstStyle/>
          <a:p>
            <a:pPr marL="285750" indent="-285750">
              <a:buFont typeface="Arial" pitchFamily="34" charset="0"/>
              <a:buChar char="•"/>
            </a:pPr>
            <a:r>
              <a:rPr lang="en-US" sz="1700" b="1" dirty="0" smtClean="0">
                <a:solidFill>
                  <a:schemeClr val="bg1"/>
                </a:solidFill>
              </a:rPr>
              <a:t>The decline in completion the rate for CTE is largely due to </a:t>
            </a:r>
            <a:r>
              <a:rPr lang="en-US" sz="1700" b="1" dirty="0">
                <a:solidFill>
                  <a:schemeClr val="bg1"/>
                </a:solidFill>
              </a:rPr>
              <a:t>a</a:t>
            </a:r>
            <a:r>
              <a:rPr lang="en-US" sz="1700" b="1" dirty="0" smtClean="0">
                <a:solidFill>
                  <a:schemeClr val="bg1"/>
                </a:solidFill>
              </a:rPr>
              <a:t> lack of adequate advising  that followed several full-time faculty retirements.  </a:t>
            </a:r>
            <a:endParaRPr lang="en-US" sz="1700" b="1" dirty="0">
              <a:solidFill>
                <a:schemeClr val="bg1"/>
              </a:solidFill>
            </a:endParaRPr>
          </a:p>
        </p:txBody>
      </p:sp>
      <p:graphicFrame>
        <p:nvGraphicFramePr>
          <p:cNvPr id="8" name="Content Placeholder 7"/>
          <p:cNvGraphicFramePr>
            <a:graphicFrameLocks noGrp="1"/>
          </p:cNvGraphicFramePr>
          <p:nvPr>
            <p:ph idx="1"/>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0475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Completion Rates </a:t>
            </a:r>
            <a:br>
              <a:rPr lang="en-US" sz="3800" dirty="0" smtClean="0"/>
            </a:br>
            <a:r>
              <a:rPr lang="en-US" sz="3800" dirty="0" smtClean="0"/>
              <a:t>by Gender</a:t>
            </a:r>
            <a:endParaRPr lang="en-US" sz="3800" dirty="0"/>
          </a:p>
        </p:txBody>
      </p:sp>
      <p:graphicFrame>
        <p:nvGraphicFramePr>
          <p:cNvPr id="4" name="Content Placeholder 3"/>
          <p:cNvGraphicFramePr>
            <a:graphicFrameLocks noGrp="1"/>
          </p:cNvGraphicFramePr>
          <p:nvPr>
            <p:ph idx="1"/>
            <p:extLst/>
          </p:nvPr>
        </p:nvGraphicFramePr>
        <p:xfrm>
          <a:off x="1752599" y="2057400"/>
          <a:ext cx="5638802" cy="2514600"/>
        </p:xfrm>
        <a:graphic>
          <a:graphicData uri="http://schemas.openxmlformats.org/drawingml/2006/table">
            <a:tbl>
              <a:tblPr firstRow="1" bandRow="1">
                <a:tableStyleId>{5C22544A-7EE6-4342-B048-85BDC9FD1C3A}</a:tableStyleId>
              </a:tblPr>
              <a:tblGrid>
                <a:gridCol w="2295009"/>
                <a:gridCol w="1709534"/>
                <a:gridCol w="1634259"/>
              </a:tblGrid>
              <a:tr h="628650">
                <a:tc>
                  <a:txBody>
                    <a:bodyPr/>
                    <a:lstStyle/>
                    <a:p>
                      <a:pPr algn="l"/>
                      <a:r>
                        <a:rPr lang="en-US" dirty="0" smtClean="0"/>
                        <a:t>Gender</a:t>
                      </a:r>
                      <a:endParaRPr lang="en-US" dirty="0"/>
                    </a:p>
                  </a:txBody>
                  <a:tcPr anchor="ctr">
                    <a:solidFill>
                      <a:schemeClr val="bg2">
                        <a:lumMod val="75000"/>
                      </a:schemeClr>
                    </a:solidFill>
                  </a:tcPr>
                </a:tc>
                <a:tc>
                  <a:txBody>
                    <a:bodyPr/>
                    <a:lstStyle/>
                    <a:p>
                      <a:pPr algn="l"/>
                      <a:r>
                        <a:rPr lang="en-US" dirty="0" smtClean="0"/>
                        <a:t>CTE</a:t>
                      </a:r>
                      <a:endParaRPr lang="en-US" dirty="0"/>
                    </a:p>
                  </a:txBody>
                  <a:tcPr anchor="ctr">
                    <a:solidFill>
                      <a:schemeClr val="bg2">
                        <a:lumMod val="75000"/>
                      </a:schemeClr>
                    </a:solidFill>
                  </a:tcPr>
                </a:tc>
                <a:tc>
                  <a:txBody>
                    <a:bodyPr/>
                    <a:lstStyle/>
                    <a:p>
                      <a:pPr algn="l"/>
                      <a:r>
                        <a:rPr lang="en-US" dirty="0" smtClean="0"/>
                        <a:t>Completion</a:t>
                      </a:r>
                      <a:endParaRPr lang="en-US" dirty="0"/>
                    </a:p>
                  </a:txBody>
                  <a:tcPr anchor="ctr">
                    <a:solidFill>
                      <a:schemeClr val="bg2">
                        <a:lumMod val="75000"/>
                      </a:schemeClr>
                    </a:solidFill>
                  </a:tcPr>
                </a:tc>
              </a:tr>
              <a:tr h="628650">
                <a:tc>
                  <a:txBody>
                    <a:bodyPr/>
                    <a:lstStyle/>
                    <a:p>
                      <a:pPr algn="l"/>
                      <a:r>
                        <a:rPr lang="en-US" b="1" dirty="0" smtClean="0"/>
                        <a:t>Overall</a:t>
                      </a:r>
                      <a:endParaRPr lang="en-US" b="1" dirty="0"/>
                    </a:p>
                  </a:txBody>
                  <a:tcPr anchor="ctr">
                    <a:solidFill>
                      <a:schemeClr val="bg2">
                        <a:lumMod val="75000"/>
                      </a:schemeClr>
                    </a:solidFill>
                  </a:tcPr>
                </a:tc>
                <a:tc>
                  <a:txBody>
                    <a:bodyPr/>
                    <a:lstStyle/>
                    <a:p>
                      <a:pPr algn="l"/>
                      <a:r>
                        <a:rPr lang="en-US" dirty="0" smtClean="0"/>
                        <a:t>41.4%</a:t>
                      </a:r>
                      <a:endParaRPr lang="en-US" dirty="0"/>
                    </a:p>
                  </a:txBody>
                  <a:tcPr anchor="ctr">
                    <a:solidFill>
                      <a:schemeClr val="bg2">
                        <a:lumMod val="75000"/>
                      </a:schemeClr>
                    </a:solidFill>
                  </a:tcPr>
                </a:tc>
                <a:tc>
                  <a:txBody>
                    <a:bodyPr/>
                    <a:lstStyle/>
                    <a:p>
                      <a:pPr algn="l"/>
                      <a:r>
                        <a:rPr lang="en-US" dirty="0" smtClean="0"/>
                        <a:t>33.5%</a:t>
                      </a:r>
                      <a:endParaRPr lang="en-US" dirty="0"/>
                    </a:p>
                  </a:txBody>
                  <a:tcPr anchor="ctr">
                    <a:solidFill>
                      <a:schemeClr val="bg2">
                        <a:lumMod val="75000"/>
                      </a:schemeClr>
                    </a:solidFill>
                  </a:tcPr>
                </a:tc>
              </a:tr>
              <a:tr h="628650">
                <a:tc>
                  <a:txBody>
                    <a:bodyPr/>
                    <a:lstStyle/>
                    <a:p>
                      <a:pPr algn="l"/>
                      <a:r>
                        <a:rPr lang="en-US" b="1" dirty="0" smtClean="0"/>
                        <a:t>Female</a:t>
                      </a:r>
                      <a:endParaRPr lang="en-US" b="1" dirty="0"/>
                    </a:p>
                  </a:txBody>
                  <a:tcPr anchor="ctr">
                    <a:solidFill>
                      <a:schemeClr val="bg2">
                        <a:lumMod val="75000"/>
                      </a:schemeClr>
                    </a:solidFill>
                  </a:tcPr>
                </a:tc>
                <a:tc>
                  <a:txBody>
                    <a:bodyPr/>
                    <a:lstStyle/>
                    <a:p>
                      <a:pPr algn="l"/>
                      <a:r>
                        <a:rPr lang="en-US" dirty="0" smtClean="0"/>
                        <a:t>50.2%</a:t>
                      </a:r>
                      <a:endParaRPr lang="en-US" dirty="0"/>
                    </a:p>
                  </a:txBody>
                  <a:tcPr anchor="ctr">
                    <a:solidFill>
                      <a:schemeClr val="bg2">
                        <a:lumMod val="75000"/>
                      </a:schemeClr>
                    </a:solidFill>
                  </a:tcPr>
                </a:tc>
                <a:tc>
                  <a:txBody>
                    <a:bodyPr/>
                    <a:lstStyle/>
                    <a:p>
                      <a:pPr algn="l"/>
                      <a:r>
                        <a:rPr lang="en-US" dirty="0" smtClean="0"/>
                        <a:t>34.3%</a:t>
                      </a:r>
                      <a:endParaRPr lang="en-US" dirty="0"/>
                    </a:p>
                  </a:txBody>
                  <a:tcPr anchor="ctr">
                    <a:solidFill>
                      <a:schemeClr val="bg2">
                        <a:lumMod val="75000"/>
                      </a:schemeClr>
                    </a:solidFill>
                  </a:tcPr>
                </a:tc>
              </a:tr>
              <a:tr h="628650">
                <a:tc>
                  <a:txBody>
                    <a:bodyPr/>
                    <a:lstStyle/>
                    <a:p>
                      <a:pPr algn="l"/>
                      <a:r>
                        <a:rPr lang="en-US" b="1" dirty="0" smtClean="0"/>
                        <a:t>Male</a:t>
                      </a:r>
                      <a:endParaRPr lang="en-US" b="1" dirty="0"/>
                    </a:p>
                  </a:txBody>
                  <a:tcPr anchor="ctr">
                    <a:solidFill>
                      <a:schemeClr val="bg2">
                        <a:lumMod val="75000"/>
                      </a:schemeClr>
                    </a:solidFill>
                  </a:tcPr>
                </a:tc>
                <a:tc>
                  <a:txBody>
                    <a:bodyPr/>
                    <a:lstStyle/>
                    <a:p>
                      <a:pPr algn="l"/>
                      <a:r>
                        <a:rPr lang="en-US" dirty="0" smtClean="0"/>
                        <a:t>34.8%</a:t>
                      </a:r>
                      <a:endParaRPr lang="en-US" dirty="0"/>
                    </a:p>
                  </a:txBody>
                  <a:tcPr anchor="ctr">
                    <a:solidFill>
                      <a:schemeClr val="bg2">
                        <a:lumMod val="75000"/>
                      </a:schemeClr>
                    </a:solidFill>
                  </a:tcPr>
                </a:tc>
                <a:tc>
                  <a:txBody>
                    <a:bodyPr/>
                    <a:lstStyle/>
                    <a:p>
                      <a:pPr algn="l"/>
                      <a:r>
                        <a:rPr lang="en-US" dirty="0" smtClean="0"/>
                        <a:t>32.7%</a:t>
                      </a:r>
                      <a:endParaRPr lang="en-US" dirty="0"/>
                    </a:p>
                  </a:txBody>
                  <a:tcPr anchor="ctr">
                    <a:solidFill>
                      <a:schemeClr val="bg2">
                        <a:lumMod val="75000"/>
                      </a:schemeClr>
                    </a:solidFill>
                  </a:tcPr>
                </a:tc>
              </a:tr>
            </a:tbl>
          </a:graphicData>
        </a:graphic>
      </p:graphicFrame>
      <p:sp>
        <p:nvSpPr>
          <p:cNvPr id="3" name="TextBox 2"/>
          <p:cNvSpPr txBox="1"/>
          <p:nvPr/>
        </p:nvSpPr>
        <p:spPr>
          <a:xfrm>
            <a:off x="1219200" y="4724400"/>
            <a:ext cx="6934200" cy="1200329"/>
          </a:xfrm>
          <a:prstGeom prst="rect">
            <a:avLst/>
          </a:prstGeom>
          <a:noFill/>
        </p:spPr>
        <p:txBody>
          <a:bodyPr wrap="square" rtlCol="0">
            <a:spAutoFit/>
          </a:bodyPr>
          <a:lstStyle/>
          <a:p>
            <a:r>
              <a:rPr lang="en-US" dirty="0" smtClean="0"/>
              <a:t>Women are completing Career Technical Education (CTE) programs at a higher rate than men. </a:t>
            </a:r>
            <a:r>
              <a:rPr lang="en-US" dirty="0"/>
              <a:t>This is largely due to the high completion rates in </a:t>
            </a:r>
            <a:r>
              <a:rPr lang="en-US" dirty="0" smtClean="0"/>
              <a:t>nursing </a:t>
            </a:r>
            <a:r>
              <a:rPr lang="en-US" dirty="0"/>
              <a:t>and child development </a:t>
            </a:r>
            <a:r>
              <a:rPr lang="en-US" dirty="0" smtClean="0"/>
              <a:t>programs where </a:t>
            </a:r>
            <a:r>
              <a:rPr lang="en-US" dirty="0"/>
              <a:t>women are </a:t>
            </a:r>
            <a:r>
              <a:rPr lang="en-US" dirty="0" smtClean="0"/>
              <a:t>the majority . </a:t>
            </a:r>
            <a:endParaRPr lang="en-US" strike="sngStrike" dirty="0"/>
          </a:p>
        </p:txBody>
      </p:sp>
      <p:sp>
        <p:nvSpPr>
          <p:cNvPr id="5" name="Oval 4"/>
          <p:cNvSpPr/>
          <p:nvPr/>
        </p:nvSpPr>
        <p:spPr>
          <a:xfrm>
            <a:off x="4038600" y="4038600"/>
            <a:ext cx="835069" cy="472858"/>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068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SBVC Completion Rates </a:t>
            </a:r>
            <a:br>
              <a:rPr lang="en-US" sz="3600" dirty="0" smtClean="0"/>
            </a:br>
            <a:r>
              <a:rPr lang="en-US" sz="3600" dirty="0" smtClean="0"/>
              <a:t>by Ethnicity</a:t>
            </a:r>
            <a:endParaRPr lang="en-US" sz="3600" dirty="0"/>
          </a:p>
        </p:txBody>
      </p:sp>
      <p:graphicFrame>
        <p:nvGraphicFramePr>
          <p:cNvPr id="4" name="Content Placeholder 3"/>
          <p:cNvGraphicFramePr>
            <a:graphicFrameLocks noGrp="1"/>
          </p:cNvGraphicFramePr>
          <p:nvPr>
            <p:ph idx="1"/>
            <p:extLst/>
          </p:nvPr>
        </p:nvGraphicFramePr>
        <p:xfrm>
          <a:off x="1676401" y="2057400"/>
          <a:ext cx="5257799" cy="4104522"/>
        </p:xfrm>
        <a:graphic>
          <a:graphicData uri="http://schemas.openxmlformats.org/drawingml/2006/table">
            <a:tbl>
              <a:tblPr firstRow="1" bandRow="1">
                <a:tableStyleId>{5C22544A-7EE6-4342-B048-85BDC9FD1C3A}</a:tableStyleId>
              </a:tblPr>
              <a:tblGrid>
                <a:gridCol w="2002971"/>
                <a:gridCol w="1919514"/>
                <a:gridCol w="1335314"/>
              </a:tblGrid>
              <a:tr h="456058">
                <a:tc>
                  <a:txBody>
                    <a:bodyPr/>
                    <a:lstStyle/>
                    <a:p>
                      <a:r>
                        <a:rPr lang="en-US" dirty="0" smtClean="0"/>
                        <a:t>Ethnicity</a:t>
                      </a:r>
                      <a:endParaRPr lang="en-US" dirty="0"/>
                    </a:p>
                  </a:txBody>
                  <a:tcPr anchor="ctr">
                    <a:solidFill>
                      <a:schemeClr val="bg2">
                        <a:lumMod val="75000"/>
                      </a:schemeClr>
                    </a:solidFill>
                  </a:tcPr>
                </a:tc>
                <a:tc>
                  <a:txBody>
                    <a:bodyPr/>
                    <a:lstStyle/>
                    <a:p>
                      <a:pPr algn="ctr"/>
                      <a:r>
                        <a:rPr lang="en-US" dirty="0" smtClean="0"/>
                        <a:t>Completions</a:t>
                      </a:r>
                      <a:endParaRPr lang="en-US" dirty="0"/>
                    </a:p>
                  </a:txBody>
                  <a:tcPr anchor="ctr">
                    <a:solidFill>
                      <a:schemeClr val="bg2">
                        <a:lumMod val="75000"/>
                      </a:schemeClr>
                    </a:solidFill>
                  </a:tcPr>
                </a:tc>
                <a:tc>
                  <a:txBody>
                    <a:bodyPr/>
                    <a:lstStyle/>
                    <a:p>
                      <a:pPr algn="ctr"/>
                      <a:r>
                        <a:rPr lang="en-US" dirty="0" smtClean="0"/>
                        <a:t>CTE</a:t>
                      </a:r>
                      <a:endParaRPr lang="en-US" dirty="0"/>
                    </a:p>
                  </a:txBody>
                  <a:tcPr anchor="ctr">
                    <a:solidFill>
                      <a:schemeClr val="bg2">
                        <a:lumMod val="75000"/>
                      </a:schemeClr>
                    </a:solidFill>
                  </a:tcPr>
                </a:tc>
              </a:tr>
              <a:tr h="456058">
                <a:tc>
                  <a:txBody>
                    <a:bodyPr/>
                    <a:lstStyle/>
                    <a:p>
                      <a:r>
                        <a:rPr lang="en-US" b="1" dirty="0" smtClean="0"/>
                        <a:t>Overall</a:t>
                      </a:r>
                      <a:endParaRPr lang="en-US" b="1" dirty="0"/>
                    </a:p>
                  </a:txBody>
                  <a:tcPr anchor="ctr">
                    <a:solidFill>
                      <a:schemeClr val="bg2">
                        <a:lumMod val="75000"/>
                      </a:schemeClr>
                    </a:solidFill>
                  </a:tcPr>
                </a:tc>
                <a:tc>
                  <a:txBody>
                    <a:bodyPr/>
                    <a:lstStyle/>
                    <a:p>
                      <a:pPr algn="ctr"/>
                      <a:r>
                        <a:rPr lang="en-US" dirty="0" smtClean="0"/>
                        <a:t>33.5%</a:t>
                      </a:r>
                      <a:endParaRPr lang="en-US" dirty="0"/>
                    </a:p>
                  </a:txBody>
                  <a:tcPr anchor="ctr">
                    <a:solidFill>
                      <a:schemeClr val="bg2">
                        <a:lumMod val="75000"/>
                      </a:schemeClr>
                    </a:solidFill>
                  </a:tcPr>
                </a:tc>
                <a:tc>
                  <a:txBody>
                    <a:bodyPr/>
                    <a:lstStyle/>
                    <a:p>
                      <a:pPr algn="ctr"/>
                      <a:r>
                        <a:rPr lang="en-US" dirty="0" smtClean="0"/>
                        <a:t>41.4%</a:t>
                      </a:r>
                      <a:endParaRPr lang="en-US" dirty="0"/>
                    </a:p>
                  </a:txBody>
                  <a:tcPr anchor="ctr">
                    <a:solidFill>
                      <a:schemeClr val="bg2">
                        <a:lumMod val="75000"/>
                      </a:schemeClr>
                    </a:solidFill>
                  </a:tcPr>
                </a:tc>
              </a:tr>
              <a:tr h="456058">
                <a:tc>
                  <a:txBody>
                    <a:bodyPr/>
                    <a:lstStyle/>
                    <a:p>
                      <a:r>
                        <a:rPr lang="en-US" b="1" dirty="0" smtClean="0"/>
                        <a:t>African American</a:t>
                      </a:r>
                      <a:endParaRPr lang="en-US" b="1" dirty="0"/>
                    </a:p>
                  </a:txBody>
                  <a:tcPr anchor="ctr">
                    <a:solidFill>
                      <a:schemeClr val="bg2">
                        <a:lumMod val="75000"/>
                      </a:schemeClr>
                    </a:solidFill>
                  </a:tcPr>
                </a:tc>
                <a:tc>
                  <a:txBody>
                    <a:bodyPr/>
                    <a:lstStyle/>
                    <a:p>
                      <a:pPr algn="ctr"/>
                      <a:r>
                        <a:rPr lang="en-US" dirty="0" smtClean="0"/>
                        <a:t>32.6%</a:t>
                      </a:r>
                      <a:endParaRPr lang="en-US" dirty="0"/>
                    </a:p>
                  </a:txBody>
                  <a:tcPr anchor="ctr">
                    <a:solidFill>
                      <a:schemeClr val="bg2">
                        <a:lumMod val="75000"/>
                      </a:schemeClr>
                    </a:solidFill>
                  </a:tcPr>
                </a:tc>
                <a:tc>
                  <a:txBody>
                    <a:bodyPr/>
                    <a:lstStyle/>
                    <a:p>
                      <a:pPr algn="ctr"/>
                      <a:r>
                        <a:rPr lang="en-US" dirty="0" smtClean="0"/>
                        <a:t>45.8%</a:t>
                      </a:r>
                      <a:endParaRPr lang="en-US" dirty="0"/>
                    </a:p>
                  </a:txBody>
                  <a:tcPr anchor="ctr">
                    <a:solidFill>
                      <a:schemeClr val="bg2">
                        <a:lumMod val="75000"/>
                      </a:schemeClr>
                    </a:solidFill>
                  </a:tcPr>
                </a:tc>
              </a:tr>
              <a:tr h="456058">
                <a:tc>
                  <a:txBody>
                    <a:bodyPr/>
                    <a:lstStyle/>
                    <a:p>
                      <a:r>
                        <a:rPr lang="en-US" b="1" dirty="0" smtClean="0"/>
                        <a:t>Native American*</a:t>
                      </a:r>
                      <a:endParaRPr lang="en-US" b="1" dirty="0"/>
                    </a:p>
                  </a:txBody>
                  <a:tcPr anchor="ctr">
                    <a:solidFill>
                      <a:schemeClr val="bg2">
                        <a:lumMod val="75000"/>
                      </a:schemeClr>
                    </a:solidFill>
                  </a:tcPr>
                </a:tc>
                <a:tc>
                  <a:txBody>
                    <a:bodyPr/>
                    <a:lstStyle/>
                    <a:p>
                      <a:pPr algn="ctr"/>
                      <a:r>
                        <a:rPr lang="en-US" dirty="0" smtClean="0"/>
                        <a:t>24.0%</a:t>
                      </a:r>
                      <a:endParaRPr lang="en-US" dirty="0"/>
                    </a:p>
                  </a:txBody>
                  <a:tcPr anchor="ctr">
                    <a:solidFill>
                      <a:schemeClr val="bg2">
                        <a:lumMod val="75000"/>
                      </a:schemeClr>
                    </a:solidFill>
                  </a:tcPr>
                </a:tc>
                <a:tc>
                  <a:txBody>
                    <a:bodyPr/>
                    <a:lstStyle/>
                    <a:p>
                      <a:pPr algn="ctr"/>
                      <a:r>
                        <a:rPr lang="en-US" dirty="0" smtClean="0"/>
                        <a:t>30.4%</a:t>
                      </a:r>
                      <a:endParaRPr lang="en-US" dirty="0"/>
                    </a:p>
                  </a:txBody>
                  <a:tcPr anchor="ctr">
                    <a:solidFill>
                      <a:schemeClr val="bg2">
                        <a:lumMod val="75000"/>
                      </a:schemeClr>
                    </a:solidFill>
                  </a:tcPr>
                </a:tc>
              </a:tr>
              <a:tr h="456058">
                <a:tc>
                  <a:txBody>
                    <a:bodyPr/>
                    <a:lstStyle/>
                    <a:p>
                      <a:r>
                        <a:rPr lang="en-US" b="1" dirty="0" smtClean="0"/>
                        <a:t>Asian</a:t>
                      </a:r>
                      <a:endParaRPr lang="en-US" b="1" dirty="0"/>
                    </a:p>
                  </a:txBody>
                  <a:tcPr anchor="ctr">
                    <a:solidFill>
                      <a:schemeClr val="bg2">
                        <a:lumMod val="75000"/>
                      </a:schemeClr>
                    </a:solidFill>
                  </a:tcPr>
                </a:tc>
                <a:tc>
                  <a:txBody>
                    <a:bodyPr/>
                    <a:lstStyle/>
                    <a:p>
                      <a:pPr algn="ctr"/>
                      <a:r>
                        <a:rPr lang="en-US" dirty="0" smtClean="0"/>
                        <a:t>44.6%</a:t>
                      </a:r>
                      <a:endParaRPr lang="en-US" dirty="0"/>
                    </a:p>
                  </a:txBody>
                  <a:tcPr anchor="ctr">
                    <a:solidFill>
                      <a:schemeClr val="bg2">
                        <a:lumMod val="75000"/>
                      </a:schemeClr>
                    </a:solidFill>
                  </a:tcPr>
                </a:tc>
                <a:tc>
                  <a:txBody>
                    <a:bodyPr/>
                    <a:lstStyle/>
                    <a:p>
                      <a:pPr algn="ctr"/>
                      <a:r>
                        <a:rPr lang="en-US" dirty="0" smtClean="0"/>
                        <a:t>59.4%</a:t>
                      </a:r>
                      <a:endParaRPr lang="en-US" dirty="0"/>
                    </a:p>
                  </a:txBody>
                  <a:tcPr anchor="ctr">
                    <a:solidFill>
                      <a:schemeClr val="bg2">
                        <a:lumMod val="75000"/>
                      </a:schemeClr>
                    </a:solidFill>
                  </a:tcPr>
                </a:tc>
              </a:tr>
              <a:tr h="456058">
                <a:tc>
                  <a:txBody>
                    <a:bodyPr/>
                    <a:lstStyle/>
                    <a:p>
                      <a:r>
                        <a:rPr lang="en-US" b="1" dirty="0" smtClean="0"/>
                        <a:t>Filipino*</a:t>
                      </a:r>
                      <a:endParaRPr lang="en-US" b="1" dirty="0"/>
                    </a:p>
                  </a:txBody>
                  <a:tcPr anchor="ctr">
                    <a:solidFill>
                      <a:schemeClr val="bg2">
                        <a:lumMod val="75000"/>
                      </a:schemeClr>
                    </a:solidFill>
                  </a:tcPr>
                </a:tc>
                <a:tc>
                  <a:txBody>
                    <a:bodyPr/>
                    <a:lstStyle/>
                    <a:p>
                      <a:pPr algn="ctr"/>
                      <a:r>
                        <a:rPr lang="en-US" dirty="0" smtClean="0"/>
                        <a:t>37.5%</a:t>
                      </a:r>
                    </a:p>
                  </a:txBody>
                  <a:tcPr anchor="ctr">
                    <a:solidFill>
                      <a:schemeClr val="bg2">
                        <a:lumMod val="75000"/>
                      </a:schemeClr>
                    </a:solidFill>
                  </a:tcPr>
                </a:tc>
                <a:tc>
                  <a:txBody>
                    <a:bodyPr/>
                    <a:lstStyle/>
                    <a:p>
                      <a:pPr algn="ctr"/>
                      <a:r>
                        <a:rPr lang="en-US" dirty="0" smtClean="0"/>
                        <a:t>71.9%</a:t>
                      </a:r>
                      <a:endParaRPr lang="en-US" dirty="0"/>
                    </a:p>
                  </a:txBody>
                  <a:tcPr anchor="ctr">
                    <a:solidFill>
                      <a:schemeClr val="bg2">
                        <a:lumMod val="75000"/>
                      </a:schemeClr>
                    </a:solidFill>
                  </a:tcPr>
                </a:tc>
              </a:tr>
              <a:tr h="456058">
                <a:tc>
                  <a:txBody>
                    <a:bodyPr/>
                    <a:lstStyle/>
                    <a:p>
                      <a:r>
                        <a:rPr lang="en-US" b="1" dirty="0" smtClean="0"/>
                        <a:t>Hispanic</a:t>
                      </a:r>
                      <a:endParaRPr lang="en-US" b="1" dirty="0"/>
                    </a:p>
                  </a:txBody>
                  <a:tcPr anchor="ctr">
                    <a:solidFill>
                      <a:schemeClr val="bg2">
                        <a:lumMod val="75000"/>
                      </a:schemeClr>
                    </a:solidFill>
                  </a:tcPr>
                </a:tc>
                <a:tc>
                  <a:txBody>
                    <a:bodyPr/>
                    <a:lstStyle/>
                    <a:p>
                      <a:pPr algn="ctr"/>
                      <a:r>
                        <a:rPr lang="en-US" dirty="0" smtClean="0"/>
                        <a:t>30.4%</a:t>
                      </a:r>
                      <a:endParaRPr lang="en-US" dirty="0"/>
                    </a:p>
                  </a:txBody>
                  <a:tcPr anchor="ctr">
                    <a:solidFill>
                      <a:schemeClr val="bg2">
                        <a:lumMod val="75000"/>
                      </a:schemeClr>
                    </a:solidFill>
                  </a:tcPr>
                </a:tc>
                <a:tc>
                  <a:txBody>
                    <a:bodyPr/>
                    <a:lstStyle/>
                    <a:p>
                      <a:pPr algn="ctr"/>
                      <a:r>
                        <a:rPr lang="en-US" dirty="0" smtClean="0"/>
                        <a:t>40.3%</a:t>
                      </a:r>
                      <a:endParaRPr lang="en-US" dirty="0"/>
                    </a:p>
                  </a:txBody>
                  <a:tcPr anchor="ctr">
                    <a:solidFill>
                      <a:schemeClr val="bg2">
                        <a:lumMod val="75000"/>
                      </a:schemeClr>
                    </a:solidFill>
                  </a:tcPr>
                </a:tc>
              </a:tr>
              <a:tr h="456058">
                <a:tc>
                  <a:txBody>
                    <a:bodyPr/>
                    <a:lstStyle/>
                    <a:p>
                      <a:r>
                        <a:rPr lang="en-US" b="1" dirty="0" smtClean="0"/>
                        <a:t>Pacific Islander*</a:t>
                      </a:r>
                      <a:endParaRPr lang="en-US" b="1" dirty="0"/>
                    </a:p>
                  </a:txBody>
                  <a:tcPr anchor="ctr">
                    <a:solidFill>
                      <a:schemeClr val="bg2">
                        <a:lumMod val="75000"/>
                      </a:schemeClr>
                    </a:solidFill>
                  </a:tcPr>
                </a:tc>
                <a:tc>
                  <a:txBody>
                    <a:bodyPr/>
                    <a:lstStyle/>
                    <a:p>
                      <a:pPr algn="ctr"/>
                      <a:r>
                        <a:rPr lang="en-US" dirty="0" smtClean="0"/>
                        <a:t>21.4%</a:t>
                      </a:r>
                      <a:endParaRPr lang="en-US" dirty="0"/>
                    </a:p>
                  </a:txBody>
                  <a:tcPr anchor="ctr">
                    <a:solidFill>
                      <a:schemeClr val="bg2">
                        <a:lumMod val="75000"/>
                      </a:schemeClr>
                    </a:solidFill>
                  </a:tcPr>
                </a:tc>
                <a:tc>
                  <a:txBody>
                    <a:bodyPr/>
                    <a:lstStyle/>
                    <a:p>
                      <a:pPr algn="ctr"/>
                      <a:r>
                        <a:rPr lang="en-US" dirty="0" smtClean="0"/>
                        <a:t>62.5%</a:t>
                      </a:r>
                      <a:endParaRPr lang="en-US" dirty="0"/>
                    </a:p>
                  </a:txBody>
                  <a:tcPr anchor="ctr">
                    <a:solidFill>
                      <a:schemeClr val="bg2">
                        <a:lumMod val="75000"/>
                      </a:schemeClr>
                    </a:solidFill>
                  </a:tcPr>
                </a:tc>
              </a:tr>
              <a:tr h="456058">
                <a:tc>
                  <a:txBody>
                    <a:bodyPr/>
                    <a:lstStyle/>
                    <a:p>
                      <a:r>
                        <a:rPr lang="en-US" b="1" dirty="0" smtClean="0"/>
                        <a:t>White</a:t>
                      </a:r>
                      <a:endParaRPr lang="en-US" b="1" dirty="0"/>
                    </a:p>
                  </a:txBody>
                  <a:tcPr anchor="ctr">
                    <a:solidFill>
                      <a:schemeClr val="bg2">
                        <a:lumMod val="75000"/>
                      </a:schemeClr>
                    </a:solidFill>
                  </a:tcPr>
                </a:tc>
                <a:tc>
                  <a:txBody>
                    <a:bodyPr/>
                    <a:lstStyle/>
                    <a:p>
                      <a:pPr algn="ctr"/>
                      <a:r>
                        <a:rPr lang="en-US" dirty="0" smtClean="0"/>
                        <a:t>42.5%</a:t>
                      </a:r>
                      <a:endParaRPr lang="en-US" dirty="0"/>
                    </a:p>
                  </a:txBody>
                  <a:tcPr anchor="ctr">
                    <a:solidFill>
                      <a:schemeClr val="bg2">
                        <a:lumMod val="75000"/>
                      </a:schemeClr>
                    </a:solidFill>
                  </a:tcPr>
                </a:tc>
                <a:tc>
                  <a:txBody>
                    <a:bodyPr/>
                    <a:lstStyle/>
                    <a:p>
                      <a:pPr algn="ctr"/>
                      <a:r>
                        <a:rPr lang="en-US" dirty="0" smtClean="0"/>
                        <a:t>35.1%</a:t>
                      </a:r>
                      <a:endParaRPr lang="en-US" dirty="0"/>
                    </a:p>
                  </a:txBody>
                  <a:tcPr anchor="ctr">
                    <a:solidFill>
                      <a:schemeClr val="bg2">
                        <a:lumMod val="75000"/>
                      </a:schemeClr>
                    </a:solidFill>
                  </a:tcPr>
                </a:tc>
              </a:tr>
            </a:tbl>
          </a:graphicData>
        </a:graphic>
      </p:graphicFrame>
      <p:sp>
        <p:nvSpPr>
          <p:cNvPr id="6" name="Oval 5"/>
          <p:cNvSpPr/>
          <p:nvPr/>
        </p:nvSpPr>
        <p:spPr>
          <a:xfrm>
            <a:off x="5791200" y="5791200"/>
            <a:ext cx="909918" cy="3810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81951" y="6239436"/>
            <a:ext cx="5652317" cy="646331"/>
          </a:xfrm>
          <a:prstGeom prst="rect">
            <a:avLst/>
          </a:prstGeom>
          <a:noFill/>
        </p:spPr>
        <p:txBody>
          <a:bodyPr wrap="none" rtlCol="0">
            <a:spAutoFit/>
          </a:bodyPr>
          <a:lstStyle/>
          <a:p>
            <a:r>
              <a:rPr lang="en-US" dirty="0" smtClean="0"/>
              <a:t>(*) Asterisk identifies groups with very small populations</a:t>
            </a:r>
          </a:p>
          <a:p>
            <a:r>
              <a:rPr lang="en-US" dirty="0" smtClean="0"/>
              <a:t>Groups with small counts were not used as references.</a:t>
            </a:r>
            <a:endParaRPr lang="en-US" dirty="0"/>
          </a:p>
        </p:txBody>
      </p:sp>
      <p:sp>
        <p:nvSpPr>
          <p:cNvPr id="7" name="Oval 6"/>
          <p:cNvSpPr/>
          <p:nvPr/>
        </p:nvSpPr>
        <p:spPr>
          <a:xfrm>
            <a:off x="5791200" y="3424518"/>
            <a:ext cx="914400"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1000" y="3429000"/>
            <a:ext cx="914400" cy="423583"/>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08111" y="5334000"/>
            <a:ext cx="914400" cy="4191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17894" y="2968439"/>
            <a:ext cx="914400" cy="4191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08111" y="4800598"/>
            <a:ext cx="914400" cy="419101"/>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91200" y="2971800"/>
            <a:ext cx="914400" cy="415739"/>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86718" y="4800599"/>
            <a:ext cx="914400" cy="432547"/>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83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Improvement Rates</a:t>
            </a:r>
            <a:br>
              <a:rPr lang="en-US" dirty="0" smtClean="0"/>
            </a:br>
            <a:r>
              <a:rPr lang="en-US" dirty="0" smtClean="0"/>
              <a:t>Over Prior Year</a:t>
            </a:r>
            <a:endParaRPr lang="en-US" dirty="0"/>
          </a:p>
        </p:txBody>
      </p:sp>
      <p:graphicFrame>
        <p:nvGraphicFramePr>
          <p:cNvPr id="4" name="Content Placeholder 3"/>
          <p:cNvGraphicFramePr>
            <a:graphicFrameLocks noGrp="1"/>
          </p:cNvGraphicFramePr>
          <p:nvPr>
            <p:ph idx="1"/>
            <p:extLst/>
          </p:nvPr>
        </p:nvGraphicFramePr>
        <p:xfrm>
          <a:off x="1295400" y="2133601"/>
          <a:ext cx="6477000" cy="3916680"/>
        </p:xfrm>
        <a:graphic>
          <a:graphicData uri="http://schemas.openxmlformats.org/drawingml/2006/table">
            <a:tbl>
              <a:tblPr firstRow="1" firstCol="1" bandRow="1">
                <a:tableStyleId>{5C22544A-7EE6-4342-B048-85BDC9FD1C3A}</a:tableStyleId>
              </a:tblPr>
              <a:tblGrid>
                <a:gridCol w="2743200"/>
                <a:gridCol w="1219200"/>
                <a:gridCol w="990600"/>
                <a:gridCol w="1524000"/>
              </a:tblGrid>
              <a:tr h="990599">
                <a:tc>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b="1"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07- 08 to 12-13</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08- 09 to 13-14</a:t>
                      </a:r>
                      <a:endParaRPr lang="en-US" sz="1800" dirty="0" smtClean="0">
                        <a:effectLst/>
                        <a:latin typeface="+mn-lt"/>
                        <a:ea typeface="Calibri"/>
                        <a:cs typeface="Times New Roman"/>
                      </a:endParaRPr>
                    </a:p>
                    <a:p>
                      <a:pPr marL="0" marR="0" algn="ctr">
                        <a:spcBef>
                          <a:spcPts val="0"/>
                        </a:spcBef>
                        <a:spcAft>
                          <a:spcPts val="0"/>
                        </a:spcAft>
                        <a:tabLst>
                          <a:tab pos="7406005" algn="l"/>
                        </a:tabLst>
                      </a:pP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Improvement over Prior Year</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a:r>
                        <a:rPr lang="en-US" dirty="0" smtClean="0"/>
                        <a:t>64.0%</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smtClean="0"/>
                        <a:t>68.5%</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dirty="0" smtClean="0"/>
                        <a:t>+4.5%</a:t>
                      </a:r>
                      <a:endParaRPr lang="en-US" dirty="0"/>
                    </a:p>
                  </a:txBody>
                  <a:tcPr marL="58514" marR="58514" marT="0" marB="0" anchor="ctr">
                    <a:lnT w="12700" cap="flat" cmpd="sng" algn="ctr">
                      <a:solidFill>
                        <a:schemeClr val="bg1"/>
                      </a:solidFill>
                      <a:prstDash val="solid"/>
                      <a:round/>
                      <a:headEnd type="none" w="med" len="med"/>
                      <a:tailEnd type="none" w="med" len="med"/>
                    </a:lnT>
                    <a:solidFill>
                      <a:schemeClr val="bg1">
                        <a:lumMod val="8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30 Unit Completion 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algn="ctr"/>
                      <a:r>
                        <a:rPr lang="en-US" dirty="0" smtClean="0"/>
                        <a:t>57.5%</a:t>
                      </a:r>
                      <a:endParaRPr lang="en-US" dirty="0"/>
                    </a:p>
                  </a:txBody>
                  <a:tcPr marL="58514" marR="58514" marT="0" marB="0" anchor="ctr">
                    <a:solidFill>
                      <a:schemeClr val="bg2">
                        <a:lumMod val="90000"/>
                      </a:schemeClr>
                    </a:solidFill>
                  </a:tcPr>
                </a:tc>
                <a:tc>
                  <a:txBody>
                    <a:bodyPr/>
                    <a:lstStyle/>
                    <a:p>
                      <a:pPr algn="ctr"/>
                      <a:r>
                        <a:rPr lang="en-US" dirty="0" smtClean="0"/>
                        <a:t>57.0%</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-0.5%</a:t>
                      </a:r>
                      <a:endParaRPr lang="en-US" sz="1800" b="0" dirty="0">
                        <a:effectLst/>
                        <a:latin typeface="+mn-lt"/>
                        <a:ea typeface="Calibri"/>
                        <a:cs typeface="Times New Roman"/>
                      </a:endParaRPr>
                    </a:p>
                  </a:txBody>
                  <a:tcPr marL="58514" marR="58514" marT="0" marB="0" anchor="ctr">
                    <a:solidFill>
                      <a:schemeClr val="bg2">
                        <a:lumMod val="90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Completion </a:t>
                      </a:r>
                      <a:r>
                        <a:rPr lang="en-US" sz="1800" b="1" spc="-15" dirty="0" smtClean="0">
                          <a:effectLst/>
                          <a:latin typeface="+mn-lt"/>
                        </a:rPr>
                        <a:t>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algn="ctr"/>
                      <a:r>
                        <a:rPr lang="en-US" dirty="0" smtClean="0"/>
                        <a:t>33.5%</a:t>
                      </a:r>
                      <a:endParaRPr lang="en-US" dirty="0"/>
                    </a:p>
                  </a:txBody>
                  <a:tcPr marL="58514" marR="58514" marT="0" marB="0" anchor="ctr">
                    <a:solidFill>
                      <a:schemeClr val="bg1">
                        <a:lumMod val="85000"/>
                      </a:schemeClr>
                    </a:solidFill>
                  </a:tcPr>
                </a:tc>
                <a:tc>
                  <a:txBody>
                    <a:bodyPr/>
                    <a:lstStyle/>
                    <a:p>
                      <a:pPr algn="ctr"/>
                      <a:r>
                        <a:rPr lang="en-US" dirty="0" smtClean="0"/>
                        <a:t>33.5%</a:t>
                      </a:r>
                      <a:endParaRPr lang="en-US" dirty="0"/>
                    </a:p>
                  </a:txBody>
                  <a:tcPr marL="58514" marR="58514" marT="0" marB="0" anchor="ctr">
                    <a:solidFill>
                      <a:schemeClr val="bg1">
                        <a:lumMod val="85000"/>
                      </a:schemeClr>
                    </a:solidFill>
                  </a:tcP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0%</a:t>
                      </a:r>
                      <a:endParaRPr lang="en-US" sz="1800" dirty="0">
                        <a:effectLst/>
                        <a:latin typeface="+mn-lt"/>
                        <a:ea typeface="Calibri"/>
                        <a:cs typeface="Times New Roman"/>
                      </a:endParaRPr>
                    </a:p>
                  </a:txBody>
                  <a:tcPr marL="58514" marR="58514" marT="0" marB="0" anchor="ctr">
                    <a:solidFill>
                      <a:schemeClr val="bg1">
                        <a:lumMod val="85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Remedial Rate English</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algn="ctr"/>
                      <a:r>
                        <a:rPr lang="en-US" dirty="0" smtClean="0"/>
                        <a:t>32.1%</a:t>
                      </a:r>
                      <a:endParaRPr lang="en-US" dirty="0"/>
                    </a:p>
                  </a:txBody>
                  <a:tcPr marL="58514" marR="58514" marT="0" marB="0" anchor="ctr">
                    <a:solidFill>
                      <a:schemeClr val="bg2">
                        <a:lumMod val="90000"/>
                      </a:schemeClr>
                    </a:solidFill>
                  </a:tcPr>
                </a:tc>
                <a:tc>
                  <a:txBody>
                    <a:bodyPr/>
                    <a:lstStyle/>
                    <a:p>
                      <a:pPr algn="ctr"/>
                      <a:r>
                        <a:rPr lang="en-US" dirty="0" smtClean="0"/>
                        <a:t>33.0 %</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+0.9%</a:t>
                      </a:r>
                      <a:endParaRPr lang="en-US" sz="1800" b="0" dirty="0">
                        <a:effectLst/>
                        <a:latin typeface="+mn-lt"/>
                        <a:ea typeface="Calibri"/>
                        <a:cs typeface="Times New Roman"/>
                      </a:endParaRPr>
                    </a:p>
                  </a:txBody>
                  <a:tcPr marL="58514" marR="58514" marT="0" marB="0" anchor="ctr">
                    <a:solidFill>
                      <a:schemeClr val="bg2">
                        <a:lumMod val="90000"/>
                      </a:schemeClr>
                    </a:solidFill>
                  </a:tcPr>
                </a:tc>
              </a:tr>
              <a:tr h="457200">
                <a:tc>
                  <a:txBody>
                    <a:bodyPr/>
                    <a:lstStyle/>
                    <a:p>
                      <a:pPr marL="0" marR="0">
                        <a:spcBef>
                          <a:spcPts val="0"/>
                        </a:spcBef>
                        <a:spcAft>
                          <a:spcPts val="0"/>
                        </a:spcAft>
                        <a:tabLst>
                          <a:tab pos="7406005" algn="l"/>
                        </a:tabLst>
                      </a:pPr>
                      <a:r>
                        <a:rPr lang="en-US" sz="1800" b="1" spc="-15" dirty="0">
                          <a:effectLst/>
                          <a:latin typeface="+mn-lt"/>
                        </a:rPr>
                        <a:t>Remedial Rate Math</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algn="ctr"/>
                      <a:r>
                        <a:rPr lang="en-US" dirty="0" smtClean="0"/>
                        <a:t>30.4%</a:t>
                      </a:r>
                      <a:endParaRPr lang="en-US" dirty="0"/>
                    </a:p>
                  </a:txBody>
                  <a:tcPr marL="58514" marR="58514" marT="0" marB="0" anchor="ctr">
                    <a:solidFill>
                      <a:schemeClr val="bg1">
                        <a:lumMod val="85000"/>
                      </a:schemeClr>
                    </a:solidFill>
                  </a:tcPr>
                </a:tc>
                <a:tc>
                  <a:txBody>
                    <a:bodyPr/>
                    <a:lstStyle/>
                    <a:p>
                      <a:pPr algn="ctr"/>
                      <a:r>
                        <a:rPr lang="en-US" dirty="0" smtClean="0"/>
                        <a:t>31.6%</a:t>
                      </a:r>
                      <a:endParaRPr lang="en-US" dirty="0"/>
                    </a:p>
                  </a:txBody>
                  <a:tcPr marL="58514" marR="58514" marT="0" marB="0" anchor="ctr">
                    <a:solidFill>
                      <a:schemeClr val="bg1">
                        <a:lumMod val="85000"/>
                      </a:schemeClr>
                    </a:solidFill>
                  </a:tcP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+1.2%</a:t>
                      </a:r>
                      <a:endParaRPr lang="en-US" sz="1800" b="0" dirty="0">
                        <a:effectLst/>
                        <a:latin typeface="+mn-lt"/>
                        <a:ea typeface="Calibri"/>
                        <a:cs typeface="Times New Roman"/>
                      </a:endParaRPr>
                    </a:p>
                  </a:txBody>
                  <a:tcPr marL="58514" marR="58514" marT="0" marB="0" anchor="ctr">
                    <a:solidFill>
                      <a:schemeClr val="bg1">
                        <a:lumMod val="85000"/>
                      </a:schemeClr>
                    </a:solidFill>
                  </a:tcPr>
                </a:tc>
              </a:tr>
              <a:tr h="533400">
                <a:tc>
                  <a:txBody>
                    <a:bodyPr/>
                    <a:lstStyle/>
                    <a:p>
                      <a:pPr marL="0" marR="0">
                        <a:spcBef>
                          <a:spcPts val="0"/>
                        </a:spcBef>
                        <a:spcAft>
                          <a:spcPts val="0"/>
                        </a:spcAft>
                        <a:tabLst>
                          <a:tab pos="7406005" algn="l"/>
                        </a:tabLst>
                      </a:pPr>
                      <a:r>
                        <a:rPr lang="en-US" sz="1800" b="1" spc="-15" dirty="0">
                          <a:effectLst/>
                          <a:latin typeface="+mn-lt"/>
                        </a:rPr>
                        <a:t>CTE Rate</a:t>
                      </a:r>
                      <a:endParaRPr lang="en-US" sz="1800" b="1" dirty="0">
                        <a:effectLst/>
                        <a:latin typeface="+mn-lt"/>
                        <a:ea typeface="Calibri"/>
                        <a:cs typeface="Times New Roman"/>
                      </a:endParaRPr>
                    </a:p>
                  </a:txBody>
                  <a:tcPr marL="58514" marR="58514" marT="0" marB="0" anchor="ctr">
                    <a:solidFill>
                      <a:schemeClr val="bg2">
                        <a:lumMod val="75000"/>
                      </a:schemeClr>
                    </a:solidFill>
                  </a:tcPr>
                </a:tc>
                <a:tc>
                  <a:txBody>
                    <a:bodyPr/>
                    <a:lstStyle/>
                    <a:p>
                      <a:pPr algn="ctr"/>
                      <a:r>
                        <a:rPr lang="en-US" dirty="0" smtClean="0"/>
                        <a:t>52.0%</a:t>
                      </a:r>
                      <a:endParaRPr lang="en-US" dirty="0"/>
                    </a:p>
                  </a:txBody>
                  <a:tcPr marL="58514" marR="58514" marT="0" marB="0" anchor="ctr">
                    <a:solidFill>
                      <a:schemeClr val="bg2">
                        <a:lumMod val="90000"/>
                      </a:schemeClr>
                    </a:solidFill>
                  </a:tcPr>
                </a:tc>
                <a:tc>
                  <a:txBody>
                    <a:bodyPr/>
                    <a:lstStyle/>
                    <a:p>
                      <a:pPr algn="ctr"/>
                      <a:r>
                        <a:rPr lang="en-US" dirty="0" smtClean="0"/>
                        <a:t>41.4%</a:t>
                      </a:r>
                      <a:endParaRPr lang="en-US" dirty="0"/>
                    </a:p>
                  </a:txBody>
                  <a:tcPr marL="58514" marR="58514" marT="0" marB="0" anchor="ctr">
                    <a:solidFill>
                      <a:schemeClr val="bg2">
                        <a:lumMod val="90000"/>
                      </a:schemeClr>
                    </a:solidFill>
                  </a:tcP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-10.6%</a:t>
                      </a:r>
                      <a:endParaRPr lang="en-US" sz="1800" dirty="0">
                        <a:effectLst/>
                        <a:latin typeface="+mn-lt"/>
                        <a:ea typeface="Calibri"/>
                        <a:cs typeface="Times New Roman"/>
                      </a:endParaRPr>
                    </a:p>
                  </a:txBody>
                  <a:tcPr marL="58514" marR="58514" marT="0" marB="0" anchor="ctr">
                    <a:solidFill>
                      <a:schemeClr val="bg2">
                        <a:lumMod val="90000"/>
                      </a:schemeClr>
                    </a:solidFill>
                  </a:tcPr>
                </a:tc>
              </a:tr>
            </a:tbl>
          </a:graphicData>
        </a:graphic>
      </p:graphicFrame>
      <p:sp>
        <p:nvSpPr>
          <p:cNvPr id="5" name="Oval 4"/>
          <p:cNvSpPr/>
          <p:nvPr/>
        </p:nvSpPr>
        <p:spPr>
          <a:xfrm>
            <a:off x="6477000" y="5715000"/>
            <a:ext cx="1066800" cy="3048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p:cNvSpPr/>
          <p:nvPr/>
        </p:nvSpPr>
        <p:spPr>
          <a:xfrm>
            <a:off x="6504432" y="5654515"/>
            <a:ext cx="1066800" cy="3048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358588" y="6246656"/>
            <a:ext cx="8342154" cy="646331"/>
          </a:xfrm>
          <a:prstGeom prst="rect">
            <a:avLst/>
          </a:prstGeom>
          <a:noFill/>
        </p:spPr>
        <p:txBody>
          <a:bodyPr wrap="square" rtlCol="0">
            <a:spAutoFit/>
          </a:bodyPr>
          <a:lstStyle/>
          <a:p>
            <a:r>
              <a:rPr lang="en-US" dirty="0" smtClean="0"/>
              <a:t>Red circle identifies the measures with the largest change between cohort years—Increase in Persistence and decline in CTE Rate</a:t>
            </a:r>
            <a:endParaRPr lang="en-US" dirty="0"/>
          </a:p>
        </p:txBody>
      </p:sp>
      <p:sp>
        <p:nvSpPr>
          <p:cNvPr id="8" name="Oval 7"/>
          <p:cNvSpPr/>
          <p:nvPr/>
        </p:nvSpPr>
        <p:spPr>
          <a:xfrm>
            <a:off x="6477000" y="3307609"/>
            <a:ext cx="1066800" cy="3048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804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Rates</a:t>
            </a:r>
            <a:br>
              <a:rPr lang="en-US" dirty="0" smtClean="0"/>
            </a:br>
            <a:r>
              <a:rPr lang="en-US" dirty="0" smtClean="0"/>
              <a:t>Compared to State</a:t>
            </a:r>
            <a:endParaRPr lang="en-US" dirty="0"/>
          </a:p>
        </p:txBody>
      </p:sp>
      <p:graphicFrame>
        <p:nvGraphicFramePr>
          <p:cNvPr id="4" name="Content Placeholder 3"/>
          <p:cNvGraphicFramePr>
            <a:graphicFrameLocks noGrp="1"/>
          </p:cNvGraphicFramePr>
          <p:nvPr>
            <p:ph idx="1"/>
            <p:extLst/>
          </p:nvPr>
        </p:nvGraphicFramePr>
        <p:xfrm>
          <a:off x="1295400" y="2133600"/>
          <a:ext cx="6172200" cy="3238480"/>
        </p:xfrm>
        <a:graphic>
          <a:graphicData uri="http://schemas.openxmlformats.org/drawingml/2006/table">
            <a:tbl>
              <a:tblPr firstRow="1" firstCol="1" bandRow="1">
                <a:effectLst>
                  <a:outerShdw blurRad="50800" dist="50800" dir="5400000" algn="ctr" rotWithShape="0">
                    <a:schemeClr val="bg2">
                      <a:lumMod val="75000"/>
                    </a:schemeClr>
                  </a:outerShdw>
                </a:effectLst>
                <a:tableStyleId>{5C22544A-7EE6-4342-B048-85BDC9FD1C3A}</a:tableStyleId>
              </a:tblPr>
              <a:tblGrid>
                <a:gridCol w="2590800"/>
                <a:gridCol w="1143000"/>
                <a:gridCol w="1143000"/>
                <a:gridCol w="1295400"/>
              </a:tblGrid>
              <a:tr h="381000">
                <a:tc rowSpan="2">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2">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2008- 09 to 2013 -14</a:t>
                      </a:r>
                      <a:endParaRPr lang="en-US" sz="180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0" marR="0" algn="ctr">
                        <a:spcBef>
                          <a:spcPts val="0"/>
                        </a:spcBef>
                        <a:spcAft>
                          <a:spcPts val="0"/>
                        </a:spcAft>
                        <a:tabLst>
                          <a:tab pos="7406005" algn="l"/>
                        </a:tabLst>
                      </a:pPr>
                      <a:endParaRPr lang="en-US" sz="180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SBVC</a:t>
                      </a:r>
                      <a:r>
                        <a:rPr lang="en-US" sz="1800" spc="-15" baseline="0" dirty="0" smtClean="0">
                          <a:effectLst/>
                          <a:latin typeface="+mn-lt"/>
                        </a:rPr>
                        <a:t> r</a:t>
                      </a:r>
                      <a:r>
                        <a:rPr lang="en-US" sz="1800" spc="-15" dirty="0" smtClean="0">
                          <a:effectLst/>
                          <a:latin typeface="+mn-lt"/>
                        </a:rPr>
                        <a:t>ates </a:t>
                      </a:r>
                      <a:r>
                        <a:rPr lang="en-US" sz="1800" spc="-15" baseline="0" dirty="0" smtClean="0">
                          <a:effectLst/>
                          <a:latin typeface="+mn-lt"/>
                        </a:rPr>
                        <a:t> compared to the State</a:t>
                      </a:r>
                      <a:endParaRPr lang="en-US" sz="1800" dirty="0" smtClean="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609600">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State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SBVC</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71.7%</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smtClean="0"/>
                        <a:t>68.5%</a:t>
                      </a:r>
                      <a:endParaRPr lang="en-US" dirty="0"/>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-3.2</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30 Unit Completion Rate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66.5%</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smtClean="0"/>
                        <a:t>57.0%</a:t>
                      </a:r>
                      <a:endParaRPr lang="en-US" dirty="0"/>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-9.5</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dirty="0" smtClean="0">
                          <a:effectLst/>
                          <a:latin typeface="+mn-lt"/>
                          <a:ea typeface="Calibri"/>
                          <a:cs typeface="Times New Roman"/>
                        </a:rPr>
                        <a:t>Completion</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46.8%</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smtClean="0"/>
                        <a:t>33.5%</a:t>
                      </a:r>
                      <a:endParaRPr lang="en-US" dirty="0"/>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-13.3</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spc="-15" dirty="0" smtClean="0">
                          <a:effectLst/>
                          <a:latin typeface="+mn-lt"/>
                        </a:rPr>
                        <a:t>Remedial </a:t>
                      </a:r>
                      <a:r>
                        <a:rPr lang="en-US" sz="1800" b="1" spc="-15" dirty="0">
                          <a:effectLst/>
                          <a:latin typeface="+mn-lt"/>
                        </a:rPr>
                        <a:t>Rate </a:t>
                      </a:r>
                      <a:r>
                        <a:rPr lang="en-US" sz="1800" b="1" spc="-15" dirty="0" smtClean="0">
                          <a:effectLst/>
                          <a:latin typeface="+mn-lt"/>
                        </a:rPr>
                        <a:t>Math</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31.0%</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smtClean="0"/>
                        <a:t>33.0 %</a:t>
                      </a:r>
                      <a:endParaRPr lang="en-US" dirty="0"/>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+2.0</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81000">
                <a:tc>
                  <a:txBody>
                    <a:bodyPr/>
                    <a:lstStyle/>
                    <a:p>
                      <a:pPr marL="0" marR="0">
                        <a:spcBef>
                          <a:spcPts val="0"/>
                        </a:spcBef>
                        <a:spcAft>
                          <a:spcPts val="0"/>
                        </a:spcAft>
                        <a:tabLst>
                          <a:tab pos="7406005" algn="l"/>
                        </a:tabLst>
                      </a:pPr>
                      <a:r>
                        <a:rPr lang="en-US" sz="1800" b="1" spc="-15" dirty="0">
                          <a:effectLst/>
                          <a:latin typeface="+mn-lt"/>
                        </a:rPr>
                        <a:t>Remedial Rate </a:t>
                      </a:r>
                      <a:r>
                        <a:rPr lang="en-US" sz="1800" b="1" spc="-15" dirty="0" smtClean="0">
                          <a:effectLst/>
                          <a:latin typeface="+mn-lt"/>
                        </a:rPr>
                        <a:t>English</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i="0" dirty="0" smtClean="0">
                          <a:effectLst/>
                          <a:latin typeface="+mn-lt"/>
                          <a:ea typeface="Calibri"/>
                          <a:cs typeface="Times New Roman"/>
                        </a:rPr>
                        <a:t>43.4%</a:t>
                      </a:r>
                      <a:endParaRPr lang="en-US" sz="1800" b="0" i="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dirty="0" smtClean="0"/>
                        <a:t>31.6%</a:t>
                      </a:r>
                      <a:endParaRPr lang="en-US" dirty="0"/>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i="0" strike="noStrike" baseline="0" dirty="0" smtClean="0">
                          <a:effectLst/>
                          <a:latin typeface="+mn-lt"/>
                          <a:ea typeface="Calibri"/>
                          <a:cs typeface="Times New Roman"/>
                        </a:rPr>
                        <a:t>-11.8</a:t>
                      </a:r>
                      <a:endParaRPr lang="en-US" sz="1800" b="0" i="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42880">
                <a:tc>
                  <a:txBody>
                    <a:bodyPr/>
                    <a:lstStyle/>
                    <a:p>
                      <a:pPr marL="0" marR="0">
                        <a:spcBef>
                          <a:spcPts val="0"/>
                        </a:spcBef>
                        <a:spcAft>
                          <a:spcPts val="0"/>
                        </a:spcAft>
                        <a:tabLst>
                          <a:tab pos="7406005" algn="l"/>
                        </a:tabLst>
                      </a:pPr>
                      <a:r>
                        <a:rPr lang="en-US" sz="1800" b="1" spc="-15" dirty="0">
                          <a:effectLst/>
                          <a:latin typeface="+mn-lt"/>
                        </a:rPr>
                        <a:t>CTE Rate</a:t>
                      </a:r>
                      <a:endParaRPr lang="en-US" sz="1800" b="1"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1800" b="0" dirty="0" smtClean="0">
                          <a:effectLst/>
                          <a:latin typeface="+mn-lt"/>
                          <a:ea typeface="Calibri"/>
                          <a:cs typeface="Times New Roman"/>
                        </a:rPr>
                        <a:t>49.9%</a:t>
                      </a:r>
                      <a:endParaRPr lang="en-US" sz="1800" b="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41.4%</a:t>
                      </a: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tabLst>
                          <a:tab pos="7406005" algn="l"/>
                        </a:tabLst>
                      </a:pPr>
                      <a:r>
                        <a:rPr lang="en-US" sz="1800" b="0" strike="noStrike" baseline="0" dirty="0" smtClean="0">
                          <a:effectLst/>
                          <a:latin typeface="+mn-lt"/>
                          <a:ea typeface="Calibri"/>
                          <a:cs typeface="Times New Roman"/>
                        </a:rPr>
                        <a:t>-8.5</a:t>
                      </a:r>
                      <a:endParaRPr lang="en-US" sz="1800" b="0" strike="noStrike" baseline="0" dirty="0">
                        <a:effectLst/>
                        <a:latin typeface="+mn-lt"/>
                        <a:ea typeface="Calibri"/>
                        <a:cs typeface="Times New Roman"/>
                      </a:endParaRPr>
                    </a:p>
                  </a:txBody>
                  <a:tcPr marL="58514" marR="5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3" name="TextBox 2"/>
          <p:cNvSpPr txBox="1"/>
          <p:nvPr/>
        </p:nvSpPr>
        <p:spPr>
          <a:xfrm>
            <a:off x="1142999" y="5562600"/>
            <a:ext cx="7246792" cy="646331"/>
          </a:xfrm>
          <a:prstGeom prst="rect">
            <a:avLst/>
          </a:prstGeom>
          <a:noFill/>
        </p:spPr>
        <p:txBody>
          <a:bodyPr wrap="none" rtlCol="0">
            <a:spAutoFit/>
          </a:bodyPr>
          <a:lstStyle/>
          <a:p>
            <a:r>
              <a:rPr lang="en-US" dirty="0" smtClean="0"/>
              <a:t>Success rates in math are 2% points higher than the state average and  </a:t>
            </a:r>
          </a:p>
          <a:p>
            <a:r>
              <a:rPr lang="en-US" dirty="0" smtClean="0"/>
              <a:t>SBVC is significantly above its peer group average in Math.</a:t>
            </a:r>
            <a:endParaRPr lang="en-US" dirty="0"/>
          </a:p>
        </p:txBody>
      </p:sp>
    </p:spTree>
    <p:extLst>
      <p:ext uri="{BB962C8B-B14F-4D97-AF65-F5344CB8AC3E}">
        <p14:creationId xmlns:p14="http://schemas.microsoft.com/office/powerpoint/2010/main" val="82458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422445" cy="1202485"/>
          </a:xfrm>
        </p:spPr>
        <p:txBody>
          <a:bodyPr>
            <a:normAutofit fontScale="90000"/>
          </a:bodyPr>
          <a:lstStyle/>
          <a:p>
            <a:r>
              <a:rPr lang="en-US" dirty="0" smtClean="0"/>
              <a:t>SBVC Completion Rate Examined Further </a:t>
            </a:r>
            <a:r>
              <a:rPr lang="en-US" sz="3600" dirty="0" smtClean="0"/>
              <a:t>(by cohort year)</a:t>
            </a:r>
            <a:endParaRPr lang="en-US" sz="3600" dirty="0"/>
          </a:p>
        </p:txBody>
      </p:sp>
      <p:graphicFrame>
        <p:nvGraphicFramePr>
          <p:cNvPr id="4" name="Content Placeholder 3"/>
          <p:cNvGraphicFramePr>
            <a:graphicFrameLocks noGrp="1"/>
          </p:cNvGraphicFramePr>
          <p:nvPr>
            <p:ph idx="1"/>
            <p:extLst/>
          </p:nvPr>
        </p:nvGraphicFramePr>
        <p:xfrm>
          <a:off x="1066800" y="2209800"/>
          <a:ext cx="7010400" cy="2819400"/>
        </p:xfrm>
        <a:graphic>
          <a:graphicData uri="http://schemas.openxmlformats.org/drawingml/2006/table">
            <a:tbl>
              <a:tblPr firstRow="1" bandRow="1">
                <a:tableStyleId>{5C22544A-7EE6-4342-B048-85BDC9FD1C3A}</a:tableStyleId>
              </a:tblPr>
              <a:tblGrid>
                <a:gridCol w="1524001"/>
                <a:gridCol w="1066800"/>
                <a:gridCol w="1219200"/>
                <a:gridCol w="1066800"/>
                <a:gridCol w="1066800"/>
                <a:gridCol w="1066799"/>
              </a:tblGrid>
              <a:tr h="471487">
                <a:tc>
                  <a:txBody>
                    <a:bodyPr/>
                    <a:lstStyle/>
                    <a:p>
                      <a:r>
                        <a:rPr lang="en-US" dirty="0" smtClean="0"/>
                        <a:t>Completion</a:t>
                      </a:r>
                      <a:endParaRPr lang="en-US" dirty="0"/>
                    </a:p>
                  </a:txBody>
                  <a:tcPr>
                    <a:solidFill>
                      <a:schemeClr val="bg2">
                        <a:lumMod val="50000"/>
                      </a:schemeClr>
                    </a:solidFill>
                  </a:tcPr>
                </a:tc>
                <a:tc>
                  <a:txBody>
                    <a:bodyPr/>
                    <a:lstStyle/>
                    <a:p>
                      <a:r>
                        <a:rPr lang="en-US" dirty="0" smtClean="0"/>
                        <a:t>2004-05</a:t>
                      </a:r>
                      <a:endParaRPr lang="en-US" dirty="0"/>
                    </a:p>
                  </a:txBody>
                  <a:tcPr>
                    <a:solidFill>
                      <a:schemeClr val="bg2">
                        <a:lumMod val="50000"/>
                      </a:schemeClr>
                    </a:solidFill>
                  </a:tcPr>
                </a:tc>
                <a:tc>
                  <a:txBody>
                    <a:bodyPr/>
                    <a:lstStyle/>
                    <a:p>
                      <a:r>
                        <a:rPr lang="en-US" dirty="0" smtClean="0"/>
                        <a:t>2005-06</a:t>
                      </a:r>
                      <a:endParaRPr lang="en-US" dirty="0"/>
                    </a:p>
                  </a:txBody>
                  <a:tcPr>
                    <a:solidFill>
                      <a:schemeClr val="bg2">
                        <a:lumMod val="50000"/>
                      </a:schemeClr>
                    </a:solidFill>
                  </a:tcPr>
                </a:tc>
                <a:tc>
                  <a:txBody>
                    <a:bodyPr/>
                    <a:lstStyle/>
                    <a:p>
                      <a:r>
                        <a:rPr lang="en-US" dirty="0" smtClean="0"/>
                        <a:t>2006-07</a:t>
                      </a:r>
                      <a:endParaRPr lang="en-US" dirty="0"/>
                    </a:p>
                  </a:txBody>
                  <a:tcPr>
                    <a:solidFill>
                      <a:schemeClr val="bg2">
                        <a:lumMod val="50000"/>
                      </a:schemeClr>
                    </a:solidFill>
                  </a:tcPr>
                </a:tc>
                <a:tc>
                  <a:txBody>
                    <a:bodyPr/>
                    <a:lstStyle/>
                    <a:p>
                      <a:r>
                        <a:rPr lang="en-US" dirty="0" smtClean="0"/>
                        <a:t>2007-08</a:t>
                      </a:r>
                      <a:endParaRPr lang="en-US" dirty="0"/>
                    </a:p>
                  </a:txBody>
                  <a:tcPr>
                    <a:solidFill>
                      <a:schemeClr val="bg2">
                        <a:lumMod val="50000"/>
                      </a:schemeClr>
                    </a:solidFill>
                  </a:tcPr>
                </a:tc>
                <a:tc>
                  <a:txBody>
                    <a:bodyPr/>
                    <a:lstStyle/>
                    <a:p>
                      <a:r>
                        <a:rPr lang="en-US" dirty="0" smtClean="0"/>
                        <a:t>2008-09</a:t>
                      </a:r>
                      <a:endParaRPr lang="en-US" dirty="0"/>
                    </a:p>
                  </a:txBody>
                  <a:tcPr>
                    <a:solidFill>
                      <a:schemeClr val="bg2">
                        <a:lumMod val="50000"/>
                      </a:schemeClr>
                    </a:solidFill>
                  </a:tcPr>
                </a:tc>
              </a:tr>
              <a:tr h="370840">
                <a:tc rowSpan="2">
                  <a:txBody>
                    <a:bodyPr/>
                    <a:lstStyle/>
                    <a:p>
                      <a:r>
                        <a:rPr lang="en-US" dirty="0" smtClean="0"/>
                        <a:t>Overall</a:t>
                      </a:r>
                      <a:endParaRPr lang="en-US" dirty="0"/>
                    </a:p>
                  </a:txBody>
                  <a:tcPr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1,477</a:t>
                      </a: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1,470</a:t>
                      </a: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1,534</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a:r>
                        <a:rPr lang="en-US" dirty="0" smtClean="0"/>
                        <a:t>1,718</a:t>
                      </a:r>
                      <a:endParaRPr lang="en-US" dirty="0"/>
                    </a:p>
                  </a:txBody>
                  <a:tcPr marL="7620" marR="7620" marT="7620" marB="0" anchor="ctr">
                    <a:solidFill>
                      <a:schemeClr val="tx2">
                        <a:lumMod val="20000"/>
                        <a:lumOff val="80000"/>
                      </a:schemeClr>
                    </a:solidFill>
                  </a:tcPr>
                </a:tc>
                <a:tc>
                  <a:txBody>
                    <a:bodyPr/>
                    <a:lstStyle/>
                    <a:p>
                      <a:pPr algn="ctr"/>
                      <a:r>
                        <a:rPr lang="en-US" dirty="0" smtClean="0"/>
                        <a:t>2,083</a:t>
                      </a:r>
                      <a:endParaRPr lang="en-US" dirty="0"/>
                    </a:p>
                  </a:txBody>
                  <a:tcPr marL="7620" marR="7620" marT="7620" marB="0" anchor="ctr">
                    <a:solidFill>
                      <a:schemeClr val="tx2">
                        <a:lumMod val="20000"/>
                        <a:lumOff val="80000"/>
                      </a:schemeClr>
                    </a:solidFill>
                  </a:tcPr>
                </a:tc>
              </a:tr>
              <a:tr h="370840">
                <a:tc vMerge="1">
                  <a:txBody>
                    <a:bodyPr/>
                    <a:lstStyle/>
                    <a:p>
                      <a:endParaRPr lang="en-US" dirty="0"/>
                    </a:p>
                  </a:txBody>
                  <a:tcPr/>
                </a:tc>
                <a:tc>
                  <a:txBody>
                    <a:bodyPr/>
                    <a:lstStyle/>
                    <a:p>
                      <a:pPr algn="ctr" rtl="0" fontAlgn="t"/>
                      <a:r>
                        <a:rPr lang="en-US" sz="1800" b="0" i="0" u="none" strike="noStrike" dirty="0" smtClean="0">
                          <a:solidFill>
                            <a:srgbClr val="000000"/>
                          </a:solidFill>
                          <a:effectLst/>
                          <a:latin typeface="+mn-lt"/>
                        </a:rPr>
                        <a:t>36.0%</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37.3%</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35.2%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t>33.5%</a:t>
                      </a:r>
                      <a:endParaRPr lang="en-US" dirty="0"/>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t>33.5%</a:t>
                      </a:r>
                      <a:endParaRPr lang="en-US" dirty="0"/>
                    </a:p>
                  </a:txBody>
                  <a:tcPr marL="7620" marR="7620" marT="7620" marB="0" anchor="ctr">
                    <a:lnB w="38100" cap="flat" cmpd="sng" algn="ctr">
                      <a:solidFill>
                        <a:schemeClr val="bg1"/>
                      </a:solidFill>
                      <a:prstDash val="solid"/>
                      <a:round/>
                      <a:headEnd type="none" w="med" len="med"/>
                      <a:tailEnd type="none" w="med" len="med"/>
                    </a:lnB>
                    <a:solidFill>
                      <a:schemeClr val="tx2">
                        <a:lumMod val="20000"/>
                        <a:lumOff val="80000"/>
                      </a:schemeClr>
                    </a:solidFill>
                  </a:tcPr>
                </a:tc>
              </a:tr>
              <a:tr h="370840">
                <a:tc rowSpan="2">
                  <a:txBody>
                    <a:bodyPr/>
                    <a:lstStyle/>
                    <a:p>
                      <a:r>
                        <a:rPr lang="en-US" dirty="0" smtClean="0"/>
                        <a:t>College Prepared</a:t>
                      </a:r>
                      <a:endParaRPr lang="en-US"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128</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143</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155</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143</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183</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bg2">
                        <a:lumMod val="75000"/>
                      </a:schemeClr>
                    </a:solidFill>
                  </a:tcPr>
                </a:tc>
              </a:tr>
              <a:tr h="397193">
                <a:tc vMerge="1">
                  <a:txBody>
                    <a:bodyPr/>
                    <a:lstStyle/>
                    <a:p>
                      <a:endParaRPr lang="en-US" dirty="0"/>
                    </a:p>
                  </a:txBody>
                  <a:tcPr/>
                </a:tc>
                <a:tc>
                  <a:txBody>
                    <a:bodyPr/>
                    <a:lstStyle/>
                    <a:p>
                      <a:pPr algn="ctr" rtl="0" fontAlgn="t"/>
                      <a:r>
                        <a:rPr lang="en-US" sz="1800" b="0" i="0" u="none" strike="noStrike" dirty="0" smtClean="0">
                          <a:solidFill>
                            <a:srgbClr val="000000"/>
                          </a:solidFill>
                          <a:effectLst/>
                          <a:latin typeface="+mn-lt"/>
                        </a:rPr>
                        <a:t>60.9%</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58.7%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54.2%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58.7%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rtl="0" fontAlgn="t"/>
                      <a:r>
                        <a:rPr lang="en-US" sz="1800" b="0" i="0" u="none" strike="noStrike" dirty="0" smtClean="0">
                          <a:solidFill>
                            <a:srgbClr val="000000"/>
                          </a:solidFill>
                          <a:effectLst/>
                          <a:latin typeface="+mn-lt"/>
                        </a:rPr>
                        <a:t>55.7%</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chemeClr val="bg2">
                        <a:lumMod val="75000"/>
                      </a:schemeClr>
                    </a:solidFill>
                  </a:tcPr>
                </a:tc>
              </a:tr>
              <a:tr h="370840">
                <a:tc rowSpan="2">
                  <a:txBody>
                    <a:bodyPr/>
                    <a:lstStyle/>
                    <a:p>
                      <a:r>
                        <a:rPr lang="en-US" dirty="0" smtClean="0"/>
                        <a:t>Unprepared</a:t>
                      </a:r>
                    </a:p>
                    <a:p>
                      <a:r>
                        <a:rPr lang="en-US" dirty="0" smtClean="0"/>
                        <a:t>(Remedial)</a:t>
                      </a:r>
                      <a:endParaRPr lang="en-US" dirty="0"/>
                    </a:p>
                  </a:txBody>
                  <a:tcPr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1,349</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1,327</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1,379</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1,575</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1,900</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chemeClr val="tx2">
                        <a:lumMod val="20000"/>
                        <a:lumOff val="80000"/>
                      </a:schemeClr>
                    </a:solidFill>
                  </a:tcPr>
                </a:tc>
              </a:tr>
              <a:tr h="467360">
                <a:tc vMerge="1">
                  <a:txBody>
                    <a:bodyPr/>
                    <a:lstStyle/>
                    <a:p>
                      <a:endParaRPr lang="en-US"/>
                    </a:p>
                  </a:txBody>
                  <a:tcPr/>
                </a:tc>
                <a:tc>
                  <a:txBody>
                    <a:bodyPr/>
                    <a:lstStyle/>
                    <a:p>
                      <a:pPr algn="ctr" rtl="0" fontAlgn="t"/>
                      <a:r>
                        <a:rPr lang="en-US" sz="1800" b="0" i="0" u="none" strike="noStrike" dirty="0" smtClean="0">
                          <a:solidFill>
                            <a:srgbClr val="000000"/>
                          </a:solidFill>
                          <a:effectLst/>
                          <a:latin typeface="+mn-lt"/>
                        </a:rPr>
                        <a:t>33.7%</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35.0%</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33.1%</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31.2%</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c>
                  <a:txBody>
                    <a:bodyPr/>
                    <a:lstStyle/>
                    <a:p>
                      <a:pPr algn="ctr" rtl="0" fontAlgn="t"/>
                      <a:r>
                        <a:rPr lang="en-US" sz="1800" b="0" i="0" u="none" strike="noStrike" dirty="0" smtClean="0">
                          <a:solidFill>
                            <a:srgbClr val="000000"/>
                          </a:solidFill>
                          <a:effectLst/>
                          <a:latin typeface="+mn-lt"/>
                        </a:rPr>
                        <a:t>31.4%</a:t>
                      </a:r>
                      <a:endParaRPr lang="en-US" sz="1800" b="0" i="0" u="none" strike="noStrike" dirty="0">
                        <a:solidFill>
                          <a:srgbClr val="000000"/>
                        </a:solidFill>
                        <a:effectLst/>
                        <a:latin typeface="+mn-lt"/>
                      </a:endParaRPr>
                    </a:p>
                  </a:txBody>
                  <a:tcPr marL="7620" marR="7620" marT="7620" marB="0" anchor="ctr">
                    <a:solidFill>
                      <a:schemeClr val="tx2">
                        <a:lumMod val="20000"/>
                        <a:lumOff val="80000"/>
                      </a:schemeClr>
                    </a:solidFill>
                  </a:tcPr>
                </a:tc>
              </a:tr>
            </a:tbl>
          </a:graphicData>
        </a:graphic>
      </p:graphicFrame>
      <p:sp>
        <p:nvSpPr>
          <p:cNvPr id="3" name="Rectangle 2"/>
          <p:cNvSpPr/>
          <p:nvPr/>
        </p:nvSpPr>
        <p:spPr>
          <a:xfrm>
            <a:off x="990600" y="5105400"/>
            <a:ext cx="7391400" cy="830997"/>
          </a:xfrm>
          <a:prstGeom prst="rect">
            <a:avLst/>
          </a:prstGeom>
        </p:spPr>
        <p:txBody>
          <a:bodyPr wrap="square">
            <a:spAutoFit/>
          </a:bodyPr>
          <a:lstStyle/>
          <a:p>
            <a:r>
              <a:rPr lang="en-US" sz="1600" dirty="0" smtClean="0"/>
              <a:t>Completion rates have declined for prepared students. Success rates have increased slightly for unprepared students.  The Overall rate remains unchanged from last year.</a:t>
            </a:r>
            <a:endParaRPr lang="en-US" sz="1600" dirty="0"/>
          </a:p>
        </p:txBody>
      </p:sp>
      <p:sp>
        <p:nvSpPr>
          <p:cNvPr id="5" name="Oval 4"/>
          <p:cNvSpPr/>
          <p:nvPr/>
        </p:nvSpPr>
        <p:spPr>
          <a:xfrm>
            <a:off x="7086600" y="4648200"/>
            <a:ext cx="1066800" cy="304800"/>
          </a:xfrm>
          <a:prstGeom prst="ellipse">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9150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965245" cy="1202485"/>
          </a:xfrm>
        </p:spPr>
        <p:txBody>
          <a:bodyPr>
            <a:normAutofit fontScale="90000"/>
          </a:bodyPr>
          <a:lstStyle/>
          <a:p>
            <a:r>
              <a:rPr lang="en-US" dirty="0" smtClean="0"/>
              <a:t>Success in Math and English by Ethnicity </a:t>
            </a:r>
            <a:br>
              <a:rPr lang="en-US" dirty="0" smtClean="0"/>
            </a:br>
            <a:endParaRPr lang="en-US" sz="2200" dirty="0"/>
          </a:p>
        </p:txBody>
      </p:sp>
      <p:graphicFrame>
        <p:nvGraphicFramePr>
          <p:cNvPr id="7" name="Content Placeholder 6"/>
          <p:cNvGraphicFramePr>
            <a:graphicFrameLocks noGrp="1"/>
          </p:cNvGraphicFramePr>
          <p:nvPr>
            <p:ph idx="1"/>
            <p:extLst/>
          </p:nvPr>
        </p:nvGraphicFramePr>
        <p:xfrm>
          <a:off x="1588293" y="1828800"/>
          <a:ext cx="6196013" cy="360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943600"/>
            <a:ext cx="9144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Success rates are higher in English for all groups except  Asian and Native American students. Native Americans, Pacific Islanders and Filipinos have  very low enrollment –</a:t>
            </a:r>
            <a:r>
              <a:rPr lang="en-US" sz="1400" dirty="0" smtClean="0">
                <a:solidFill>
                  <a:schemeClr val="tx1"/>
                </a:solidFill>
                <a:latin typeface="Arial" panose="020B0604020202020204" pitchFamily="34" charset="0"/>
                <a:cs typeface="Arial" panose="020B0604020202020204" pitchFamily="34" charset="0"/>
              </a:rPr>
              <a:t>their measures </a:t>
            </a:r>
            <a:r>
              <a:rPr lang="en-US" sz="1400" dirty="0">
                <a:solidFill>
                  <a:schemeClr val="tx1"/>
                </a:solidFill>
                <a:latin typeface="Arial" panose="020B0604020202020204" pitchFamily="34" charset="0"/>
                <a:cs typeface="Arial" panose="020B0604020202020204" pitchFamily="34" charset="0"/>
              </a:rPr>
              <a:t>have reduced validity.   Asian, Filipino, and White students have the </a:t>
            </a:r>
            <a:r>
              <a:rPr lang="en-US" sz="1400" dirty="0" smtClean="0">
                <a:solidFill>
                  <a:schemeClr val="tx1"/>
                </a:solidFill>
                <a:latin typeface="Arial" panose="020B0604020202020204" pitchFamily="34" charset="0"/>
                <a:cs typeface="Arial" panose="020B0604020202020204" pitchFamily="34" charset="0"/>
              </a:rPr>
              <a:t>highest success rates.  </a:t>
            </a:r>
            <a:endParaRPr lang="en-US" dirty="0">
              <a:solidFill>
                <a:schemeClr val="tx1"/>
              </a:solidFill>
            </a:endParaRPr>
          </a:p>
        </p:txBody>
      </p:sp>
    </p:spTree>
    <p:extLst>
      <p:ext uri="{BB962C8B-B14F-4D97-AF65-F5344CB8AC3E}">
        <p14:creationId xmlns:p14="http://schemas.microsoft.com/office/powerpoint/2010/main" val="1823902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199" cy="1524000"/>
          </a:xfrm>
        </p:spPr>
        <p:txBody>
          <a:bodyPr>
            <a:noAutofit/>
          </a:bodyPr>
          <a:lstStyle/>
          <a:p>
            <a:r>
              <a:rPr lang="en-US" sz="2800" dirty="0" smtClean="0"/>
              <a:t>Success Differences Between Prepared and Unprepared Students by Ethnicity</a:t>
            </a:r>
            <a:br>
              <a:rPr lang="en-US" sz="2800" dirty="0" smtClean="0"/>
            </a:br>
            <a:endParaRPr lang="en-US" sz="1800" dirty="0"/>
          </a:p>
        </p:txBody>
      </p:sp>
      <p:sp>
        <p:nvSpPr>
          <p:cNvPr id="3" name="TextBox 2"/>
          <p:cNvSpPr txBox="1"/>
          <p:nvPr/>
        </p:nvSpPr>
        <p:spPr>
          <a:xfrm>
            <a:off x="762000" y="5715000"/>
            <a:ext cx="7543800" cy="523220"/>
          </a:xfrm>
          <a:prstGeom prst="rect">
            <a:avLst/>
          </a:prstGeom>
          <a:noFill/>
        </p:spPr>
        <p:txBody>
          <a:bodyPr wrap="square" rtlCol="0">
            <a:spAutoFit/>
          </a:bodyPr>
          <a:lstStyle/>
          <a:p>
            <a:r>
              <a:rPr lang="en-US" sz="1400" dirty="0" smtClean="0"/>
              <a:t>Prepared student represent less than 10% of the cohort.  They show significantly higher success rates in all ethnic groups.  Unprepared Asian students have the highest success rates.</a:t>
            </a:r>
            <a:endParaRPr lang="en-US" sz="1400" dirty="0"/>
          </a:p>
        </p:txBody>
      </p:sp>
      <p:graphicFrame>
        <p:nvGraphicFramePr>
          <p:cNvPr id="6" name="Content Placeholder 5"/>
          <p:cNvGraphicFramePr>
            <a:graphicFrameLocks noGrp="1"/>
          </p:cNvGraphicFramePr>
          <p:nvPr>
            <p:ph idx="1"/>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10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ARCC 2.0</a:t>
            </a:r>
            <a:endParaRPr lang="en-US" dirty="0"/>
          </a:p>
        </p:txBody>
      </p:sp>
      <p:sp>
        <p:nvSpPr>
          <p:cNvPr id="3" name="Content Placeholder 2"/>
          <p:cNvSpPr>
            <a:spLocks noGrp="1"/>
          </p:cNvSpPr>
          <p:nvPr>
            <p:ph idx="1"/>
          </p:nvPr>
        </p:nvSpPr>
        <p:spPr/>
        <p:txBody>
          <a:bodyPr/>
          <a:lstStyle/>
          <a:p>
            <a:r>
              <a:rPr lang="en-US" dirty="0" smtClean="0"/>
              <a:t>To facilitate the improvement of student progress and success</a:t>
            </a:r>
          </a:p>
          <a:p>
            <a:endParaRPr lang="en-US" dirty="0"/>
          </a:p>
          <a:p>
            <a:endParaRPr lang="en-US" dirty="0" smtClean="0"/>
          </a:p>
          <a:p>
            <a:r>
              <a:rPr lang="en-US" dirty="0" smtClean="0"/>
              <a:t>ARCC 2.0 is part of the Statewide Student Success Initiative and the Student Success Act and was a recommendation of the Student Success Task Force</a:t>
            </a:r>
            <a:endParaRPr lang="en-US" dirty="0"/>
          </a:p>
        </p:txBody>
      </p:sp>
    </p:spTree>
    <p:extLst>
      <p:ext uri="{BB962C8B-B14F-4D97-AF65-F5344CB8AC3E}">
        <p14:creationId xmlns:p14="http://schemas.microsoft.com/office/powerpoint/2010/main" val="1054027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40" y="762001"/>
            <a:ext cx="6965245" cy="914400"/>
          </a:xfrm>
        </p:spPr>
        <p:txBody>
          <a:bodyPr>
            <a:normAutofit fontScale="90000"/>
          </a:bodyPr>
          <a:lstStyle/>
          <a:p>
            <a:r>
              <a:rPr lang="en-US" dirty="0" smtClean="0"/>
              <a:t>Current support programs </a:t>
            </a:r>
            <a:br>
              <a:rPr lang="en-US" dirty="0" smtClean="0"/>
            </a:br>
            <a:r>
              <a:rPr lang="en-US" dirty="0" smtClean="0"/>
              <a:t>are helping.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713924"/>
              </p:ext>
            </p:extLst>
          </p:nvPr>
        </p:nvGraphicFramePr>
        <p:xfrm>
          <a:off x="1181100" y="1904999"/>
          <a:ext cx="6857999" cy="3968125"/>
        </p:xfrm>
        <a:graphic>
          <a:graphicData uri="http://schemas.openxmlformats.org/drawingml/2006/table">
            <a:tbl>
              <a:tblPr firstRow="1" bandRow="1">
                <a:tableStyleId>{5C22544A-7EE6-4342-B048-85BDC9FD1C3A}</a:tableStyleId>
              </a:tblPr>
              <a:tblGrid>
                <a:gridCol w="1409700"/>
                <a:gridCol w="1371600"/>
                <a:gridCol w="1371600"/>
                <a:gridCol w="1318259"/>
                <a:gridCol w="1386840"/>
              </a:tblGrid>
              <a:tr h="506719">
                <a:tc>
                  <a:txBody>
                    <a:bodyPr/>
                    <a:lstStyle/>
                    <a:p>
                      <a:pPr algn="ctr" fontAlgn="b"/>
                      <a:r>
                        <a:rPr lang="en-US" sz="1600" b="1" i="0" u="none" strike="noStrike" dirty="0">
                          <a:solidFill>
                            <a:srgbClr val="000000"/>
                          </a:solidFill>
                          <a:effectLst/>
                          <a:latin typeface="Calibri"/>
                        </a:rPr>
                        <a:t>Program </a:t>
                      </a:r>
                      <a:r>
                        <a:rPr lang="en-US" sz="1600" b="1" i="0" u="none" strike="noStrike" dirty="0" smtClean="0">
                          <a:solidFill>
                            <a:srgbClr val="000000"/>
                          </a:solidFill>
                          <a:effectLst/>
                          <a:latin typeface="Calibri"/>
                        </a:rPr>
                        <a:t>Name</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c>
                  <a:txBody>
                    <a:bodyPr/>
                    <a:lstStyle/>
                    <a:p>
                      <a:pPr algn="ctr" fontAlgn="b"/>
                      <a:r>
                        <a:rPr lang="en-US" sz="1600" b="1" i="0" u="none" strike="noStrike" dirty="0" smtClean="0">
                          <a:solidFill>
                            <a:srgbClr val="000000"/>
                          </a:solidFill>
                          <a:effectLst/>
                          <a:latin typeface="Calibri"/>
                        </a:rPr>
                        <a:t>Course success rate for program</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c>
                  <a:txBody>
                    <a:bodyPr/>
                    <a:lstStyle/>
                    <a:p>
                      <a:pPr algn="ctr" fontAlgn="b"/>
                      <a:r>
                        <a:rPr lang="en-US" sz="1600" b="1" i="0" u="none" strike="noStrike" dirty="0" smtClean="0">
                          <a:solidFill>
                            <a:srgbClr val="000000"/>
                          </a:solidFill>
                          <a:effectLst/>
                          <a:latin typeface="Calibri"/>
                        </a:rPr>
                        <a:t>Course </a:t>
                      </a:r>
                    </a:p>
                    <a:p>
                      <a:pPr algn="ctr" fontAlgn="b"/>
                      <a:r>
                        <a:rPr lang="en-US" sz="1600" b="1" i="0" u="none" strike="noStrike" dirty="0" smtClean="0">
                          <a:solidFill>
                            <a:srgbClr val="000000"/>
                          </a:solidFill>
                          <a:effectLst/>
                          <a:latin typeface="Calibri"/>
                        </a:rPr>
                        <a:t>success rate for campus</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c>
                  <a:txBody>
                    <a:bodyPr/>
                    <a:lstStyle/>
                    <a:p>
                      <a:pPr algn="ctr" fontAlgn="b"/>
                      <a:r>
                        <a:rPr lang="en-US" sz="1600" b="1" i="0" u="none" strike="noStrike" dirty="0" smtClean="0">
                          <a:solidFill>
                            <a:srgbClr val="000000"/>
                          </a:solidFill>
                          <a:effectLst/>
                          <a:latin typeface="Calibri"/>
                        </a:rPr>
                        <a:t>Course retention rate for program</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c>
                  <a:txBody>
                    <a:bodyPr/>
                    <a:lstStyle/>
                    <a:p>
                      <a:pPr algn="ctr" fontAlgn="b"/>
                      <a:r>
                        <a:rPr lang="en-US" sz="1600" b="1" i="0" u="none" strike="noStrike" dirty="0" smtClean="0">
                          <a:solidFill>
                            <a:srgbClr val="000000"/>
                          </a:solidFill>
                          <a:effectLst/>
                          <a:latin typeface="Calibri"/>
                        </a:rPr>
                        <a:t>Course retention rate for campus</a:t>
                      </a:r>
                      <a:endParaRPr lang="en-US" sz="1600" b="1" i="0" u="none" strike="noStrike" dirty="0">
                        <a:solidFill>
                          <a:srgbClr val="000000"/>
                        </a:solidFill>
                        <a:effectLst/>
                        <a:latin typeface="Calibri"/>
                      </a:endParaRPr>
                    </a:p>
                  </a:txBody>
                  <a:tcPr marL="9525" marR="9525" marT="9525" marB="0" anchor="b">
                    <a:solidFill>
                      <a:schemeClr val="bg2">
                        <a:lumMod val="75000"/>
                      </a:schemeClr>
                    </a:solidFill>
                  </a:tcPr>
                </a:tc>
              </a:tr>
              <a:tr h="370295">
                <a:tc>
                  <a:txBody>
                    <a:bodyPr/>
                    <a:lstStyle/>
                    <a:p>
                      <a:pPr algn="l" fontAlgn="b"/>
                      <a:r>
                        <a:rPr lang="en-US" sz="1600" b="0" i="0" u="none" strike="noStrike" dirty="0" smtClean="0">
                          <a:solidFill>
                            <a:srgbClr val="000000"/>
                          </a:solidFill>
                          <a:effectLst/>
                          <a:latin typeface="Calibri"/>
                        </a:rPr>
                        <a:t>CARE*</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77%</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91%</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EOP&amp;S</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72%</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Puente</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93%</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STAR</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87%</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537725">
                <a:tc>
                  <a:txBody>
                    <a:bodyPr/>
                    <a:lstStyle/>
                    <a:p>
                      <a:pPr algn="l" fontAlgn="b"/>
                      <a:r>
                        <a:rPr lang="en-US" sz="1600" b="0" i="0" u="none" strike="noStrike" dirty="0" smtClean="0">
                          <a:solidFill>
                            <a:srgbClr val="000000"/>
                          </a:solidFill>
                          <a:effectLst/>
                          <a:latin typeface="Calibri"/>
                        </a:rPr>
                        <a:t>Student Success</a:t>
                      </a:r>
                      <a:r>
                        <a:rPr lang="en-US" sz="1600" b="0" i="0" u="none" strike="noStrike" baseline="0" dirty="0" smtClean="0">
                          <a:solidFill>
                            <a:srgbClr val="000000"/>
                          </a:solidFill>
                          <a:effectLst/>
                          <a:latin typeface="Calibri"/>
                        </a:rPr>
                        <a:t> Center</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73%</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Tumaini</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53%</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a:solidFill>
                            <a:srgbClr val="000000"/>
                          </a:solidFill>
                          <a:effectLst/>
                          <a:latin typeface="Calibri"/>
                        </a:rPr>
                        <a:t>Valley Bound</a:t>
                      </a: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67%</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93%</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r h="386510">
                <a:tc>
                  <a:txBody>
                    <a:bodyPr/>
                    <a:lstStyle/>
                    <a:p>
                      <a:pPr algn="l" fontAlgn="b"/>
                      <a:r>
                        <a:rPr lang="en-US" sz="1600" b="0" i="0" u="none" strike="noStrike" dirty="0" smtClean="0">
                          <a:solidFill>
                            <a:srgbClr val="000000"/>
                          </a:solidFill>
                          <a:effectLst/>
                          <a:latin typeface="Calibri"/>
                        </a:rPr>
                        <a:t>MCHS</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90%</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65%</a:t>
                      </a:r>
                      <a:endParaRPr lang="en-US" sz="16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1" i="0" u="none" strike="noStrike" dirty="0" smtClean="0">
                          <a:solidFill>
                            <a:srgbClr val="000000"/>
                          </a:solidFill>
                          <a:effectLst/>
                          <a:latin typeface="Calibri"/>
                        </a:rPr>
                        <a:t>99%</a:t>
                      </a:r>
                      <a:endParaRPr lang="en-US" sz="1600" b="1"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en-US" sz="1600" b="0" i="0" u="none" strike="noStrike" dirty="0" smtClean="0">
                          <a:solidFill>
                            <a:srgbClr val="000000"/>
                          </a:solidFill>
                          <a:effectLst/>
                          <a:latin typeface="Calibri"/>
                        </a:rPr>
                        <a:t>88%</a:t>
                      </a:r>
                      <a:endParaRPr lang="en-US" sz="1600" b="0" i="0" u="none" strike="noStrike" dirty="0">
                        <a:solidFill>
                          <a:srgbClr val="000000"/>
                        </a:solidFill>
                        <a:effectLst/>
                        <a:latin typeface="Calibri"/>
                      </a:endParaRPr>
                    </a:p>
                  </a:txBody>
                  <a:tcPr marL="9525" marR="9525" marT="9525" marB="0" anchor="b">
                    <a:solidFill>
                      <a:schemeClr val="bg2"/>
                    </a:solidFill>
                  </a:tcPr>
                </a:tc>
              </a:tr>
            </a:tbl>
          </a:graphicData>
        </a:graphic>
      </p:graphicFrame>
      <p:sp>
        <p:nvSpPr>
          <p:cNvPr id="5" name="TextBox 4"/>
          <p:cNvSpPr txBox="1"/>
          <p:nvPr/>
        </p:nvSpPr>
        <p:spPr>
          <a:xfrm>
            <a:off x="685800" y="5791200"/>
            <a:ext cx="7924800" cy="523220"/>
          </a:xfrm>
          <a:prstGeom prst="rect">
            <a:avLst/>
          </a:prstGeom>
          <a:noFill/>
        </p:spPr>
        <p:txBody>
          <a:bodyPr wrap="square" rtlCol="0">
            <a:spAutoFit/>
          </a:bodyPr>
          <a:lstStyle/>
          <a:p>
            <a:r>
              <a:rPr lang="en-US" sz="1400" dirty="0" smtClean="0"/>
              <a:t>These programs need regular review and assessment. These data are from 2014 – 15. </a:t>
            </a:r>
          </a:p>
          <a:p>
            <a:r>
              <a:rPr lang="en-US" sz="1400" dirty="0" smtClean="0"/>
              <a:t>*2012 – 13 data </a:t>
            </a:r>
            <a:endParaRPr lang="en-US" sz="1400" dirty="0"/>
          </a:p>
        </p:txBody>
      </p:sp>
    </p:spTree>
    <p:extLst>
      <p:ext uri="{BB962C8B-B14F-4D97-AF65-F5344CB8AC3E}">
        <p14:creationId xmlns:p14="http://schemas.microsoft.com/office/powerpoint/2010/main" val="646070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965245" cy="1087418"/>
          </a:xfrm>
        </p:spPr>
        <p:txBody>
          <a:bodyPr>
            <a:normAutofit/>
          </a:bodyPr>
          <a:lstStyle/>
          <a:p>
            <a:r>
              <a:rPr lang="en-US" sz="3200" dirty="0"/>
              <a:t>Successful Strategies Supported by SBVC Research</a:t>
            </a:r>
          </a:p>
        </p:txBody>
      </p:sp>
      <p:graphicFrame>
        <p:nvGraphicFramePr>
          <p:cNvPr id="4" name="Table 3"/>
          <p:cNvGraphicFramePr>
            <a:graphicFrameLocks noGrp="1"/>
          </p:cNvGraphicFramePr>
          <p:nvPr>
            <p:extLst>
              <p:ext uri="{D42A27DB-BD31-4B8C-83A1-F6EECF244321}">
                <p14:modId xmlns:p14="http://schemas.microsoft.com/office/powerpoint/2010/main" val="2407517011"/>
              </p:ext>
            </p:extLst>
          </p:nvPr>
        </p:nvGraphicFramePr>
        <p:xfrm>
          <a:off x="838197" y="1828800"/>
          <a:ext cx="7391403" cy="4267200"/>
        </p:xfrm>
        <a:graphic>
          <a:graphicData uri="http://schemas.openxmlformats.org/drawingml/2006/table">
            <a:tbl>
              <a:tblPr firstRow="1" bandRow="1">
                <a:tableStyleId>{5C22544A-7EE6-4342-B048-85BDC9FD1C3A}</a:tableStyleId>
              </a:tblPr>
              <a:tblGrid>
                <a:gridCol w="2057403"/>
                <a:gridCol w="2743200"/>
                <a:gridCol w="2590800"/>
              </a:tblGrid>
              <a:tr h="457200">
                <a:tc>
                  <a:txBody>
                    <a:bodyPr/>
                    <a:lstStyle/>
                    <a:p>
                      <a:r>
                        <a:rPr lang="en-US" sz="1600" dirty="0" smtClean="0">
                          <a:solidFill>
                            <a:schemeClr val="bg1"/>
                          </a:solidFill>
                        </a:rPr>
                        <a:t>Strategy</a:t>
                      </a:r>
                      <a:endParaRPr lang="en-US" sz="1600" dirty="0">
                        <a:solidFill>
                          <a:schemeClr val="bg1"/>
                        </a:solidFill>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Program</a:t>
                      </a:r>
                      <a:r>
                        <a:rPr lang="en-US" sz="1600" baseline="0" dirty="0" smtClean="0">
                          <a:solidFill>
                            <a:schemeClr val="bg1"/>
                          </a:solidFill>
                        </a:rPr>
                        <a:t> /Service</a:t>
                      </a:r>
                      <a:endParaRPr lang="en-US" sz="1600" dirty="0" smtClean="0">
                        <a:solidFill>
                          <a:schemeClr val="bg1"/>
                        </a:solidFill>
                      </a:endParaRPr>
                    </a:p>
                    <a:p>
                      <a:endParaRPr lang="en-US" sz="1600" dirty="0">
                        <a:solidFill>
                          <a:schemeClr val="bg1"/>
                        </a:solidFill>
                      </a:endParaRPr>
                    </a:p>
                  </a:txBody>
                  <a:tcPr>
                    <a:solidFill>
                      <a:schemeClr val="bg2">
                        <a:lumMod val="90000"/>
                      </a:schemeClr>
                    </a:solidFill>
                  </a:tcPr>
                </a:tc>
                <a:tc>
                  <a:txBody>
                    <a:bodyPr/>
                    <a:lstStyle/>
                    <a:p>
                      <a:r>
                        <a:rPr lang="en-US" sz="1600" dirty="0" smtClean="0">
                          <a:solidFill>
                            <a:schemeClr val="bg1"/>
                          </a:solidFill>
                        </a:rPr>
                        <a:t>Outcome</a:t>
                      </a:r>
                      <a:endParaRPr lang="en-US" sz="1600" dirty="0">
                        <a:solidFill>
                          <a:schemeClr val="bg1"/>
                        </a:solidFill>
                      </a:endParaRPr>
                    </a:p>
                  </a:txBody>
                  <a:tcPr>
                    <a:solidFill>
                      <a:schemeClr val="bg2">
                        <a:lumMod val="90000"/>
                      </a:schemeClr>
                    </a:solidFill>
                  </a:tcPr>
                </a:tc>
              </a:tr>
              <a:tr h="495300">
                <a:tc>
                  <a:txBody>
                    <a:bodyPr/>
                    <a:lstStyle/>
                    <a:p>
                      <a:r>
                        <a:rPr lang="en-US" sz="1600" dirty="0" smtClean="0"/>
                        <a:t>Increase full-time enrollment </a:t>
                      </a:r>
                      <a:endParaRPr lang="en-US" sz="1600" dirty="0"/>
                    </a:p>
                  </a:txBody>
                  <a:tcPr>
                    <a:solidFill>
                      <a:schemeClr val="bg2">
                        <a:lumMod val="90000"/>
                      </a:schemeClr>
                    </a:solidFill>
                  </a:tcPr>
                </a:tc>
                <a:tc>
                  <a:txBody>
                    <a:bodyPr/>
                    <a:lstStyle/>
                    <a:p>
                      <a:r>
                        <a:rPr lang="en-US" sz="1600" dirty="0" smtClean="0"/>
                        <a:t>-First-year</a:t>
                      </a:r>
                      <a:r>
                        <a:rPr lang="en-US" sz="1600" baseline="0" dirty="0" smtClean="0"/>
                        <a:t> experience  </a:t>
                      </a:r>
                    </a:p>
                    <a:p>
                      <a:r>
                        <a:rPr lang="en-US" sz="1600" baseline="0" dirty="0" smtClean="0"/>
                        <a:t>   programs</a:t>
                      </a:r>
                      <a:endParaRPr lang="en-US" sz="1600" dirty="0" smtClean="0"/>
                    </a:p>
                    <a:p>
                      <a:r>
                        <a:rPr lang="en-US" sz="1600" dirty="0" smtClean="0"/>
                        <a:t>-Improved</a:t>
                      </a:r>
                      <a:r>
                        <a:rPr lang="en-US" sz="1600" baseline="0" dirty="0" smtClean="0"/>
                        <a:t> F/A service</a:t>
                      </a:r>
                    </a:p>
                    <a:p>
                      <a:r>
                        <a:rPr lang="en-US" sz="1600" baseline="0" dirty="0" smtClean="0"/>
                        <a:t>-Outreach for students </a:t>
                      </a:r>
                    </a:p>
                    <a:p>
                      <a:r>
                        <a:rPr lang="en-US" sz="1600" baseline="0" dirty="0" smtClean="0"/>
                        <a:t>   to enroll  directly  after       </a:t>
                      </a:r>
                    </a:p>
                    <a:p>
                      <a:r>
                        <a:rPr lang="en-US" sz="1600" baseline="0" dirty="0" smtClean="0"/>
                        <a:t>   HS graduation </a:t>
                      </a:r>
                      <a:endParaRPr lang="en-US" sz="160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-Increase</a:t>
                      </a:r>
                      <a:r>
                        <a:rPr lang="en-US" sz="1600" baseline="0" dirty="0" smtClean="0"/>
                        <a:t> persistence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-Increased 30 unit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-Increased completions</a:t>
                      </a:r>
                      <a:endParaRPr lang="en-US" sz="1600" dirty="0"/>
                    </a:p>
                  </a:txBody>
                  <a:tcPr>
                    <a:solidFill>
                      <a:schemeClr val="bg2">
                        <a:lumMod val="90000"/>
                      </a:schemeClr>
                    </a:solidFill>
                  </a:tcPr>
                </a:tc>
              </a:tr>
              <a:tr h="990600">
                <a:tc>
                  <a:txBody>
                    <a:bodyPr/>
                    <a:lstStyle/>
                    <a:p>
                      <a:r>
                        <a:rPr lang="en-US" sz="1600" dirty="0" smtClean="0"/>
                        <a:t>Improve</a:t>
                      </a:r>
                      <a:r>
                        <a:rPr lang="en-US" sz="1600" baseline="0" dirty="0" smtClean="0"/>
                        <a:t> success in  developmental and basic skills courses</a:t>
                      </a:r>
                      <a:endParaRPr lang="en-US" sz="160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-Writing lab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-Reading</a:t>
                      </a:r>
                      <a:r>
                        <a:rPr lang="en-US" sz="1600" baseline="0" dirty="0" smtClean="0"/>
                        <a:t> lab</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-Student success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-Non-credit ESL courses</a:t>
                      </a:r>
                      <a:endParaRPr lang="en-US" sz="1600" dirty="0"/>
                    </a:p>
                  </a:txBody>
                  <a:tcPr>
                    <a:solidFill>
                      <a:schemeClr val="bg2">
                        <a:lumMod val="90000"/>
                      </a:schemeClr>
                    </a:solidFill>
                  </a:tcPr>
                </a:tc>
                <a:tc>
                  <a:txBody>
                    <a:bodyPr/>
                    <a:lstStyle/>
                    <a:p>
                      <a:r>
                        <a:rPr lang="en-US" sz="1600" dirty="0" smtClean="0"/>
                        <a:t>-Higher success rates in  </a:t>
                      </a:r>
                    </a:p>
                    <a:p>
                      <a:r>
                        <a:rPr lang="en-US" sz="1600" dirty="0" smtClean="0"/>
                        <a:t>    English</a:t>
                      </a:r>
                      <a:r>
                        <a:rPr lang="en-US" sz="1600" baseline="0" dirty="0" smtClean="0"/>
                        <a:t> and math</a:t>
                      </a:r>
                      <a:endParaRPr lang="en-US" sz="1600" dirty="0"/>
                    </a:p>
                  </a:txBody>
                  <a:tcPr>
                    <a:solidFill>
                      <a:schemeClr val="bg2">
                        <a:lumMod val="90000"/>
                      </a:schemeClr>
                    </a:solidFill>
                  </a:tcPr>
                </a:tc>
              </a:tr>
              <a:tr h="495300">
                <a:tc>
                  <a:txBody>
                    <a:bodyPr/>
                    <a:lstStyle/>
                    <a:p>
                      <a:r>
                        <a:rPr lang="en-US" sz="1600" dirty="0" smtClean="0"/>
                        <a:t>Increase participation</a:t>
                      </a:r>
                      <a:r>
                        <a:rPr lang="en-US" sz="1600" baseline="0" dirty="0" smtClean="0"/>
                        <a:t> in learning communities</a:t>
                      </a:r>
                      <a:endParaRPr lang="en-US" sz="1600" dirty="0"/>
                    </a:p>
                  </a:txBody>
                  <a:tcPr>
                    <a:solidFill>
                      <a:schemeClr val="bg2">
                        <a:lumMod val="90000"/>
                      </a:schemeClr>
                    </a:solidFill>
                  </a:tcPr>
                </a:tc>
                <a:tc>
                  <a:txBody>
                    <a:bodyPr/>
                    <a:lstStyle/>
                    <a:p>
                      <a:r>
                        <a:rPr lang="en-US" sz="1600" dirty="0" smtClean="0"/>
                        <a:t>-Student cohorts taking courses</a:t>
                      </a:r>
                      <a:r>
                        <a:rPr lang="en-US" sz="1600" baseline="0" dirty="0" smtClean="0"/>
                        <a:t> together </a:t>
                      </a:r>
                    </a:p>
                    <a:p>
                      <a:r>
                        <a:rPr lang="en-US" sz="1600" baseline="0" dirty="0" smtClean="0"/>
                        <a:t>-Targeted counseling </a:t>
                      </a:r>
                    </a:p>
                    <a:p>
                      <a:r>
                        <a:rPr lang="en-US" sz="1600" baseline="0" dirty="0" smtClean="0"/>
                        <a:t>-Required tutoring </a:t>
                      </a:r>
                      <a:endParaRPr lang="en-US" sz="1600" dirty="0"/>
                    </a:p>
                  </a:txBody>
                  <a:tcPr>
                    <a:solidFill>
                      <a:schemeClr val="bg2">
                        <a:lumMod val="90000"/>
                      </a:schemeClr>
                    </a:solidFill>
                  </a:tcPr>
                </a:tc>
                <a:tc>
                  <a:txBody>
                    <a:bodyPr/>
                    <a:lstStyle/>
                    <a:p>
                      <a:r>
                        <a:rPr lang="en-US" sz="1600" dirty="0" smtClean="0"/>
                        <a:t>-Higher</a:t>
                      </a:r>
                      <a:r>
                        <a:rPr lang="en-US" sz="1600" baseline="0" dirty="0" smtClean="0"/>
                        <a:t> completion rates</a:t>
                      </a:r>
                      <a:endParaRPr lang="en-US" sz="1600" dirty="0"/>
                    </a:p>
                  </a:txBody>
                  <a:tcPr>
                    <a:solidFill>
                      <a:schemeClr val="bg2">
                        <a:lumMod val="90000"/>
                      </a:schemeClr>
                    </a:solidFill>
                  </a:tcPr>
                </a:tc>
              </a:tr>
            </a:tbl>
          </a:graphicData>
        </a:graphic>
      </p:graphicFrame>
    </p:spTree>
    <p:extLst>
      <p:ext uri="{BB962C8B-B14F-4D97-AF65-F5344CB8AC3E}">
        <p14:creationId xmlns:p14="http://schemas.microsoft.com/office/powerpoint/2010/main" val="3599053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965245" cy="1087418"/>
          </a:xfrm>
        </p:spPr>
        <p:txBody>
          <a:bodyPr>
            <a:normAutofit/>
          </a:bodyPr>
          <a:lstStyle/>
          <a:p>
            <a:r>
              <a:rPr lang="en-US" sz="3200" dirty="0" smtClean="0"/>
              <a:t>Ongoing Strategies </a:t>
            </a:r>
            <a:r>
              <a:rPr lang="en-US" sz="3200" dirty="0"/>
              <a:t>to Supported </a:t>
            </a:r>
            <a:br>
              <a:rPr lang="en-US" sz="3200" dirty="0"/>
            </a:br>
            <a:r>
              <a:rPr lang="en-US" sz="3200" dirty="0"/>
              <a:t>SBVC Student Success</a:t>
            </a:r>
          </a:p>
        </p:txBody>
      </p:sp>
      <p:graphicFrame>
        <p:nvGraphicFramePr>
          <p:cNvPr id="4" name="Table 3"/>
          <p:cNvGraphicFramePr>
            <a:graphicFrameLocks noGrp="1"/>
          </p:cNvGraphicFramePr>
          <p:nvPr>
            <p:extLst/>
          </p:nvPr>
        </p:nvGraphicFramePr>
        <p:xfrm>
          <a:off x="762001" y="1905001"/>
          <a:ext cx="7620000" cy="4343398"/>
        </p:xfrm>
        <a:graphic>
          <a:graphicData uri="http://schemas.openxmlformats.org/drawingml/2006/table">
            <a:tbl>
              <a:tblPr firstRow="1" bandRow="1">
                <a:tableStyleId>{5C22544A-7EE6-4342-B048-85BDC9FD1C3A}</a:tableStyleId>
              </a:tblPr>
              <a:tblGrid>
                <a:gridCol w="2278146"/>
                <a:gridCol w="2906597"/>
                <a:gridCol w="2435257"/>
              </a:tblGrid>
              <a:tr h="646889">
                <a:tc>
                  <a:txBody>
                    <a:bodyPr/>
                    <a:lstStyle/>
                    <a:p>
                      <a:r>
                        <a:rPr lang="en-US" dirty="0" smtClean="0"/>
                        <a:t>Strategy</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a:t>
                      </a:r>
                      <a:r>
                        <a:rPr lang="en-US" baseline="0" dirty="0" smtClean="0"/>
                        <a:t> /Service</a:t>
                      </a:r>
                      <a:endParaRPr lang="en-US" dirty="0" smtClean="0"/>
                    </a:p>
                    <a:p>
                      <a:endParaRPr lang="en-US" dirty="0"/>
                    </a:p>
                  </a:txBody>
                  <a:tcPr>
                    <a:solidFill>
                      <a:schemeClr val="bg2">
                        <a:lumMod val="90000"/>
                      </a:schemeClr>
                    </a:solidFill>
                  </a:tcPr>
                </a:tc>
                <a:tc>
                  <a:txBody>
                    <a:bodyPr/>
                    <a:lstStyle/>
                    <a:p>
                      <a:r>
                        <a:rPr lang="en-US" dirty="0" smtClean="0"/>
                        <a:t>Outcome</a:t>
                      </a:r>
                      <a:endParaRPr lang="en-US" dirty="0"/>
                    </a:p>
                  </a:txBody>
                  <a:tcPr>
                    <a:solidFill>
                      <a:schemeClr val="bg2">
                        <a:lumMod val="90000"/>
                      </a:schemeClr>
                    </a:solidFill>
                  </a:tcPr>
                </a:tc>
              </a:tr>
              <a:tr h="1293778">
                <a:tc>
                  <a:txBody>
                    <a:bodyPr/>
                    <a:lstStyle/>
                    <a:p>
                      <a:r>
                        <a:rPr lang="en-US" dirty="0" smtClean="0"/>
                        <a:t>Promote transfer to Historically Black Colleges</a:t>
                      </a:r>
                      <a:r>
                        <a:rPr lang="en-US" baseline="0" dirty="0" smtClean="0"/>
                        <a:t> and Universities (</a:t>
                      </a:r>
                      <a:r>
                        <a:rPr lang="en-US" dirty="0" smtClean="0"/>
                        <a:t>HBCUs)</a:t>
                      </a:r>
                      <a:r>
                        <a:rPr lang="en-US" baseline="0" dirty="0" smtClean="0"/>
                        <a:t> </a:t>
                      </a:r>
                      <a:endParaRPr lang="en-US" dirty="0"/>
                    </a:p>
                  </a:txBody>
                  <a:tcPr>
                    <a:solidFill>
                      <a:schemeClr val="bg2">
                        <a:lumMod val="90000"/>
                      </a:schemeClr>
                    </a:solidFill>
                  </a:tcPr>
                </a:tc>
                <a:tc>
                  <a:txBody>
                    <a:bodyPr/>
                    <a:lstStyle/>
                    <a:p>
                      <a:r>
                        <a:rPr lang="en-US" dirty="0" smtClean="0"/>
                        <a:t>Invite</a:t>
                      </a:r>
                      <a:r>
                        <a:rPr lang="en-US" baseline="0" dirty="0" smtClean="0"/>
                        <a:t> representative to campus</a:t>
                      </a:r>
                    </a:p>
                    <a:p>
                      <a:endParaRPr lang="en-US" sz="600" baseline="0" dirty="0" smtClean="0"/>
                    </a:p>
                    <a:p>
                      <a:r>
                        <a:rPr lang="en-US" baseline="0" dirty="0" smtClean="0"/>
                        <a:t>Promote transfer through the transfer center</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Higher transfer rates</a:t>
                      </a:r>
                      <a:endParaRPr lang="en-US" dirty="0"/>
                    </a:p>
                  </a:txBody>
                  <a:tcPr>
                    <a:solidFill>
                      <a:schemeClr val="bg2">
                        <a:lumMod val="90000"/>
                      </a:schemeClr>
                    </a:solidFill>
                  </a:tcPr>
                </a:tc>
              </a:tr>
              <a:tr h="1478604">
                <a:tc>
                  <a:txBody>
                    <a:bodyPr/>
                    <a:lstStyle/>
                    <a:p>
                      <a:r>
                        <a:rPr lang="en-US" dirty="0" smtClean="0"/>
                        <a:t>Increase</a:t>
                      </a:r>
                      <a:r>
                        <a:rPr lang="en-US" baseline="0" dirty="0" smtClean="0"/>
                        <a:t> success rates in basic skills </a:t>
                      </a:r>
                      <a:r>
                        <a:rPr lang="en-US" dirty="0" smtClean="0"/>
                        <a:t>English and</a:t>
                      </a:r>
                      <a:r>
                        <a:rPr lang="en-US" baseline="0" dirty="0" smtClean="0"/>
                        <a:t> reading</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Supplemental Instruction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Linked courses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Contextual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Faculty directed tutoring</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Greater</a:t>
                      </a:r>
                      <a:r>
                        <a:rPr lang="en-US" baseline="0" dirty="0" smtClean="0"/>
                        <a:t> success in upper-division courses</a:t>
                      </a:r>
                      <a:endParaRPr lang="en-US" dirty="0"/>
                    </a:p>
                  </a:txBody>
                  <a:tcPr>
                    <a:solidFill>
                      <a:schemeClr val="bg2">
                        <a:lumMod val="90000"/>
                      </a:schemeClr>
                    </a:solidFill>
                  </a:tcPr>
                </a:tc>
              </a:tr>
              <a:tr h="924127">
                <a:tc>
                  <a:txBody>
                    <a:bodyPr/>
                    <a:lstStyle/>
                    <a:p>
                      <a:r>
                        <a:rPr lang="en-US" dirty="0" smtClean="0"/>
                        <a:t>Promote</a:t>
                      </a:r>
                      <a:r>
                        <a:rPr lang="en-US" baseline="0" dirty="0" smtClean="0"/>
                        <a:t> student engagement through Arts and Lectures</a:t>
                      </a:r>
                      <a:endParaRPr lang="en-US" dirty="0"/>
                    </a:p>
                  </a:txBody>
                  <a:tcPr>
                    <a:solidFill>
                      <a:schemeClr val="bg2">
                        <a:lumMod val="90000"/>
                      </a:schemeClr>
                    </a:solidFill>
                  </a:tcPr>
                </a:tc>
                <a:tc>
                  <a:txBody>
                    <a:bodyPr/>
                    <a:lstStyle/>
                    <a:p>
                      <a:r>
                        <a:rPr lang="en-US" dirty="0" smtClean="0"/>
                        <a:t>Guest speakers</a:t>
                      </a:r>
                    </a:p>
                    <a:p>
                      <a:endParaRPr lang="en-US" sz="600" dirty="0" smtClean="0"/>
                    </a:p>
                    <a:p>
                      <a:r>
                        <a:rPr lang="en-US" dirty="0" smtClean="0"/>
                        <a:t>Cultural programs</a:t>
                      </a:r>
                      <a:endParaRPr lang="en-US" dirty="0"/>
                    </a:p>
                  </a:txBody>
                  <a:tcPr>
                    <a:solidFill>
                      <a:schemeClr val="bg2">
                        <a:lumMod val="90000"/>
                      </a:schemeClr>
                    </a:solidFill>
                  </a:tcPr>
                </a:tc>
                <a:tc>
                  <a:txBody>
                    <a:bodyPr/>
                    <a:lstStyle/>
                    <a:p>
                      <a:r>
                        <a:rPr lang="en-US" dirty="0" smtClean="0"/>
                        <a:t>Higher levels of student engagement</a:t>
                      </a:r>
                    </a:p>
                    <a:p>
                      <a:r>
                        <a:rPr lang="en-US" dirty="0" smtClean="0"/>
                        <a:t>Higher persistence </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4029134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087418"/>
          </a:xfrm>
        </p:spPr>
        <p:txBody>
          <a:bodyPr>
            <a:normAutofit/>
          </a:bodyPr>
          <a:lstStyle/>
          <a:p>
            <a:r>
              <a:rPr lang="en-US" sz="3200" dirty="0" smtClean="0"/>
              <a:t>New and Innovative Approaches to Support Student Success</a:t>
            </a:r>
            <a:endParaRPr lang="en-US" sz="3200" dirty="0"/>
          </a:p>
        </p:txBody>
      </p:sp>
      <p:graphicFrame>
        <p:nvGraphicFramePr>
          <p:cNvPr id="4" name="Table 3"/>
          <p:cNvGraphicFramePr>
            <a:graphicFrameLocks noGrp="1"/>
          </p:cNvGraphicFramePr>
          <p:nvPr>
            <p:extLst/>
          </p:nvPr>
        </p:nvGraphicFramePr>
        <p:xfrm>
          <a:off x="838197" y="1828800"/>
          <a:ext cx="7391403" cy="4084320"/>
        </p:xfrm>
        <a:graphic>
          <a:graphicData uri="http://schemas.openxmlformats.org/drawingml/2006/table">
            <a:tbl>
              <a:tblPr firstRow="1" bandRow="1">
                <a:tableStyleId>{5C22544A-7EE6-4342-B048-85BDC9FD1C3A}</a:tableStyleId>
              </a:tblPr>
              <a:tblGrid>
                <a:gridCol w="2286003"/>
                <a:gridCol w="2743200"/>
                <a:gridCol w="2362200"/>
              </a:tblGrid>
              <a:tr h="495300">
                <a:tc>
                  <a:txBody>
                    <a:bodyPr/>
                    <a:lstStyle/>
                    <a:p>
                      <a:r>
                        <a:rPr lang="en-US" dirty="0" smtClean="0"/>
                        <a:t>Strategy</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a:t>
                      </a:r>
                      <a:r>
                        <a:rPr lang="en-US" baseline="0" dirty="0" smtClean="0"/>
                        <a:t> /Service</a:t>
                      </a:r>
                      <a:endParaRPr lang="en-US" dirty="0" smtClean="0"/>
                    </a:p>
                    <a:p>
                      <a:endParaRPr lang="en-US" dirty="0"/>
                    </a:p>
                  </a:txBody>
                  <a:tcPr>
                    <a:solidFill>
                      <a:schemeClr val="bg2">
                        <a:lumMod val="90000"/>
                      </a:schemeClr>
                    </a:solidFill>
                  </a:tcPr>
                </a:tc>
                <a:tc>
                  <a:txBody>
                    <a:bodyPr/>
                    <a:lstStyle/>
                    <a:p>
                      <a:r>
                        <a:rPr lang="en-US" dirty="0" smtClean="0"/>
                        <a:t>Outcome</a:t>
                      </a:r>
                      <a:endParaRPr lang="en-US" dirty="0"/>
                    </a:p>
                  </a:txBody>
                  <a:tcPr>
                    <a:solidFill>
                      <a:schemeClr val="bg2">
                        <a:lumMod val="90000"/>
                      </a:schemeClr>
                    </a:solidFill>
                  </a:tcPr>
                </a:tc>
              </a:tr>
              <a:tr h="495300">
                <a:tc>
                  <a:txBody>
                    <a:bodyPr/>
                    <a:lstStyle/>
                    <a:p>
                      <a:r>
                        <a:rPr lang="en-US" dirty="0" smtClean="0"/>
                        <a:t>Job placement and employment</a:t>
                      </a:r>
                      <a:r>
                        <a:rPr lang="en-US" baseline="0" dirty="0" smtClean="0"/>
                        <a:t> </a:t>
                      </a:r>
                      <a:r>
                        <a:rPr lang="en-US" dirty="0" smtClean="0"/>
                        <a:t>tracking </a:t>
                      </a:r>
                      <a:endParaRPr lang="en-US" dirty="0"/>
                    </a:p>
                  </a:txBody>
                  <a:tcPr>
                    <a:solidFill>
                      <a:schemeClr val="bg2">
                        <a:lumMod val="90000"/>
                      </a:schemeClr>
                    </a:solidFill>
                  </a:tcPr>
                </a:tc>
                <a:tc>
                  <a:txBody>
                    <a:bodyPr/>
                    <a:lstStyle/>
                    <a:p>
                      <a:r>
                        <a:rPr lang="en-US" dirty="0" smtClean="0"/>
                        <a:t>Exploring</a:t>
                      </a:r>
                      <a:r>
                        <a:rPr lang="en-US" baseline="0" dirty="0" smtClean="0"/>
                        <a:t>  j</a:t>
                      </a:r>
                      <a:r>
                        <a:rPr lang="en-US" dirty="0" smtClean="0"/>
                        <a:t>ob placement tracking software</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creased success rates in CTE programs</a:t>
                      </a:r>
                      <a:endParaRPr lang="en-US" dirty="0"/>
                    </a:p>
                  </a:txBody>
                  <a:tcPr>
                    <a:solidFill>
                      <a:schemeClr val="bg2">
                        <a:lumMod val="90000"/>
                      </a:schemeClr>
                    </a:solidFill>
                  </a:tcPr>
                </a:tc>
              </a:tr>
              <a:tr h="990600">
                <a:tc>
                  <a:txBody>
                    <a:bodyPr/>
                    <a:lstStyle/>
                    <a:p>
                      <a:r>
                        <a:rPr lang="en-US" dirty="0" smtClean="0"/>
                        <a:t>Outreach to students who break enrollment</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Phone surveys with students</a:t>
                      </a:r>
                      <a:r>
                        <a:rPr lang="en-US" baseline="0" dirty="0" smtClean="0"/>
                        <a:t> who discontinue enrollment to identify reasons</a:t>
                      </a:r>
                      <a:endParaRPr lang="en-US" dirty="0"/>
                    </a:p>
                  </a:txBody>
                  <a:tcPr>
                    <a:solidFill>
                      <a:schemeClr val="bg2">
                        <a:lumMod val="90000"/>
                      </a:schemeClr>
                    </a:solidFill>
                  </a:tcPr>
                </a:tc>
                <a:tc>
                  <a:txBody>
                    <a:bodyPr/>
                    <a:lstStyle/>
                    <a:p>
                      <a:r>
                        <a:rPr lang="en-US" dirty="0" smtClean="0"/>
                        <a:t>Increase program</a:t>
                      </a:r>
                      <a:r>
                        <a:rPr lang="en-US" baseline="0" dirty="0" smtClean="0"/>
                        <a:t> completion rates.</a:t>
                      </a:r>
                      <a:endParaRPr lang="en-US" dirty="0"/>
                    </a:p>
                  </a:txBody>
                  <a:tcPr>
                    <a:solidFill>
                      <a:schemeClr val="bg2">
                        <a:lumMod val="90000"/>
                      </a:schemeClr>
                    </a:solidFill>
                  </a:tcPr>
                </a:tc>
              </a:tr>
              <a:tr h="495300">
                <a:tc>
                  <a:txBody>
                    <a:bodyPr/>
                    <a:lstStyle/>
                    <a:p>
                      <a:r>
                        <a:rPr lang="en-US" dirty="0" smtClean="0"/>
                        <a:t>Support</a:t>
                      </a:r>
                      <a:r>
                        <a:rPr lang="en-US" baseline="0" dirty="0" smtClean="0"/>
                        <a:t> students with special needs</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Guardian Scholars</a:t>
                      </a:r>
                      <a:r>
                        <a:rPr lang="en-US" baseline="0" dirty="0" smtClean="0"/>
                        <a:t> Program to support foster youth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Dreamers/AB540 Center </a:t>
                      </a:r>
                      <a:endParaRPr lang="en-US" dirty="0" smtClean="0"/>
                    </a:p>
                    <a:p>
                      <a:r>
                        <a:rPr lang="en-US" dirty="0" smtClean="0"/>
                        <a:t>Veteran’s center </a:t>
                      </a:r>
                      <a:endParaRPr lang="en-US" dirty="0"/>
                    </a:p>
                  </a:txBody>
                  <a:tcPr>
                    <a:solidFill>
                      <a:schemeClr val="bg2">
                        <a:lumMod val="90000"/>
                      </a:schemeClr>
                    </a:solidFill>
                  </a:tcPr>
                </a:tc>
                <a:tc>
                  <a:txBody>
                    <a:bodyPr/>
                    <a:lstStyle/>
                    <a:p>
                      <a:r>
                        <a:rPr lang="en-US" dirty="0" smtClean="0"/>
                        <a:t>Increase  success rates</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346167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965245" cy="1087418"/>
          </a:xfrm>
        </p:spPr>
        <p:txBody>
          <a:bodyPr>
            <a:normAutofit/>
          </a:bodyPr>
          <a:lstStyle/>
          <a:p>
            <a:r>
              <a:rPr lang="en-US" sz="3200" dirty="0"/>
              <a:t>New and Innovative Approaches to Support Student Success</a:t>
            </a:r>
          </a:p>
        </p:txBody>
      </p:sp>
      <p:graphicFrame>
        <p:nvGraphicFramePr>
          <p:cNvPr id="4" name="Table 3"/>
          <p:cNvGraphicFramePr>
            <a:graphicFrameLocks noGrp="1"/>
          </p:cNvGraphicFramePr>
          <p:nvPr>
            <p:extLst>
              <p:ext uri="{D42A27DB-BD31-4B8C-83A1-F6EECF244321}">
                <p14:modId xmlns:p14="http://schemas.microsoft.com/office/powerpoint/2010/main" val="455203224"/>
              </p:ext>
            </p:extLst>
          </p:nvPr>
        </p:nvGraphicFramePr>
        <p:xfrm>
          <a:off x="838200" y="1828800"/>
          <a:ext cx="7391400" cy="4267200"/>
        </p:xfrm>
        <a:graphic>
          <a:graphicData uri="http://schemas.openxmlformats.org/drawingml/2006/table">
            <a:tbl>
              <a:tblPr firstRow="1" bandRow="1">
                <a:tableStyleId>{5C22544A-7EE6-4342-B048-85BDC9FD1C3A}</a:tableStyleId>
              </a:tblPr>
              <a:tblGrid>
                <a:gridCol w="2015838"/>
                <a:gridCol w="2538460"/>
                <a:gridCol w="2837102"/>
              </a:tblGrid>
              <a:tr h="495300">
                <a:tc>
                  <a:txBody>
                    <a:bodyPr/>
                    <a:lstStyle/>
                    <a:p>
                      <a:r>
                        <a:rPr lang="en-US" sz="1600" dirty="0" smtClean="0"/>
                        <a:t>Strategy</a:t>
                      </a:r>
                      <a:endParaRPr lang="en-US" sz="160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Program</a:t>
                      </a:r>
                      <a:r>
                        <a:rPr lang="en-US" sz="1600" baseline="0" dirty="0" smtClean="0"/>
                        <a:t> /Service</a:t>
                      </a:r>
                      <a:endParaRPr lang="en-US" sz="1600" dirty="0" smtClean="0"/>
                    </a:p>
                    <a:p>
                      <a:endParaRPr lang="en-US" sz="1600" dirty="0"/>
                    </a:p>
                  </a:txBody>
                  <a:tcPr>
                    <a:solidFill>
                      <a:schemeClr val="bg2">
                        <a:lumMod val="90000"/>
                      </a:schemeClr>
                    </a:solidFill>
                  </a:tcPr>
                </a:tc>
                <a:tc>
                  <a:txBody>
                    <a:bodyPr/>
                    <a:lstStyle/>
                    <a:p>
                      <a:r>
                        <a:rPr lang="en-US" sz="1600" dirty="0" smtClean="0"/>
                        <a:t>Outcome</a:t>
                      </a:r>
                      <a:endParaRPr lang="en-US" sz="1600" dirty="0"/>
                    </a:p>
                  </a:txBody>
                  <a:tcPr>
                    <a:solidFill>
                      <a:schemeClr val="bg2">
                        <a:lumMod val="90000"/>
                      </a:schemeClr>
                    </a:solidFill>
                  </a:tcPr>
                </a:tc>
              </a:tr>
              <a:tr h="502920">
                <a:tc>
                  <a:txBody>
                    <a:bodyPr/>
                    <a:lstStyle/>
                    <a:p>
                      <a:r>
                        <a:rPr lang="en-US" sz="1600" dirty="0" smtClean="0"/>
                        <a:t>Increase support to and outreach</a:t>
                      </a:r>
                      <a:r>
                        <a:rPr lang="en-US" sz="1600" baseline="0" dirty="0" smtClean="0"/>
                        <a:t> for</a:t>
                      </a:r>
                      <a:r>
                        <a:rPr lang="en-US" sz="1600" dirty="0" smtClean="0"/>
                        <a:t> STEM</a:t>
                      </a:r>
                      <a:r>
                        <a:rPr lang="en-US" sz="1600" baseline="0" dirty="0" smtClean="0"/>
                        <a:t> Programs</a:t>
                      </a:r>
                      <a:endParaRPr lang="en-US" sz="1600" dirty="0" smtClean="0"/>
                    </a:p>
                  </a:txBody>
                  <a:tcPr>
                    <a:solidFill>
                      <a:schemeClr val="bg2">
                        <a:lumMod val="90000"/>
                      </a:schemeClr>
                    </a:solidFill>
                  </a:tcPr>
                </a:tc>
                <a:tc>
                  <a:txBody>
                    <a:bodyPr/>
                    <a:lstStyle/>
                    <a:p>
                      <a:r>
                        <a:rPr lang="en-US" sz="1600" dirty="0" smtClean="0"/>
                        <a:t>Outreach</a:t>
                      </a:r>
                      <a:r>
                        <a:rPr lang="en-US" sz="1600" baseline="0" dirty="0" smtClean="0"/>
                        <a:t> activities :</a:t>
                      </a:r>
                    </a:p>
                    <a:p>
                      <a:r>
                        <a:rPr lang="en-US" sz="1600" baseline="0" dirty="0" smtClean="0"/>
                        <a:t>    Women/men in math</a:t>
                      </a:r>
                    </a:p>
                    <a:p>
                      <a:r>
                        <a:rPr lang="en-US" sz="1600" baseline="0" dirty="0" smtClean="0"/>
                        <a:t>    STEMAPALOOZA </a:t>
                      </a:r>
                    </a:p>
                    <a:p>
                      <a:r>
                        <a:rPr lang="en-US" sz="1600" baseline="0" dirty="0" smtClean="0"/>
                        <a:t>STEM support programs</a:t>
                      </a:r>
                      <a:endParaRPr lang="en-US" sz="160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Higher</a:t>
                      </a:r>
                      <a:r>
                        <a:rPr lang="en-US" sz="1600" baseline="0" dirty="0" smtClean="0"/>
                        <a:t> STEM enrollment</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Higher course</a:t>
                      </a:r>
                      <a:r>
                        <a:rPr lang="en-US" sz="1600" baseline="0" dirty="0" smtClean="0"/>
                        <a:t> success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Higher graduation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Higher transfer rates</a:t>
                      </a:r>
                      <a:endParaRPr lang="en-US" sz="1600" dirty="0"/>
                    </a:p>
                  </a:txBody>
                  <a:tcPr>
                    <a:solidFill>
                      <a:schemeClr val="bg2">
                        <a:lumMod val="90000"/>
                      </a:schemeClr>
                    </a:solidFill>
                  </a:tcPr>
                </a:tc>
              </a:tr>
              <a:tr h="990600">
                <a:tc>
                  <a:txBody>
                    <a:bodyPr/>
                    <a:lstStyle/>
                    <a:p>
                      <a:r>
                        <a:rPr lang="en-US" sz="1600" dirty="0" smtClean="0"/>
                        <a:t>Expand tutoring</a:t>
                      </a:r>
                      <a:r>
                        <a:rPr lang="en-US" sz="1600" baseline="0" dirty="0" smtClean="0"/>
                        <a:t> hours </a:t>
                      </a:r>
                      <a:endParaRPr lang="en-US" sz="1600"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Exploring</a:t>
                      </a:r>
                      <a:r>
                        <a:rPr lang="en-US" sz="1600" baseline="0" dirty="0" smtClean="0"/>
                        <a:t> the use of 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24 hr. tutoring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Expand campus tutoring  services</a:t>
                      </a:r>
                      <a:endParaRPr lang="en-US" sz="1600" dirty="0"/>
                    </a:p>
                  </a:txBody>
                  <a:tcPr>
                    <a:solidFill>
                      <a:schemeClr val="bg2">
                        <a:lumMod val="90000"/>
                      </a:schemeClr>
                    </a:solidFill>
                  </a:tcPr>
                </a:tc>
                <a:tc>
                  <a:txBody>
                    <a:bodyPr/>
                    <a:lstStyle/>
                    <a:p>
                      <a:r>
                        <a:rPr lang="en-US" sz="1600" dirty="0" smtClean="0"/>
                        <a:t>Increase</a:t>
                      </a:r>
                      <a:r>
                        <a:rPr lang="en-US" sz="1600" baseline="0" dirty="0" smtClean="0"/>
                        <a:t> overall course success rate</a:t>
                      </a:r>
                      <a:endParaRPr lang="en-US" sz="1600" dirty="0"/>
                    </a:p>
                  </a:txBody>
                  <a:tcPr>
                    <a:solidFill>
                      <a:schemeClr val="bg2">
                        <a:lumMod val="90000"/>
                      </a:schemeClr>
                    </a:solidFill>
                  </a:tcPr>
                </a:tc>
              </a:tr>
              <a:tr h="1188720">
                <a:tc>
                  <a:txBody>
                    <a:bodyPr/>
                    <a:lstStyle/>
                    <a:p>
                      <a:r>
                        <a:rPr lang="en-US" sz="1600" dirty="0" smtClean="0"/>
                        <a:t>Expand</a:t>
                      </a:r>
                      <a:r>
                        <a:rPr lang="en-US" sz="1600" baseline="0" dirty="0" smtClean="0"/>
                        <a:t> partnership</a:t>
                      </a:r>
                      <a:endParaRPr lang="en-US" sz="1600" dirty="0"/>
                    </a:p>
                  </a:txBody>
                  <a:tcPr>
                    <a:solidFill>
                      <a:schemeClr val="bg2">
                        <a:lumMod val="90000"/>
                      </a:schemeClr>
                    </a:solidFill>
                  </a:tcPr>
                </a:tc>
                <a:tc>
                  <a:txBody>
                    <a:bodyPr/>
                    <a:lstStyle/>
                    <a:p>
                      <a:r>
                        <a:rPr lang="en-US" sz="1600" dirty="0" smtClean="0"/>
                        <a:t>UCR</a:t>
                      </a:r>
                      <a:r>
                        <a:rPr lang="en-US" sz="1600" baseline="0" dirty="0" smtClean="0"/>
                        <a:t> &amp; CSUSB STEM programs, e.g., HSI-STEM, USDA, and NSF grants </a:t>
                      </a:r>
                    </a:p>
                    <a:p>
                      <a:endParaRPr lang="en-US" sz="1600" baseline="0" dirty="0" smtClean="0"/>
                    </a:p>
                    <a:p>
                      <a:r>
                        <a:rPr lang="en-US" sz="1600" baseline="0" dirty="0" smtClean="0"/>
                        <a:t>Water treatment program</a:t>
                      </a:r>
                    </a:p>
                  </a:txBody>
                  <a:tcPr>
                    <a:solidFill>
                      <a:schemeClr val="bg2">
                        <a:lumMod val="90000"/>
                      </a:schemeClr>
                    </a:solidFill>
                  </a:tcPr>
                </a:tc>
                <a:tc>
                  <a:txBody>
                    <a:bodyPr/>
                    <a:lstStyle/>
                    <a:p>
                      <a:r>
                        <a:rPr lang="en-US" sz="1600" dirty="0" smtClean="0"/>
                        <a:t>Higher graduation rates </a:t>
                      </a:r>
                    </a:p>
                    <a:p>
                      <a:r>
                        <a:rPr lang="en-US" sz="1600" dirty="0" smtClean="0"/>
                        <a:t>Higher CTE completion rates</a:t>
                      </a:r>
                      <a:endParaRPr lang="en-US" sz="1600" dirty="0"/>
                    </a:p>
                  </a:txBody>
                  <a:tcPr>
                    <a:solidFill>
                      <a:schemeClr val="bg2">
                        <a:lumMod val="90000"/>
                      </a:schemeClr>
                    </a:solidFill>
                  </a:tcPr>
                </a:tc>
              </a:tr>
            </a:tbl>
          </a:graphicData>
        </a:graphic>
      </p:graphicFrame>
    </p:spTree>
    <p:extLst>
      <p:ext uri="{BB962C8B-B14F-4D97-AF65-F5344CB8AC3E}">
        <p14:creationId xmlns:p14="http://schemas.microsoft.com/office/powerpoint/2010/main" val="3178503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965245" cy="1087418"/>
          </a:xfrm>
        </p:spPr>
        <p:txBody>
          <a:bodyPr>
            <a:normAutofit/>
          </a:bodyPr>
          <a:lstStyle/>
          <a:p>
            <a:r>
              <a:rPr lang="en-US" sz="3200" dirty="0"/>
              <a:t>New and Innovative Approaches to Support Student Success</a:t>
            </a:r>
          </a:p>
        </p:txBody>
      </p:sp>
      <p:graphicFrame>
        <p:nvGraphicFramePr>
          <p:cNvPr id="4" name="Table 3"/>
          <p:cNvGraphicFramePr>
            <a:graphicFrameLocks noGrp="1"/>
          </p:cNvGraphicFramePr>
          <p:nvPr>
            <p:extLst/>
          </p:nvPr>
        </p:nvGraphicFramePr>
        <p:xfrm>
          <a:off x="838197" y="1828800"/>
          <a:ext cx="7467603" cy="3760548"/>
        </p:xfrm>
        <a:graphic>
          <a:graphicData uri="http://schemas.openxmlformats.org/drawingml/2006/table">
            <a:tbl>
              <a:tblPr firstRow="1" bandRow="1">
                <a:tableStyleId>{5C22544A-7EE6-4342-B048-85BDC9FD1C3A}</a:tableStyleId>
              </a:tblPr>
              <a:tblGrid>
                <a:gridCol w="2362203"/>
                <a:gridCol w="2514600"/>
                <a:gridCol w="2590800"/>
              </a:tblGrid>
              <a:tr h="679269">
                <a:tc>
                  <a:txBody>
                    <a:bodyPr/>
                    <a:lstStyle/>
                    <a:p>
                      <a:r>
                        <a:rPr lang="en-US" dirty="0" smtClean="0"/>
                        <a:t>Strategy</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a:t>
                      </a:r>
                      <a:r>
                        <a:rPr lang="en-US" baseline="0" dirty="0" smtClean="0"/>
                        <a:t> /Service</a:t>
                      </a:r>
                      <a:endParaRPr lang="en-US" dirty="0" smtClean="0"/>
                    </a:p>
                    <a:p>
                      <a:endParaRPr lang="en-US" dirty="0"/>
                    </a:p>
                  </a:txBody>
                  <a:tcPr>
                    <a:solidFill>
                      <a:schemeClr val="bg2">
                        <a:lumMod val="90000"/>
                      </a:schemeClr>
                    </a:solidFill>
                  </a:tcPr>
                </a:tc>
                <a:tc>
                  <a:txBody>
                    <a:bodyPr/>
                    <a:lstStyle/>
                    <a:p>
                      <a:r>
                        <a:rPr lang="en-US" dirty="0" smtClean="0"/>
                        <a:t>Outcome</a:t>
                      </a:r>
                      <a:endParaRPr lang="en-US" dirty="0"/>
                    </a:p>
                  </a:txBody>
                  <a:tcPr>
                    <a:solidFill>
                      <a:schemeClr val="bg2">
                        <a:lumMod val="90000"/>
                      </a:schemeClr>
                    </a:solidFill>
                  </a:tcPr>
                </a:tc>
              </a:tr>
              <a:tr h="768531">
                <a:tc>
                  <a:txBody>
                    <a:bodyPr/>
                    <a:lstStyle/>
                    <a:p>
                      <a:r>
                        <a:rPr lang="en-US" dirty="0" smtClean="0"/>
                        <a:t>Textbook</a:t>
                      </a:r>
                      <a:r>
                        <a:rPr lang="en-US" baseline="0" dirty="0" smtClean="0"/>
                        <a:t> bank for overnight textbook use</a:t>
                      </a:r>
                      <a:endParaRPr lang="en-US" dirty="0"/>
                    </a:p>
                  </a:txBody>
                  <a:tcPr>
                    <a:solidFill>
                      <a:schemeClr val="bg2">
                        <a:lumMod val="90000"/>
                      </a:schemeClr>
                    </a:solidFill>
                  </a:tcPr>
                </a:tc>
                <a:tc>
                  <a:txBody>
                    <a:bodyPr/>
                    <a:lstStyle/>
                    <a:p>
                      <a:r>
                        <a:rPr lang="en-US" dirty="0" smtClean="0"/>
                        <a:t>Exploring 24 hr. textbook loan </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Higher retention</a:t>
                      </a:r>
                      <a:endParaRPr lang="en-US" dirty="0"/>
                    </a:p>
                  </a:txBody>
                  <a:tcPr>
                    <a:solidFill>
                      <a:schemeClr val="bg2">
                        <a:lumMod val="90000"/>
                      </a:schemeClr>
                    </a:solidFill>
                  </a:tcPr>
                </a:tc>
              </a:tr>
              <a:tr h="1051249">
                <a:tc>
                  <a:txBody>
                    <a:bodyPr/>
                    <a:lstStyle/>
                    <a:p>
                      <a:r>
                        <a:rPr lang="en-US" dirty="0" smtClean="0"/>
                        <a:t>Strengths Quest</a:t>
                      </a:r>
                      <a:r>
                        <a:rPr lang="en-US" baseline="0" dirty="0" smtClean="0"/>
                        <a:t> Assessment</a:t>
                      </a:r>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Hope accounts</a:t>
                      </a:r>
                      <a:r>
                        <a:rPr lang="en-US" baseline="0" dirty="0" smtClean="0"/>
                        <a:t> for 30% of course and program success</a:t>
                      </a:r>
                      <a:endParaRPr lang="en-US" dirty="0"/>
                    </a:p>
                  </a:txBody>
                  <a:tcPr>
                    <a:solidFill>
                      <a:schemeClr val="bg2">
                        <a:lumMod val="90000"/>
                      </a:schemeClr>
                    </a:solidFill>
                  </a:tcPr>
                </a:tc>
                <a:tc>
                  <a:txBody>
                    <a:bodyPr/>
                    <a:lstStyle/>
                    <a:p>
                      <a:r>
                        <a:rPr lang="en-US" dirty="0" smtClean="0"/>
                        <a:t>Higher</a:t>
                      </a:r>
                      <a:r>
                        <a:rPr lang="en-US" baseline="0" dirty="0" smtClean="0"/>
                        <a:t> persistence </a:t>
                      </a:r>
                    </a:p>
                    <a:p>
                      <a:r>
                        <a:rPr lang="en-US" baseline="0" dirty="0" smtClean="0"/>
                        <a:t>Higher completion rates</a:t>
                      </a:r>
                      <a:endParaRPr lang="en-US" dirty="0"/>
                    </a:p>
                  </a:txBody>
                  <a:tcPr>
                    <a:solidFill>
                      <a:schemeClr val="bg2">
                        <a:lumMod val="90000"/>
                      </a:schemeClr>
                    </a:solidFill>
                  </a:tcPr>
                </a:tc>
              </a:tr>
              <a:tr h="1261499">
                <a:tc>
                  <a:txBody>
                    <a:bodyPr/>
                    <a:lstStyle/>
                    <a:p>
                      <a:r>
                        <a:rPr lang="en-US" dirty="0" smtClean="0"/>
                        <a:t>Professional</a:t>
                      </a:r>
                      <a:r>
                        <a:rPr lang="en-US" baseline="0" dirty="0" smtClean="0"/>
                        <a:t> Development </a:t>
                      </a:r>
                      <a:endParaRPr lang="en-US" dirty="0"/>
                    </a:p>
                  </a:txBody>
                  <a:tcPr>
                    <a:solidFill>
                      <a:schemeClr val="bg2">
                        <a:lumMod val="90000"/>
                      </a:schemeClr>
                    </a:solidFill>
                  </a:tcPr>
                </a:tc>
                <a:tc>
                  <a:txBody>
                    <a:bodyPr/>
                    <a:lstStyle/>
                    <a:p>
                      <a:r>
                        <a:rPr lang="en-US" dirty="0" smtClean="0"/>
                        <a:t>Basic skills workshop for faculty</a:t>
                      </a:r>
                      <a:r>
                        <a:rPr lang="en-US" baseline="0" dirty="0" smtClean="0"/>
                        <a:t> (4 - 6) to provide </a:t>
                      </a:r>
                      <a:r>
                        <a:rPr lang="en-US" baseline="0" smtClean="0"/>
                        <a:t>interdisciplinary training </a:t>
                      </a:r>
                      <a:endParaRPr lang="en-US" dirty="0"/>
                    </a:p>
                  </a:txBody>
                  <a:tcPr>
                    <a:solidFill>
                      <a:schemeClr val="bg2">
                        <a:lumMod val="90000"/>
                      </a:schemeClr>
                    </a:solidFill>
                  </a:tcPr>
                </a:tc>
                <a:tc>
                  <a:txBody>
                    <a:bodyPr/>
                    <a:lstStyle/>
                    <a:p>
                      <a:r>
                        <a:rPr lang="en-US" dirty="0" smtClean="0"/>
                        <a:t>Develop</a:t>
                      </a:r>
                      <a:r>
                        <a:rPr lang="en-US" baseline="0" dirty="0" smtClean="0"/>
                        <a:t> teaching skills to integrate basic skills development across disciplines </a:t>
                      </a:r>
                      <a:endParaRPr lang="en-US" dirty="0"/>
                    </a:p>
                  </a:txBody>
                  <a:tcPr>
                    <a:solidFill>
                      <a:schemeClr val="bg2">
                        <a:lumMod val="90000"/>
                      </a:schemeClr>
                    </a:solidFill>
                  </a:tcPr>
                </a:tc>
              </a:tr>
            </a:tbl>
          </a:graphicData>
        </a:graphic>
      </p:graphicFrame>
    </p:spTree>
    <p:extLst>
      <p:ext uri="{BB962C8B-B14F-4D97-AF65-F5344CB8AC3E}">
        <p14:creationId xmlns:p14="http://schemas.microsoft.com/office/powerpoint/2010/main" val="303405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fontScale="90000"/>
          </a:bodyPr>
          <a:lstStyle/>
          <a:p>
            <a:r>
              <a:rPr lang="en-US" dirty="0" smtClean="0"/>
              <a:t>How can trustees help SBVC?</a:t>
            </a:r>
            <a:endParaRPr lang="en-US" dirty="0"/>
          </a:p>
        </p:txBody>
      </p:sp>
      <p:sp>
        <p:nvSpPr>
          <p:cNvPr id="3" name="Content Placeholder 2"/>
          <p:cNvSpPr>
            <a:spLocks noGrp="1"/>
          </p:cNvSpPr>
          <p:nvPr>
            <p:ph idx="1"/>
          </p:nvPr>
        </p:nvSpPr>
        <p:spPr>
          <a:xfrm>
            <a:off x="1066800" y="1828800"/>
            <a:ext cx="7162800" cy="3894269"/>
          </a:xfrm>
        </p:spPr>
        <p:txBody>
          <a:bodyPr>
            <a:normAutofit fontScale="77500" lnSpcReduction="20000"/>
          </a:bodyPr>
          <a:lstStyle/>
          <a:p>
            <a:r>
              <a:rPr lang="en-US" dirty="0" smtClean="0"/>
              <a:t>Continue to support grant development</a:t>
            </a:r>
          </a:p>
          <a:p>
            <a:r>
              <a:rPr lang="en-US" dirty="0" smtClean="0"/>
              <a:t>Support innovative activities and programs on our campus</a:t>
            </a:r>
          </a:p>
          <a:p>
            <a:r>
              <a:rPr lang="en-US" dirty="0" smtClean="0"/>
              <a:t>Support exploring the development of alternative modalities: </a:t>
            </a:r>
          </a:p>
          <a:p>
            <a:pPr lvl="1"/>
            <a:r>
              <a:rPr lang="en-US" dirty="0" smtClean="0"/>
              <a:t>Online courses </a:t>
            </a:r>
          </a:p>
          <a:p>
            <a:pPr lvl="1"/>
            <a:r>
              <a:rPr lang="en-US" dirty="0" smtClean="0"/>
              <a:t>Courses offered at satellite locations</a:t>
            </a:r>
          </a:p>
          <a:p>
            <a:pPr lvl="1"/>
            <a:r>
              <a:rPr lang="en-US" dirty="0" smtClean="0"/>
              <a:t>Non-credit ESL</a:t>
            </a:r>
          </a:p>
          <a:p>
            <a:r>
              <a:rPr lang="en-US" dirty="0" smtClean="0"/>
              <a:t>Continue to support our diverse set of student support programs</a:t>
            </a:r>
          </a:p>
          <a:p>
            <a:r>
              <a:rPr lang="en-US" dirty="0" smtClean="0"/>
              <a:t>Support other innovative programs and partnerships:</a:t>
            </a:r>
          </a:p>
          <a:p>
            <a:pPr lvl="1"/>
            <a:r>
              <a:rPr lang="en-US" dirty="0" smtClean="0"/>
              <a:t>Accelerated course model for basic skills </a:t>
            </a:r>
          </a:p>
          <a:p>
            <a:pPr lvl="1"/>
            <a:r>
              <a:rPr lang="en-US" dirty="0" smtClean="0"/>
              <a:t>Supplemental Instruction</a:t>
            </a:r>
          </a:p>
          <a:p>
            <a:pPr lvl="1"/>
            <a:r>
              <a:rPr lang="en-US" dirty="0" smtClean="0"/>
              <a:t>Tutoring</a:t>
            </a:r>
          </a:p>
          <a:p>
            <a:pPr lvl="1"/>
            <a:r>
              <a:rPr lang="en-US" dirty="0" smtClean="0"/>
              <a:t>Professional development for faculty  (SI, Online, SLOs, Technology )</a:t>
            </a:r>
          </a:p>
          <a:p>
            <a:pPr lvl="1"/>
            <a:r>
              <a:rPr lang="en-US" dirty="0" smtClean="0"/>
              <a:t>Partnerships with K-12 and 4-year colleges</a:t>
            </a:r>
          </a:p>
          <a:p>
            <a:endParaRPr lang="en-US" dirty="0"/>
          </a:p>
          <a:p>
            <a:endParaRPr lang="en-US" dirty="0" smtClean="0"/>
          </a:p>
        </p:txBody>
      </p:sp>
    </p:spTree>
    <p:extLst>
      <p:ext uri="{BB962C8B-B14F-4D97-AF65-F5344CB8AC3E}">
        <p14:creationId xmlns:p14="http://schemas.microsoft.com/office/powerpoint/2010/main" val="1036450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Crafton Hills College</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0664" y="2133600"/>
            <a:ext cx="3575098" cy="2375065"/>
          </a:xfrm>
          <a:prstGeom prst="rect">
            <a:avLst/>
          </a:prstGeom>
          <a:noFill/>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54611" y="4456176"/>
            <a:ext cx="2752825" cy="1828800"/>
          </a:xfrm>
          <a:prstGeom prst="rect">
            <a:avLst/>
          </a:prstGeom>
          <a:noFill/>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40664" y="4111752"/>
            <a:ext cx="3259836" cy="2173224"/>
          </a:xfrm>
          <a:prstGeom prst="rect">
            <a:avLst/>
          </a:prstGeom>
          <a:noFill/>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49824" y="4303776"/>
            <a:ext cx="2971800" cy="1981200"/>
          </a:xfrm>
          <a:prstGeom prst="rect">
            <a:avLst/>
          </a:prstGeom>
          <a:noFill/>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52148" y="2141556"/>
            <a:ext cx="3255107" cy="2155980"/>
          </a:xfrm>
          <a:prstGeom prst="rect">
            <a:avLst/>
          </a:prstGeom>
          <a:noFill/>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913" r="19653"/>
          <a:stretch/>
        </p:blipFill>
        <p:spPr bwMode="auto">
          <a:xfrm>
            <a:off x="3078975" y="2141556"/>
            <a:ext cx="2438401" cy="2438400"/>
          </a:xfrm>
          <a:prstGeom prst="rect">
            <a:avLst/>
          </a:prstGeom>
          <a:noFill/>
        </p:spPr>
      </p:pic>
    </p:spTree>
    <p:extLst>
      <p:ext uri="{BB962C8B-B14F-4D97-AF65-F5344CB8AC3E}">
        <p14:creationId xmlns:p14="http://schemas.microsoft.com/office/powerpoint/2010/main" val="1431884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ARCC 2.0</a:t>
            </a:r>
            <a:br>
              <a:rPr lang="en-US" dirty="0" smtClean="0"/>
            </a:br>
            <a:r>
              <a:rPr lang="en-US" dirty="0" smtClean="0"/>
              <a:t>Momentum-Point Rates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4135171652"/>
              </p:ext>
            </p:extLst>
          </p:nvPr>
        </p:nvGraphicFramePr>
        <p:xfrm>
          <a:off x="1524000" y="2209800"/>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2992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Momentum-Point</a:t>
            </a:r>
            <a:br>
              <a:rPr lang="en-US" sz="3600" dirty="0" smtClean="0"/>
            </a:br>
            <a:r>
              <a:rPr lang="en-US" sz="3600" dirty="0" smtClean="0"/>
              <a:t>Rates by Gender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2242904"/>
              </p:ext>
            </p:extLst>
          </p:nvPr>
        </p:nvGraphicFramePr>
        <p:xfrm>
          <a:off x="990596" y="2119311"/>
          <a:ext cx="7010405" cy="1950244"/>
        </p:xfrm>
        <a:graphic>
          <a:graphicData uri="http://schemas.openxmlformats.org/drawingml/2006/table">
            <a:tbl>
              <a:tblPr firstRow="1" bandRow="1">
                <a:tableStyleId>{5C22544A-7EE6-4342-B048-85BDC9FD1C3A}</a:tableStyleId>
              </a:tblPr>
              <a:tblGrid>
                <a:gridCol w="1860819"/>
                <a:gridCol w="1110985"/>
                <a:gridCol w="1219200"/>
                <a:gridCol w="1447800"/>
                <a:gridCol w="1371601"/>
              </a:tblGrid>
              <a:tr h="487561">
                <a:tc>
                  <a:txBody>
                    <a:bodyPr/>
                    <a:lstStyle/>
                    <a:p>
                      <a:r>
                        <a:rPr lang="en-US" dirty="0" smtClean="0"/>
                        <a:t>Gender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Math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English</a:t>
                      </a:r>
                    </a:p>
                  </a:txBody>
                  <a:tcPr anchor="ctr"/>
                </a:tc>
                <a:tc>
                  <a:txBody>
                    <a:bodyPr/>
                    <a:lstStyle/>
                    <a:p>
                      <a:pPr algn="ctr"/>
                      <a:r>
                        <a:rPr lang="en-US" dirty="0" smtClean="0"/>
                        <a:t>Persistence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30 Units</a:t>
                      </a:r>
                    </a:p>
                  </a:txBody>
                  <a:tcPr anchor="ctr"/>
                </a:tc>
              </a:tr>
              <a:tr h="487561">
                <a:tc>
                  <a:txBody>
                    <a:bodyPr/>
                    <a:lstStyle/>
                    <a:p>
                      <a:r>
                        <a:rPr lang="en-US" b="1" dirty="0" smtClean="0"/>
                        <a:t>Overall</a:t>
                      </a:r>
                      <a:endParaRPr lang="en-US" b="1" dirty="0"/>
                    </a:p>
                  </a:txBody>
                  <a:tcPr anchor="ctr"/>
                </a:tc>
                <a:tc>
                  <a:txBody>
                    <a:bodyPr/>
                    <a:lstStyle/>
                    <a:p>
                      <a:pPr algn="ctr"/>
                      <a:r>
                        <a:rPr lang="en-US" b="1" dirty="0" smtClean="0"/>
                        <a:t>30.1</a:t>
                      </a:r>
                      <a:endParaRPr lang="en-US" b="1" dirty="0"/>
                    </a:p>
                  </a:txBody>
                  <a:tcPr anchor="ctr"/>
                </a:tc>
                <a:tc>
                  <a:txBody>
                    <a:bodyPr/>
                    <a:lstStyle/>
                    <a:p>
                      <a:pPr algn="ctr"/>
                      <a:r>
                        <a:rPr lang="en-US" b="1" dirty="0" smtClean="0"/>
                        <a:t>48.7</a:t>
                      </a:r>
                      <a:endParaRPr lang="en-US" b="1" dirty="0"/>
                    </a:p>
                  </a:txBody>
                  <a:tcPr anchor="ctr"/>
                </a:tc>
                <a:tc>
                  <a:txBody>
                    <a:bodyPr/>
                    <a:lstStyle/>
                    <a:p>
                      <a:pPr algn="ctr"/>
                      <a:r>
                        <a:rPr lang="en-US" b="1" dirty="0" smtClean="0"/>
                        <a:t>72.9</a:t>
                      </a:r>
                      <a:endParaRPr lang="en-US" b="1" dirty="0"/>
                    </a:p>
                  </a:txBody>
                  <a:tcPr anchor="ctr"/>
                </a:tc>
                <a:tc>
                  <a:txBody>
                    <a:bodyPr/>
                    <a:lstStyle/>
                    <a:p>
                      <a:pPr algn="ctr"/>
                      <a:r>
                        <a:rPr lang="en-US" b="1" dirty="0" smtClean="0"/>
                        <a:t>60.8</a:t>
                      </a:r>
                      <a:endParaRPr lang="en-US" b="1" dirty="0"/>
                    </a:p>
                  </a:txBody>
                  <a:tcPr anchor="ctr"/>
                </a:tc>
              </a:tr>
              <a:tr h="487561">
                <a:tc>
                  <a:txBody>
                    <a:bodyPr/>
                    <a:lstStyle/>
                    <a:p>
                      <a:r>
                        <a:rPr lang="en-US" dirty="0" smtClean="0"/>
                        <a:t>Female</a:t>
                      </a:r>
                      <a:endParaRPr lang="en-US" dirty="0"/>
                    </a:p>
                  </a:txBody>
                  <a:tcPr anchor="ctr"/>
                </a:tc>
                <a:tc>
                  <a:txBody>
                    <a:bodyPr/>
                    <a:lstStyle/>
                    <a:p>
                      <a:pPr algn="ctr"/>
                      <a:r>
                        <a:rPr lang="en-US" dirty="0" smtClean="0"/>
                        <a:t>33.8</a:t>
                      </a:r>
                      <a:endParaRPr lang="en-US" dirty="0"/>
                    </a:p>
                  </a:txBody>
                  <a:tcPr anchor="ctr"/>
                </a:tc>
                <a:tc>
                  <a:txBody>
                    <a:bodyPr/>
                    <a:lstStyle/>
                    <a:p>
                      <a:pPr algn="ctr"/>
                      <a:r>
                        <a:rPr lang="en-US" dirty="0" smtClean="0"/>
                        <a:t>53.3</a:t>
                      </a:r>
                      <a:endParaRPr lang="en-US" dirty="0"/>
                    </a:p>
                  </a:txBody>
                  <a:tcPr anchor="ctr"/>
                </a:tc>
                <a:tc>
                  <a:txBody>
                    <a:bodyPr/>
                    <a:lstStyle/>
                    <a:p>
                      <a:pPr algn="ctr"/>
                      <a:r>
                        <a:rPr lang="en-US" dirty="0" smtClean="0"/>
                        <a:t>74.3</a:t>
                      </a:r>
                      <a:endParaRPr lang="en-US" dirty="0"/>
                    </a:p>
                  </a:txBody>
                  <a:tcPr anchor="ctr"/>
                </a:tc>
                <a:tc>
                  <a:txBody>
                    <a:bodyPr/>
                    <a:lstStyle/>
                    <a:p>
                      <a:pPr algn="ctr"/>
                      <a:r>
                        <a:rPr lang="en-US" dirty="0" smtClean="0"/>
                        <a:t>62.9</a:t>
                      </a:r>
                      <a:endParaRPr lang="en-US" dirty="0"/>
                    </a:p>
                  </a:txBody>
                  <a:tcPr anchor="ctr"/>
                </a:tc>
              </a:tr>
              <a:tr h="487561">
                <a:tc>
                  <a:txBody>
                    <a:bodyPr/>
                    <a:lstStyle/>
                    <a:p>
                      <a:r>
                        <a:rPr lang="en-US" dirty="0" smtClean="0"/>
                        <a:t>Male</a:t>
                      </a:r>
                      <a:endParaRPr lang="en-US" dirty="0"/>
                    </a:p>
                  </a:txBody>
                  <a:tcPr anchor="ctr"/>
                </a:tc>
                <a:tc>
                  <a:txBody>
                    <a:bodyPr/>
                    <a:lstStyle/>
                    <a:p>
                      <a:pPr algn="ctr"/>
                      <a:r>
                        <a:rPr lang="en-US" dirty="0" smtClean="0"/>
                        <a:t>25.1</a:t>
                      </a:r>
                      <a:endParaRPr lang="en-US" dirty="0"/>
                    </a:p>
                  </a:txBody>
                  <a:tcPr anchor="ctr"/>
                </a:tc>
                <a:tc>
                  <a:txBody>
                    <a:bodyPr/>
                    <a:lstStyle/>
                    <a:p>
                      <a:pPr algn="ctr"/>
                      <a:r>
                        <a:rPr lang="en-US" dirty="0" smtClean="0"/>
                        <a:t>43.1</a:t>
                      </a:r>
                      <a:endParaRPr lang="en-US" dirty="0"/>
                    </a:p>
                  </a:txBody>
                  <a:tcPr anchor="ctr"/>
                </a:tc>
                <a:tc>
                  <a:txBody>
                    <a:bodyPr/>
                    <a:lstStyle/>
                    <a:p>
                      <a:pPr algn="ctr"/>
                      <a:r>
                        <a:rPr lang="en-US" dirty="0" smtClean="0"/>
                        <a:t>71.6</a:t>
                      </a:r>
                      <a:endParaRPr lang="en-US" dirty="0"/>
                    </a:p>
                  </a:txBody>
                  <a:tcPr anchor="ctr"/>
                </a:tc>
                <a:tc>
                  <a:txBody>
                    <a:bodyPr/>
                    <a:lstStyle/>
                    <a:p>
                      <a:pPr algn="ctr"/>
                      <a:r>
                        <a:rPr lang="en-US" dirty="0" smtClean="0"/>
                        <a:t>58.6</a:t>
                      </a:r>
                      <a:endParaRPr lang="en-US" dirty="0"/>
                    </a:p>
                  </a:txBody>
                  <a:tcPr anchor="ctr"/>
                </a:tc>
              </a:tr>
            </a:tbl>
          </a:graphicData>
        </a:graphic>
      </p:graphicFrame>
      <p:sp>
        <p:nvSpPr>
          <p:cNvPr id="6" name="Oval 5"/>
          <p:cNvSpPr/>
          <p:nvPr/>
        </p:nvSpPr>
        <p:spPr>
          <a:xfrm>
            <a:off x="2962656" y="3151632"/>
            <a:ext cx="914400" cy="858334"/>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30077" y="4485701"/>
            <a:ext cx="7010400" cy="1754326"/>
          </a:xfrm>
          <a:prstGeom prst="rect">
            <a:avLst/>
          </a:prstGeom>
          <a:noFill/>
        </p:spPr>
        <p:txBody>
          <a:bodyPr wrap="square" rtlCol="0">
            <a:spAutoFit/>
          </a:bodyPr>
          <a:lstStyle/>
          <a:p>
            <a:pPr marL="285750" indent="-285750">
              <a:buFont typeface="Arial" pitchFamily="34" charset="0"/>
              <a:buChar char="•"/>
            </a:pPr>
            <a:r>
              <a:rPr lang="en-US" dirty="0" smtClean="0"/>
              <a:t>The percentages reflect the percent of students in the six year cohort who completed each momentum point</a:t>
            </a:r>
          </a:p>
          <a:p>
            <a:pPr marL="285750" indent="-285750">
              <a:buFont typeface="Arial" pitchFamily="34" charset="0"/>
              <a:buChar char="•"/>
            </a:pPr>
            <a:r>
              <a:rPr lang="en-US" dirty="0" smtClean="0"/>
              <a:t>Males appear to struggle slightly more with improving in math than females.</a:t>
            </a:r>
          </a:p>
          <a:p>
            <a:pPr marL="285750" indent="-285750">
              <a:buFont typeface="Arial" pitchFamily="34" charset="0"/>
              <a:buChar char="•"/>
            </a:pPr>
            <a:r>
              <a:rPr lang="en-US" dirty="0" smtClean="0"/>
              <a:t>The other differences are not substantially different from each other.</a:t>
            </a:r>
            <a:endParaRPr lang="en-US" dirty="0"/>
          </a:p>
        </p:txBody>
      </p:sp>
    </p:spTree>
    <p:extLst>
      <p:ext uri="{BB962C8B-B14F-4D97-AF65-F5344CB8AC3E}">
        <p14:creationId xmlns:p14="http://schemas.microsoft.com/office/powerpoint/2010/main" val="167566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Momentum Point Outcomes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Remedial (English and Math)</a:t>
            </a:r>
            <a:r>
              <a:rPr lang="en-US" dirty="0"/>
              <a:t> – Percentage of credit students tracked for six years from </a:t>
            </a:r>
            <a:r>
              <a:rPr lang="en-US" dirty="0" smtClean="0"/>
              <a:t>2008-09 </a:t>
            </a:r>
            <a:r>
              <a:rPr lang="en-US" dirty="0"/>
              <a:t>to </a:t>
            </a:r>
            <a:r>
              <a:rPr lang="en-US" dirty="0" smtClean="0"/>
              <a:t>2013-14 </a:t>
            </a:r>
            <a:r>
              <a:rPr lang="en-US" dirty="0"/>
              <a:t>who started below transfer level in English, mathematics, and/or ESL and completed a college-level course in the same discipline.</a:t>
            </a:r>
          </a:p>
          <a:p>
            <a:pPr lvl="0"/>
            <a:r>
              <a:rPr lang="en-US" b="1" dirty="0"/>
              <a:t>Persistence</a:t>
            </a:r>
            <a:r>
              <a:rPr lang="en-US" dirty="0"/>
              <a:t> – Percentage of first-time degree and/or transfer-seeking students tracked for six years from </a:t>
            </a:r>
            <a:r>
              <a:rPr lang="en-US" dirty="0" smtClean="0"/>
              <a:t>2008-09 </a:t>
            </a:r>
            <a:r>
              <a:rPr lang="en-US" dirty="0"/>
              <a:t>to </a:t>
            </a:r>
            <a:r>
              <a:rPr lang="en-US" dirty="0" smtClean="0"/>
              <a:t>2013-14 </a:t>
            </a:r>
            <a:r>
              <a:rPr lang="en-US" dirty="0"/>
              <a:t>who enrolled in the first three consecutive terms. This metric is considered a milestone or momentum point.  Research shows that students with sustained enrollment are more likely to succeed.</a:t>
            </a:r>
          </a:p>
          <a:p>
            <a:r>
              <a:rPr lang="en-US" b="1" dirty="0"/>
              <a:t>30 Units</a:t>
            </a:r>
            <a:r>
              <a:rPr lang="en-US" dirty="0"/>
              <a:t> – Percentage of first-time degree and/or transfer seeking students tracked for six years from </a:t>
            </a:r>
            <a:r>
              <a:rPr lang="en-US" dirty="0" smtClean="0"/>
              <a:t>2008-09 </a:t>
            </a:r>
            <a:r>
              <a:rPr lang="en-US" dirty="0"/>
              <a:t>to </a:t>
            </a:r>
            <a:r>
              <a:rPr lang="en-US" dirty="0" smtClean="0"/>
              <a:t>2013-14 </a:t>
            </a:r>
            <a:r>
              <a:rPr lang="en-US" dirty="0"/>
              <a:t>who achieved at least 30 units. Credit accumulation, 30 units specifically, tends to be positively correlated with completion and wage gain.</a:t>
            </a:r>
            <a:endParaRPr lang="en-US" b="1" dirty="0"/>
          </a:p>
        </p:txBody>
      </p:sp>
    </p:spTree>
    <p:extLst>
      <p:ext uri="{BB962C8B-B14F-4D97-AF65-F5344CB8AC3E}">
        <p14:creationId xmlns:p14="http://schemas.microsoft.com/office/powerpoint/2010/main" val="75186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Momentum-Point</a:t>
            </a:r>
            <a:br>
              <a:rPr lang="en-US" sz="3600" dirty="0" smtClean="0"/>
            </a:br>
            <a:r>
              <a:rPr lang="en-US" sz="3600" dirty="0" smtClean="0"/>
              <a:t>Rates by Ethnicity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2557248"/>
              </p:ext>
            </p:extLst>
          </p:nvPr>
        </p:nvGraphicFramePr>
        <p:xfrm>
          <a:off x="990600" y="1981201"/>
          <a:ext cx="7010405" cy="3962403"/>
        </p:xfrm>
        <a:graphic>
          <a:graphicData uri="http://schemas.openxmlformats.org/drawingml/2006/table">
            <a:tbl>
              <a:tblPr firstRow="1" bandRow="1">
                <a:tableStyleId>{5C22544A-7EE6-4342-B048-85BDC9FD1C3A}</a:tableStyleId>
              </a:tblPr>
              <a:tblGrid>
                <a:gridCol w="1905000"/>
                <a:gridCol w="1066800"/>
                <a:gridCol w="1219200"/>
                <a:gridCol w="1447804"/>
                <a:gridCol w="1371601"/>
              </a:tblGrid>
              <a:tr h="440267">
                <a:tc>
                  <a:txBody>
                    <a:bodyPr/>
                    <a:lstStyle/>
                    <a:p>
                      <a:r>
                        <a:rPr lang="en-US" dirty="0" smtClean="0"/>
                        <a:t>Ethnicity</a:t>
                      </a:r>
                      <a:endParaRPr lang="en-US" dirty="0"/>
                    </a:p>
                  </a:txBody>
                  <a:tcPr anchor="ctr"/>
                </a:tc>
                <a:tc>
                  <a:txBody>
                    <a:bodyPr/>
                    <a:lstStyle/>
                    <a:p>
                      <a:pPr algn="ctr"/>
                      <a:r>
                        <a:rPr lang="en-US" dirty="0" smtClean="0"/>
                        <a:t>Math</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English</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Persistence</a:t>
                      </a:r>
                      <a:endParaRPr lang="en-US" dirty="0"/>
                    </a:p>
                  </a:txBody>
                  <a:tcPr anchor="ctr"/>
                </a:tc>
                <a:tc>
                  <a:txBody>
                    <a:bodyPr/>
                    <a:lstStyle/>
                    <a:p>
                      <a:pPr algn="ctr"/>
                      <a:r>
                        <a:rPr lang="en-US" dirty="0" smtClean="0"/>
                        <a:t>30 Units</a:t>
                      </a:r>
                      <a:endParaRPr lang="en-US" dirty="0"/>
                    </a:p>
                  </a:txBody>
                  <a:tcPr anchor="ctr"/>
                </a:tc>
              </a:tr>
              <a:tr h="440267">
                <a:tc>
                  <a:txBody>
                    <a:bodyPr/>
                    <a:lstStyle/>
                    <a:p>
                      <a:r>
                        <a:rPr lang="en-US" b="1" dirty="0" smtClean="0"/>
                        <a:t>Overall</a:t>
                      </a:r>
                      <a:endParaRPr lang="en-US" b="1" dirty="0"/>
                    </a:p>
                  </a:txBody>
                  <a:tcPr anchor="ctr"/>
                </a:tc>
                <a:tc>
                  <a:txBody>
                    <a:bodyPr/>
                    <a:lstStyle/>
                    <a:p>
                      <a:pPr algn="ctr"/>
                      <a:r>
                        <a:rPr lang="en-US" b="1" dirty="0" smtClean="0"/>
                        <a:t>30.1</a:t>
                      </a:r>
                      <a:endParaRPr lang="en-US" b="1" dirty="0"/>
                    </a:p>
                  </a:txBody>
                  <a:tcPr anchor="ctr"/>
                </a:tc>
                <a:tc>
                  <a:txBody>
                    <a:bodyPr/>
                    <a:lstStyle/>
                    <a:p>
                      <a:pPr algn="ctr"/>
                      <a:r>
                        <a:rPr lang="en-US" b="1" dirty="0" smtClean="0"/>
                        <a:t>48.7</a:t>
                      </a:r>
                      <a:endParaRPr lang="en-US" b="1" dirty="0"/>
                    </a:p>
                  </a:txBody>
                  <a:tcPr anchor="ctr"/>
                </a:tc>
                <a:tc>
                  <a:txBody>
                    <a:bodyPr/>
                    <a:lstStyle/>
                    <a:p>
                      <a:pPr algn="ctr"/>
                      <a:r>
                        <a:rPr lang="en-US" b="1" dirty="0" smtClean="0"/>
                        <a:t>72.9</a:t>
                      </a:r>
                      <a:endParaRPr lang="en-US" b="1" dirty="0"/>
                    </a:p>
                  </a:txBody>
                  <a:tcPr anchor="ctr"/>
                </a:tc>
                <a:tc>
                  <a:txBody>
                    <a:bodyPr/>
                    <a:lstStyle/>
                    <a:p>
                      <a:pPr algn="ctr"/>
                      <a:r>
                        <a:rPr lang="en-US" b="1" dirty="0" smtClean="0"/>
                        <a:t>60.8</a:t>
                      </a:r>
                      <a:endParaRPr lang="en-US" b="1" dirty="0"/>
                    </a:p>
                  </a:txBody>
                  <a:tcPr anchor="ctr"/>
                </a:tc>
              </a:tr>
              <a:tr h="440267">
                <a:tc>
                  <a:txBody>
                    <a:bodyPr/>
                    <a:lstStyle/>
                    <a:p>
                      <a:r>
                        <a:rPr lang="en-US" dirty="0" smtClean="0"/>
                        <a:t>African American</a:t>
                      </a:r>
                      <a:endParaRPr lang="en-US" dirty="0"/>
                    </a:p>
                  </a:txBody>
                  <a:tcPr anchor="ctr"/>
                </a:tc>
                <a:tc>
                  <a:txBody>
                    <a:bodyPr/>
                    <a:lstStyle/>
                    <a:p>
                      <a:pPr algn="ctr"/>
                      <a:r>
                        <a:rPr lang="en-US" b="0" dirty="0" smtClean="0"/>
                        <a:t>39.5</a:t>
                      </a:r>
                      <a:endParaRPr lang="en-US" b="0" dirty="0"/>
                    </a:p>
                  </a:txBody>
                  <a:tcPr anchor="ctr"/>
                </a:tc>
                <a:tc>
                  <a:txBody>
                    <a:bodyPr/>
                    <a:lstStyle/>
                    <a:p>
                      <a:pPr algn="ctr"/>
                      <a:r>
                        <a:rPr lang="en-US" b="0" dirty="0" smtClean="0"/>
                        <a:t>39.5</a:t>
                      </a:r>
                      <a:endParaRPr lang="en-US" b="0" dirty="0"/>
                    </a:p>
                  </a:txBody>
                  <a:tcPr anchor="ctr"/>
                </a:tc>
                <a:tc>
                  <a:txBody>
                    <a:bodyPr/>
                    <a:lstStyle/>
                    <a:p>
                      <a:pPr algn="ctr"/>
                      <a:r>
                        <a:rPr lang="en-US" dirty="0" smtClean="0"/>
                        <a:t>64.6</a:t>
                      </a:r>
                      <a:endParaRPr lang="en-US" dirty="0"/>
                    </a:p>
                  </a:txBody>
                  <a:tcPr anchor="ctr"/>
                </a:tc>
                <a:tc>
                  <a:txBody>
                    <a:bodyPr/>
                    <a:lstStyle/>
                    <a:p>
                      <a:pPr algn="ctr"/>
                      <a:r>
                        <a:rPr lang="en-US" dirty="0" smtClean="0"/>
                        <a:t>50.0</a:t>
                      </a:r>
                      <a:endParaRPr lang="en-US" dirty="0"/>
                    </a:p>
                  </a:txBody>
                  <a:tcPr anchor="ctr"/>
                </a:tc>
              </a:tr>
              <a:tr h="440267">
                <a:tc>
                  <a:txBody>
                    <a:bodyPr/>
                    <a:lstStyle/>
                    <a:p>
                      <a:r>
                        <a:rPr lang="en-US" dirty="0" smtClean="0"/>
                        <a:t>Native American</a:t>
                      </a:r>
                      <a:endParaRPr lang="en-US" dirty="0"/>
                    </a:p>
                  </a:txBody>
                  <a:tcPr anchor="ctr"/>
                </a:tc>
                <a:tc>
                  <a:txBody>
                    <a:bodyPr/>
                    <a:lstStyle/>
                    <a:p>
                      <a:pPr algn="ctr"/>
                      <a:r>
                        <a:rPr lang="en-US" b="0" dirty="0" smtClean="0"/>
                        <a:t>50.0*</a:t>
                      </a:r>
                      <a:endParaRPr lang="en-US" b="0" dirty="0"/>
                    </a:p>
                  </a:txBody>
                  <a:tcPr anchor="ctr"/>
                </a:tc>
                <a:tc>
                  <a:txBody>
                    <a:bodyPr/>
                    <a:lstStyle/>
                    <a:p>
                      <a:pPr algn="ctr"/>
                      <a:r>
                        <a:rPr lang="en-US" b="0" dirty="0" smtClean="0"/>
                        <a:t>50.0</a:t>
                      </a:r>
                      <a:r>
                        <a:rPr lang="en-US" dirty="0" smtClean="0"/>
                        <a:t>*</a:t>
                      </a:r>
                      <a:endParaRPr lang="en-US" b="0" dirty="0"/>
                    </a:p>
                  </a:txBody>
                  <a:tcPr anchor="ctr"/>
                </a:tc>
                <a:tc>
                  <a:txBody>
                    <a:bodyPr/>
                    <a:lstStyle/>
                    <a:p>
                      <a:pPr algn="ctr"/>
                      <a:r>
                        <a:rPr lang="en-US" b="0" dirty="0" smtClean="0"/>
                        <a:t>61.5</a:t>
                      </a:r>
                      <a:r>
                        <a:rPr lang="en-US" dirty="0" smtClean="0"/>
                        <a:t>*</a:t>
                      </a:r>
                      <a:endParaRPr lang="en-US" b="0" dirty="0"/>
                    </a:p>
                  </a:txBody>
                  <a:tcPr anchor="ctr"/>
                </a:tc>
                <a:tc>
                  <a:txBody>
                    <a:bodyPr/>
                    <a:lstStyle/>
                    <a:p>
                      <a:pPr algn="ctr"/>
                      <a:r>
                        <a:rPr lang="en-US" dirty="0" smtClean="0"/>
                        <a:t>61.5</a:t>
                      </a:r>
                      <a:endParaRPr lang="en-US" dirty="0"/>
                    </a:p>
                  </a:txBody>
                  <a:tcPr anchor="ctr"/>
                </a:tc>
              </a:tr>
              <a:tr h="440267">
                <a:tc>
                  <a:txBody>
                    <a:bodyPr/>
                    <a:lstStyle/>
                    <a:p>
                      <a:r>
                        <a:rPr lang="en-US" dirty="0" smtClean="0"/>
                        <a:t>Asian</a:t>
                      </a:r>
                      <a:endParaRPr lang="en-US" dirty="0"/>
                    </a:p>
                  </a:txBody>
                  <a:tcPr anchor="ctr"/>
                </a:tc>
                <a:tc>
                  <a:txBody>
                    <a:bodyPr/>
                    <a:lstStyle/>
                    <a:p>
                      <a:pPr algn="ctr"/>
                      <a:r>
                        <a:rPr lang="en-US" b="0" dirty="0" smtClean="0"/>
                        <a:t>46.4</a:t>
                      </a:r>
                      <a:endParaRPr lang="en-US" b="0" dirty="0"/>
                    </a:p>
                  </a:txBody>
                  <a:tcPr anchor="ctr"/>
                </a:tc>
                <a:tc>
                  <a:txBody>
                    <a:bodyPr/>
                    <a:lstStyle/>
                    <a:p>
                      <a:pPr algn="ctr"/>
                      <a:r>
                        <a:rPr lang="en-US" b="0" dirty="0" smtClean="0"/>
                        <a:t>47.6</a:t>
                      </a:r>
                      <a:endParaRPr lang="en-US" b="0" dirty="0"/>
                    </a:p>
                  </a:txBody>
                  <a:tcPr anchor="ctr"/>
                </a:tc>
                <a:tc>
                  <a:txBody>
                    <a:bodyPr/>
                    <a:lstStyle/>
                    <a:p>
                      <a:pPr algn="ctr"/>
                      <a:r>
                        <a:rPr lang="en-US" dirty="0" smtClean="0"/>
                        <a:t>76.3</a:t>
                      </a:r>
                      <a:endParaRPr lang="en-US" dirty="0"/>
                    </a:p>
                  </a:txBody>
                  <a:tcPr anchor="ctr"/>
                </a:tc>
                <a:tc>
                  <a:txBody>
                    <a:bodyPr/>
                    <a:lstStyle/>
                    <a:p>
                      <a:pPr algn="ctr"/>
                      <a:r>
                        <a:rPr lang="en-US" dirty="0" smtClean="0"/>
                        <a:t>73.7</a:t>
                      </a:r>
                      <a:endParaRPr lang="en-US" dirty="0"/>
                    </a:p>
                  </a:txBody>
                  <a:tcPr anchor="ctr"/>
                </a:tc>
              </a:tr>
              <a:tr h="440267">
                <a:tc>
                  <a:txBody>
                    <a:bodyPr/>
                    <a:lstStyle/>
                    <a:p>
                      <a:r>
                        <a:rPr lang="en-US" dirty="0" smtClean="0"/>
                        <a:t>Filipino</a:t>
                      </a:r>
                      <a:endParaRPr lang="en-US" dirty="0"/>
                    </a:p>
                  </a:txBody>
                  <a:tcPr anchor="ctr"/>
                </a:tc>
                <a:tc>
                  <a:txBody>
                    <a:bodyPr/>
                    <a:lstStyle/>
                    <a:p>
                      <a:pPr algn="ctr"/>
                      <a:r>
                        <a:rPr lang="en-US" b="0" dirty="0" smtClean="0"/>
                        <a:t>7.1**</a:t>
                      </a:r>
                      <a:endParaRPr lang="en-US"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53.8</a:t>
                      </a:r>
                    </a:p>
                  </a:txBody>
                  <a:tcPr anchor="ctr"/>
                </a:tc>
                <a:tc>
                  <a:txBody>
                    <a:bodyPr/>
                    <a:lstStyle/>
                    <a:p>
                      <a:pPr algn="ctr"/>
                      <a:r>
                        <a:rPr lang="en-US" dirty="0" smtClean="0"/>
                        <a:t>80.0</a:t>
                      </a:r>
                      <a:endParaRPr lang="en-US" dirty="0"/>
                    </a:p>
                  </a:txBody>
                  <a:tcPr anchor="ctr"/>
                </a:tc>
                <a:tc>
                  <a:txBody>
                    <a:bodyPr/>
                    <a:lstStyle/>
                    <a:p>
                      <a:pPr algn="ctr"/>
                      <a:r>
                        <a:rPr lang="en-US" dirty="0" smtClean="0"/>
                        <a:t>60.0</a:t>
                      </a:r>
                      <a:endParaRPr lang="en-US" dirty="0"/>
                    </a:p>
                  </a:txBody>
                  <a:tcPr anchor="ctr"/>
                </a:tc>
              </a:tr>
              <a:tr h="440267">
                <a:tc>
                  <a:txBody>
                    <a:bodyPr/>
                    <a:lstStyle/>
                    <a:p>
                      <a:r>
                        <a:rPr lang="en-US" dirty="0" smtClean="0"/>
                        <a:t>Hispanic</a:t>
                      </a:r>
                      <a:endParaRPr lang="en-US" dirty="0"/>
                    </a:p>
                  </a:txBody>
                  <a:tcPr anchor="ctr"/>
                </a:tc>
                <a:tc>
                  <a:txBody>
                    <a:bodyPr/>
                    <a:lstStyle/>
                    <a:p>
                      <a:pPr algn="ctr"/>
                      <a:r>
                        <a:rPr lang="en-US" b="0" dirty="0" smtClean="0"/>
                        <a:t>29.5</a:t>
                      </a:r>
                      <a:endParaRPr lang="en-US" b="0" dirty="0"/>
                    </a:p>
                  </a:txBody>
                  <a:tcPr anchor="ctr"/>
                </a:tc>
                <a:tc>
                  <a:txBody>
                    <a:bodyPr/>
                    <a:lstStyle/>
                    <a:p>
                      <a:pPr algn="ctr"/>
                      <a:r>
                        <a:rPr lang="en-US" b="0" dirty="0" smtClean="0"/>
                        <a:t>48.3</a:t>
                      </a:r>
                      <a:endParaRPr lang="en-US" b="0" dirty="0"/>
                    </a:p>
                  </a:txBody>
                  <a:tcPr anchor="ctr"/>
                </a:tc>
                <a:tc>
                  <a:txBody>
                    <a:bodyPr/>
                    <a:lstStyle/>
                    <a:p>
                      <a:pPr algn="ctr"/>
                      <a:r>
                        <a:rPr lang="en-US" dirty="0" smtClean="0"/>
                        <a:t>77.7</a:t>
                      </a:r>
                      <a:endParaRPr lang="en-US" dirty="0"/>
                    </a:p>
                  </a:txBody>
                  <a:tcPr anchor="ctr"/>
                </a:tc>
                <a:tc>
                  <a:txBody>
                    <a:bodyPr/>
                    <a:lstStyle/>
                    <a:p>
                      <a:pPr algn="ctr"/>
                      <a:r>
                        <a:rPr lang="en-US" dirty="0" smtClean="0"/>
                        <a:t>62.6</a:t>
                      </a:r>
                      <a:endParaRPr lang="en-US" dirty="0"/>
                    </a:p>
                  </a:txBody>
                  <a:tcPr anchor="ctr"/>
                </a:tc>
              </a:tr>
              <a:tr h="440267">
                <a:tc>
                  <a:txBody>
                    <a:bodyPr/>
                    <a:lstStyle/>
                    <a:p>
                      <a:r>
                        <a:rPr lang="en-US" dirty="0" smtClean="0"/>
                        <a:t>Pacific Islander*</a:t>
                      </a:r>
                      <a:endParaRPr lang="en-US" dirty="0"/>
                    </a:p>
                  </a:txBody>
                  <a:tcPr anchor="ctr"/>
                </a:tc>
                <a:tc>
                  <a:txBody>
                    <a:bodyPr/>
                    <a:lstStyle/>
                    <a:p>
                      <a:pPr algn="ctr"/>
                      <a:r>
                        <a:rPr lang="en-US" dirty="0" smtClean="0"/>
                        <a:t>28.6</a:t>
                      </a:r>
                      <a:endParaRPr lang="en-US" dirty="0"/>
                    </a:p>
                  </a:txBody>
                  <a:tcPr anchor="ctr"/>
                </a:tc>
                <a:tc>
                  <a:txBody>
                    <a:bodyPr/>
                    <a:lstStyle/>
                    <a:p>
                      <a:pPr algn="ctr"/>
                      <a:r>
                        <a:rPr lang="en-US" dirty="0" smtClean="0"/>
                        <a:t>0.0</a:t>
                      </a:r>
                      <a:endParaRPr lang="en-US" dirty="0"/>
                    </a:p>
                  </a:txBody>
                  <a:tcPr anchor="ctr"/>
                </a:tc>
                <a:tc>
                  <a:txBody>
                    <a:bodyPr/>
                    <a:lstStyle/>
                    <a:p>
                      <a:pPr algn="ctr"/>
                      <a:r>
                        <a:rPr lang="en-US" dirty="0" smtClean="0"/>
                        <a:t>33.3</a:t>
                      </a:r>
                      <a:endParaRPr lang="en-US" dirty="0"/>
                    </a:p>
                  </a:txBody>
                  <a:tcPr anchor="ctr"/>
                </a:tc>
                <a:tc>
                  <a:txBody>
                    <a:bodyPr/>
                    <a:lstStyle/>
                    <a:p>
                      <a:pPr algn="ctr"/>
                      <a:r>
                        <a:rPr lang="en-US" dirty="0" smtClean="0"/>
                        <a:t>66.7</a:t>
                      </a:r>
                      <a:endParaRPr lang="en-US" dirty="0"/>
                    </a:p>
                  </a:txBody>
                  <a:tcPr anchor="ctr"/>
                </a:tc>
              </a:tr>
              <a:tr h="440267">
                <a:tc>
                  <a:txBody>
                    <a:bodyPr/>
                    <a:lstStyle/>
                    <a:p>
                      <a:r>
                        <a:rPr lang="en-US" dirty="0" smtClean="0"/>
                        <a:t>White</a:t>
                      </a:r>
                      <a:endParaRPr lang="en-US" dirty="0"/>
                    </a:p>
                  </a:txBody>
                  <a:tcPr anchor="ctr"/>
                </a:tc>
                <a:tc>
                  <a:txBody>
                    <a:bodyPr/>
                    <a:lstStyle/>
                    <a:p>
                      <a:pPr algn="ctr"/>
                      <a:r>
                        <a:rPr lang="en-US" dirty="0" smtClean="0"/>
                        <a:t>33.0</a:t>
                      </a:r>
                      <a:endParaRPr lang="en-US" dirty="0"/>
                    </a:p>
                  </a:txBody>
                  <a:tcPr anchor="ctr"/>
                </a:tc>
                <a:tc>
                  <a:txBody>
                    <a:bodyPr/>
                    <a:lstStyle/>
                    <a:p>
                      <a:pPr algn="ctr"/>
                      <a:r>
                        <a:rPr lang="en-US" dirty="0" smtClean="0"/>
                        <a:t>50.3</a:t>
                      </a:r>
                      <a:endParaRPr lang="en-US" dirty="0"/>
                    </a:p>
                  </a:txBody>
                  <a:tcPr anchor="ctr"/>
                </a:tc>
                <a:tc>
                  <a:txBody>
                    <a:bodyPr/>
                    <a:lstStyle/>
                    <a:p>
                      <a:pPr algn="ctr"/>
                      <a:r>
                        <a:rPr lang="en-US" dirty="0" smtClean="0"/>
                        <a:t>71.7</a:t>
                      </a:r>
                      <a:endParaRPr lang="en-US" dirty="0"/>
                    </a:p>
                  </a:txBody>
                  <a:tcPr anchor="ctr"/>
                </a:tc>
                <a:tc>
                  <a:txBody>
                    <a:bodyPr/>
                    <a:lstStyle/>
                    <a:p>
                      <a:pPr algn="ctr"/>
                      <a:r>
                        <a:rPr lang="en-US" dirty="0" smtClean="0"/>
                        <a:t>60.8</a:t>
                      </a:r>
                      <a:endParaRPr lang="en-US" dirty="0"/>
                    </a:p>
                  </a:txBody>
                  <a:tcPr anchor="ctr"/>
                </a:tc>
              </a:tr>
            </a:tbl>
          </a:graphicData>
        </a:graphic>
      </p:graphicFrame>
      <p:sp>
        <p:nvSpPr>
          <p:cNvPr id="8" name="Oval 7"/>
          <p:cNvSpPr/>
          <p:nvPr/>
        </p:nvSpPr>
        <p:spPr>
          <a:xfrm>
            <a:off x="3048000" y="4572000"/>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5943604"/>
            <a:ext cx="3505200" cy="338554"/>
          </a:xfrm>
          <a:prstGeom prst="rect">
            <a:avLst/>
          </a:prstGeom>
          <a:noFill/>
        </p:spPr>
        <p:txBody>
          <a:bodyPr wrap="square" rtlCol="0">
            <a:spAutoFit/>
          </a:bodyPr>
          <a:lstStyle/>
          <a:p>
            <a:r>
              <a:rPr lang="en-US" sz="800" dirty="0" smtClean="0"/>
              <a:t>*Cohort fewer than 10 students.</a:t>
            </a:r>
          </a:p>
          <a:p>
            <a:r>
              <a:rPr lang="en-US" sz="800" dirty="0" smtClean="0"/>
              <a:t>**Only 14 students are included in the cohort.</a:t>
            </a:r>
            <a:endParaRPr lang="en-US" sz="800" dirty="0"/>
          </a:p>
        </p:txBody>
      </p:sp>
      <p:sp>
        <p:nvSpPr>
          <p:cNvPr id="9" name="Oval 8"/>
          <p:cNvSpPr/>
          <p:nvPr/>
        </p:nvSpPr>
        <p:spPr>
          <a:xfrm>
            <a:off x="3048000" y="5487170"/>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71455" y="2800733"/>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75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ARCC 2.0</a:t>
            </a:r>
            <a:br>
              <a:rPr lang="en-US" dirty="0" smtClean="0"/>
            </a:br>
            <a:r>
              <a:rPr lang="en-US" dirty="0" smtClean="0"/>
              <a:t>Completion Rates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4864304"/>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643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Completion Rates by Gender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0906215"/>
              </p:ext>
            </p:extLst>
          </p:nvPr>
        </p:nvGraphicFramePr>
        <p:xfrm>
          <a:off x="2133600" y="2209800"/>
          <a:ext cx="4572004" cy="1950244"/>
        </p:xfrm>
        <a:graphic>
          <a:graphicData uri="http://schemas.openxmlformats.org/drawingml/2006/table">
            <a:tbl>
              <a:tblPr firstRow="1" bandRow="1">
                <a:tableStyleId>{5C22544A-7EE6-4342-B048-85BDC9FD1C3A}</a:tableStyleId>
              </a:tblPr>
              <a:tblGrid>
                <a:gridCol w="1860819"/>
                <a:gridCol w="1386110"/>
                <a:gridCol w="1325075"/>
              </a:tblGrid>
              <a:tr h="487561">
                <a:tc>
                  <a:txBody>
                    <a:bodyPr/>
                    <a:lstStyle/>
                    <a:p>
                      <a:r>
                        <a:rPr lang="en-US" dirty="0" smtClean="0"/>
                        <a:t>Gender</a:t>
                      </a:r>
                      <a:endParaRPr lang="en-US" dirty="0"/>
                    </a:p>
                  </a:txBody>
                  <a:tcPr anchor="ctr"/>
                </a:tc>
                <a:tc>
                  <a:txBody>
                    <a:bodyPr/>
                    <a:lstStyle/>
                    <a:p>
                      <a:pPr algn="ctr"/>
                      <a:r>
                        <a:rPr lang="en-US" dirty="0" smtClean="0"/>
                        <a:t>CTE</a:t>
                      </a:r>
                      <a:endParaRPr lang="en-US" dirty="0"/>
                    </a:p>
                  </a:txBody>
                  <a:tcPr anchor="ctr"/>
                </a:tc>
                <a:tc>
                  <a:txBody>
                    <a:bodyPr/>
                    <a:lstStyle/>
                    <a:p>
                      <a:pPr algn="ctr"/>
                      <a:r>
                        <a:rPr lang="en-US" dirty="0" smtClean="0"/>
                        <a:t>Completion</a:t>
                      </a:r>
                      <a:endParaRPr lang="en-US" dirty="0"/>
                    </a:p>
                  </a:txBody>
                  <a:tcPr anchor="ctr"/>
                </a:tc>
              </a:tr>
              <a:tr h="487561">
                <a:tc>
                  <a:txBody>
                    <a:bodyPr/>
                    <a:lstStyle/>
                    <a:p>
                      <a:r>
                        <a:rPr lang="en-US" dirty="0" smtClean="0"/>
                        <a:t>Overall</a:t>
                      </a:r>
                      <a:endParaRPr lang="en-US" dirty="0"/>
                    </a:p>
                  </a:txBody>
                  <a:tcPr anchor="ctr"/>
                </a:tc>
                <a:tc>
                  <a:txBody>
                    <a:bodyPr/>
                    <a:lstStyle/>
                    <a:p>
                      <a:pPr algn="ctr" rtl="0" fontAlgn="b"/>
                      <a:r>
                        <a:rPr lang="en-US" sz="1800" b="0" i="0" u="none" strike="noStrike" dirty="0" smtClean="0">
                          <a:solidFill>
                            <a:srgbClr val="000000"/>
                          </a:solidFill>
                          <a:effectLst/>
                          <a:latin typeface="+mn-lt"/>
                        </a:rPr>
                        <a:t>48.9</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38.8</a:t>
                      </a:r>
                      <a:endParaRPr lang="en-US" sz="1800" b="0" i="0" u="none" strike="noStrike" dirty="0">
                        <a:solidFill>
                          <a:srgbClr val="000000"/>
                        </a:solidFill>
                        <a:effectLst/>
                        <a:latin typeface="+mn-lt"/>
                      </a:endParaRPr>
                    </a:p>
                  </a:txBody>
                  <a:tcPr marL="7620" marR="7620" marT="7620" marB="0" anchor="ctr"/>
                </a:tc>
              </a:tr>
              <a:tr h="487561">
                <a:tc>
                  <a:txBody>
                    <a:bodyPr/>
                    <a:lstStyle/>
                    <a:p>
                      <a:r>
                        <a:rPr lang="en-US" dirty="0" smtClean="0"/>
                        <a:t>Female</a:t>
                      </a:r>
                      <a:endParaRPr lang="en-US" dirty="0"/>
                    </a:p>
                  </a:txBody>
                  <a:tcPr anchor="ctr"/>
                </a:tc>
                <a:tc>
                  <a:txBody>
                    <a:bodyPr/>
                    <a:lstStyle/>
                    <a:p>
                      <a:pPr algn="ctr" rtl="0" fontAlgn="b"/>
                      <a:r>
                        <a:rPr lang="en-US" sz="1800" b="0" i="0" u="none" strike="noStrike" dirty="0" smtClean="0">
                          <a:solidFill>
                            <a:srgbClr val="000000"/>
                          </a:solidFill>
                          <a:effectLst/>
                          <a:latin typeface="+mn-lt"/>
                        </a:rPr>
                        <a:t>54.9</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41.2</a:t>
                      </a:r>
                      <a:endParaRPr lang="en-US" sz="1800" b="0" i="0" u="none" strike="noStrike" dirty="0">
                        <a:solidFill>
                          <a:srgbClr val="000000"/>
                        </a:solidFill>
                        <a:effectLst/>
                        <a:latin typeface="+mn-lt"/>
                      </a:endParaRPr>
                    </a:p>
                  </a:txBody>
                  <a:tcPr marL="7620" marR="7620" marT="7620" marB="0" anchor="ctr"/>
                </a:tc>
              </a:tr>
              <a:tr h="487561">
                <a:tc>
                  <a:txBody>
                    <a:bodyPr/>
                    <a:lstStyle/>
                    <a:p>
                      <a:r>
                        <a:rPr lang="en-US" dirty="0" smtClean="0"/>
                        <a:t>Male</a:t>
                      </a:r>
                      <a:endParaRPr lang="en-US" dirty="0"/>
                    </a:p>
                  </a:txBody>
                  <a:tcPr anchor="ctr"/>
                </a:tc>
                <a:tc>
                  <a:txBody>
                    <a:bodyPr/>
                    <a:lstStyle/>
                    <a:p>
                      <a:pPr algn="ctr" rtl="0" fontAlgn="b"/>
                      <a:r>
                        <a:rPr lang="en-US" sz="1800" b="0" i="0" u="none" strike="noStrike" dirty="0" smtClean="0">
                          <a:solidFill>
                            <a:srgbClr val="000000"/>
                          </a:solidFill>
                          <a:effectLst/>
                          <a:latin typeface="+mn-lt"/>
                        </a:rPr>
                        <a:t>45.6</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35.4</a:t>
                      </a:r>
                      <a:endParaRPr lang="en-US" sz="1800" b="0" i="0" u="none" strike="noStrike" dirty="0">
                        <a:solidFill>
                          <a:srgbClr val="000000"/>
                        </a:solidFill>
                        <a:effectLst/>
                        <a:latin typeface="+mn-lt"/>
                      </a:endParaRPr>
                    </a:p>
                  </a:txBody>
                  <a:tcPr marL="7620" marR="7620" marT="7620" marB="0" anchor="ctr"/>
                </a:tc>
              </a:tr>
            </a:tbl>
          </a:graphicData>
        </a:graphic>
      </p:graphicFrame>
      <p:sp>
        <p:nvSpPr>
          <p:cNvPr id="5" name="TextBox 4"/>
          <p:cNvSpPr txBox="1"/>
          <p:nvPr/>
        </p:nvSpPr>
        <p:spPr>
          <a:xfrm>
            <a:off x="1030077" y="4485701"/>
            <a:ext cx="7010400" cy="646331"/>
          </a:xfrm>
          <a:prstGeom prst="rect">
            <a:avLst/>
          </a:prstGeom>
          <a:noFill/>
        </p:spPr>
        <p:txBody>
          <a:bodyPr wrap="square" rtlCol="0">
            <a:spAutoFit/>
          </a:bodyPr>
          <a:lstStyle/>
          <a:p>
            <a:pPr marL="285750" indent="-285750">
              <a:buFont typeface="Arial" pitchFamily="34" charset="0"/>
              <a:buChar char="•"/>
            </a:pPr>
            <a:r>
              <a:rPr lang="en-US" dirty="0" smtClean="0"/>
              <a:t>Males appear to struggle more with both the completion and CTE improvement rates than females.</a:t>
            </a:r>
            <a:endParaRPr lang="en-US" dirty="0"/>
          </a:p>
        </p:txBody>
      </p:sp>
    </p:spTree>
    <p:extLst>
      <p:ext uri="{BB962C8B-B14F-4D97-AF65-F5344CB8AC3E}">
        <p14:creationId xmlns:p14="http://schemas.microsoft.com/office/powerpoint/2010/main" val="2502697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CHC Completion Rates by Ethnicity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9265275"/>
              </p:ext>
            </p:extLst>
          </p:nvPr>
        </p:nvGraphicFramePr>
        <p:xfrm>
          <a:off x="2133600" y="1991475"/>
          <a:ext cx="4800600" cy="3875922"/>
        </p:xfrm>
        <a:graphic>
          <a:graphicData uri="http://schemas.openxmlformats.org/drawingml/2006/table">
            <a:tbl>
              <a:tblPr firstRow="1" bandRow="1">
                <a:tableStyleId>{5C22544A-7EE6-4342-B048-85BDC9FD1C3A}</a:tableStyleId>
              </a:tblPr>
              <a:tblGrid>
                <a:gridCol w="2021233"/>
                <a:gridCol w="1255367"/>
                <a:gridCol w="1524000"/>
              </a:tblGrid>
              <a:tr h="430658">
                <a:tc>
                  <a:txBody>
                    <a:bodyPr/>
                    <a:lstStyle/>
                    <a:p>
                      <a:r>
                        <a:rPr lang="en-US" dirty="0" smtClean="0"/>
                        <a:t>Ethnicity</a:t>
                      </a:r>
                      <a:endParaRPr lang="en-US" dirty="0"/>
                    </a:p>
                  </a:txBody>
                  <a:tcPr anchor="ctr"/>
                </a:tc>
                <a:tc>
                  <a:txBody>
                    <a:bodyPr/>
                    <a:lstStyle/>
                    <a:p>
                      <a:pPr algn="ctr"/>
                      <a:r>
                        <a:rPr lang="en-US" dirty="0" smtClean="0"/>
                        <a:t>CTE</a:t>
                      </a:r>
                      <a:endParaRPr lang="en-US" dirty="0"/>
                    </a:p>
                  </a:txBody>
                  <a:tcPr anchor="ctr"/>
                </a:tc>
                <a:tc>
                  <a:txBody>
                    <a:bodyPr/>
                    <a:lstStyle/>
                    <a:p>
                      <a:pPr algn="ctr"/>
                      <a:r>
                        <a:rPr lang="en-US" dirty="0" smtClean="0"/>
                        <a:t>Completion</a:t>
                      </a:r>
                      <a:endParaRPr lang="en-US" dirty="0"/>
                    </a:p>
                  </a:txBody>
                  <a:tcPr anchor="ctr"/>
                </a:tc>
              </a:tr>
              <a:tr h="430658">
                <a:tc>
                  <a:txBody>
                    <a:bodyPr/>
                    <a:lstStyle/>
                    <a:p>
                      <a:r>
                        <a:rPr lang="en-US" dirty="0" smtClean="0"/>
                        <a:t>Overall</a:t>
                      </a:r>
                      <a:endParaRPr lang="en-US" dirty="0"/>
                    </a:p>
                  </a:txBody>
                  <a:tcPr anchor="ctr"/>
                </a:tc>
                <a:tc>
                  <a:txBody>
                    <a:bodyPr/>
                    <a:lstStyle/>
                    <a:p>
                      <a:pPr algn="ctr" rtl="0" fontAlgn="b"/>
                      <a:r>
                        <a:rPr lang="en-US" sz="1800" b="0" i="0" u="none" strike="noStrike" dirty="0" smtClean="0">
                          <a:solidFill>
                            <a:srgbClr val="000000"/>
                          </a:solidFill>
                          <a:effectLst/>
                          <a:latin typeface="+mn-lt"/>
                        </a:rPr>
                        <a:t>48.9</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38.8</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African American</a:t>
                      </a:r>
                      <a:endParaRPr lang="en-US" dirty="0"/>
                    </a:p>
                  </a:txBody>
                  <a:tcPr anchor="ctr"/>
                </a:tc>
                <a:tc>
                  <a:txBody>
                    <a:bodyPr/>
                    <a:lstStyle/>
                    <a:p>
                      <a:pPr algn="ctr" rtl="0" fontAlgn="b"/>
                      <a:r>
                        <a:rPr lang="en-US" sz="1800" b="0" i="0" u="none" strike="noStrike" dirty="0" smtClean="0">
                          <a:solidFill>
                            <a:srgbClr val="000000"/>
                          </a:solidFill>
                          <a:effectLst/>
                          <a:latin typeface="+mn-lt"/>
                        </a:rPr>
                        <a:t>28.6</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47.9</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Native American</a:t>
                      </a:r>
                      <a:endParaRPr lang="en-US" dirty="0"/>
                    </a:p>
                  </a:txBody>
                  <a:tcPr anchor="ctr"/>
                </a:tc>
                <a:tc>
                  <a:txBody>
                    <a:bodyPr/>
                    <a:lstStyle/>
                    <a:p>
                      <a:pPr algn="ctr" rtl="0" fontAlgn="b"/>
                      <a:r>
                        <a:rPr lang="en-US" sz="1800" b="0" i="0" u="none" strike="noStrike" dirty="0" smtClean="0">
                          <a:solidFill>
                            <a:srgbClr val="000000"/>
                          </a:solidFill>
                          <a:effectLst/>
                          <a:latin typeface="+mn-lt"/>
                        </a:rPr>
                        <a:t>42.9*</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38.5</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Asian</a:t>
                      </a:r>
                      <a:endParaRPr lang="en-US" dirty="0"/>
                    </a:p>
                  </a:txBody>
                  <a:tcPr anchor="ctr"/>
                </a:tc>
                <a:tc>
                  <a:txBody>
                    <a:bodyPr/>
                    <a:lstStyle/>
                    <a:p>
                      <a:pPr algn="ctr" rtl="0" fontAlgn="b"/>
                      <a:r>
                        <a:rPr lang="en-US" sz="1800" b="0" i="0" u="none" strike="noStrike" dirty="0" smtClean="0">
                          <a:solidFill>
                            <a:srgbClr val="000000"/>
                          </a:solidFill>
                          <a:effectLst/>
                          <a:latin typeface="+mn-lt"/>
                        </a:rPr>
                        <a:t>58.8</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44.7</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Filipino</a:t>
                      </a:r>
                      <a:endParaRPr lang="en-US" dirty="0"/>
                    </a:p>
                  </a:txBody>
                  <a:tcPr anchor="ctr"/>
                </a:tc>
                <a:tc>
                  <a:txBody>
                    <a:bodyPr/>
                    <a:lstStyle/>
                    <a:p>
                      <a:pPr algn="ctr" rtl="0" fontAlgn="b"/>
                      <a:r>
                        <a:rPr lang="en-US" sz="1800" b="0" i="0" u="none" strike="noStrike" dirty="0" smtClean="0">
                          <a:solidFill>
                            <a:srgbClr val="000000"/>
                          </a:solidFill>
                          <a:effectLst/>
                          <a:latin typeface="+mn-lt"/>
                        </a:rPr>
                        <a:t>50.0</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20.0**</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Hispanic</a:t>
                      </a:r>
                      <a:endParaRPr lang="en-US" dirty="0"/>
                    </a:p>
                  </a:txBody>
                  <a:tcPr anchor="ctr"/>
                </a:tc>
                <a:tc>
                  <a:txBody>
                    <a:bodyPr/>
                    <a:lstStyle/>
                    <a:p>
                      <a:pPr algn="ctr" rtl="0" fontAlgn="b"/>
                      <a:r>
                        <a:rPr lang="en-US" sz="1800" b="0" i="0" u="none" strike="noStrike" dirty="0" smtClean="0">
                          <a:solidFill>
                            <a:srgbClr val="000000"/>
                          </a:solidFill>
                          <a:effectLst/>
                          <a:latin typeface="+mn-lt"/>
                        </a:rPr>
                        <a:t>51.8</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34.9</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Pacific Islander*</a:t>
                      </a:r>
                      <a:endParaRPr lang="en-US" dirty="0"/>
                    </a:p>
                  </a:txBody>
                  <a:tcPr anchor="ctr"/>
                </a:tc>
                <a:tc>
                  <a:txBody>
                    <a:bodyPr/>
                    <a:lstStyle/>
                    <a:p>
                      <a:pPr algn="ctr" rtl="0" fontAlgn="b"/>
                      <a:r>
                        <a:rPr lang="en-US" sz="1800" b="0" i="0" u="none" strike="noStrike" dirty="0" smtClean="0">
                          <a:solidFill>
                            <a:srgbClr val="000000"/>
                          </a:solidFill>
                          <a:effectLst/>
                          <a:latin typeface="+mn-lt"/>
                        </a:rPr>
                        <a:t>80.0</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33.3</a:t>
                      </a:r>
                      <a:endParaRPr lang="en-US" sz="1800" b="0" i="0" u="none" strike="noStrike" dirty="0">
                        <a:solidFill>
                          <a:srgbClr val="000000"/>
                        </a:solidFill>
                        <a:effectLst/>
                        <a:latin typeface="+mn-lt"/>
                      </a:endParaRPr>
                    </a:p>
                  </a:txBody>
                  <a:tcPr marL="7620" marR="7620" marT="7620" marB="0" anchor="ctr"/>
                </a:tc>
              </a:tr>
              <a:tr h="430658">
                <a:tc>
                  <a:txBody>
                    <a:bodyPr/>
                    <a:lstStyle/>
                    <a:p>
                      <a:r>
                        <a:rPr lang="en-US" dirty="0" smtClean="0"/>
                        <a:t>White</a:t>
                      </a:r>
                      <a:endParaRPr lang="en-US" dirty="0"/>
                    </a:p>
                  </a:txBody>
                  <a:tcPr anchor="ctr"/>
                </a:tc>
                <a:tc>
                  <a:txBody>
                    <a:bodyPr/>
                    <a:lstStyle/>
                    <a:p>
                      <a:pPr algn="ctr" rtl="0" fontAlgn="b"/>
                      <a:r>
                        <a:rPr lang="en-US" sz="1800" b="0" i="0" u="none" strike="noStrike" dirty="0" smtClean="0">
                          <a:solidFill>
                            <a:srgbClr val="000000"/>
                          </a:solidFill>
                          <a:effectLst/>
                          <a:latin typeface="+mn-lt"/>
                        </a:rPr>
                        <a:t>48.4</a:t>
                      </a:r>
                      <a:endParaRPr lang="en-US" sz="1800" b="0" i="0" u="none" strike="noStrike" dirty="0">
                        <a:solidFill>
                          <a:srgbClr val="000000"/>
                        </a:solidFill>
                        <a:effectLst/>
                        <a:latin typeface="+mn-lt"/>
                      </a:endParaRPr>
                    </a:p>
                  </a:txBody>
                  <a:tcPr marL="7620" marR="7620" marT="7620" marB="0" anchor="ctr"/>
                </a:tc>
                <a:tc>
                  <a:txBody>
                    <a:bodyPr/>
                    <a:lstStyle/>
                    <a:p>
                      <a:pPr algn="ctr" rtl="0" fontAlgn="b"/>
                      <a:r>
                        <a:rPr lang="en-US" sz="1800" b="0" i="0" u="none" strike="noStrike" dirty="0" smtClean="0">
                          <a:solidFill>
                            <a:srgbClr val="000000"/>
                          </a:solidFill>
                          <a:effectLst/>
                          <a:latin typeface="+mn-lt"/>
                        </a:rPr>
                        <a:t>40.2</a:t>
                      </a:r>
                      <a:endParaRPr lang="en-US" sz="1800" b="0" i="0" u="none" strike="noStrike" dirty="0">
                        <a:solidFill>
                          <a:srgbClr val="000000"/>
                        </a:solidFill>
                        <a:effectLst/>
                        <a:latin typeface="+mn-lt"/>
                      </a:endParaRPr>
                    </a:p>
                  </a:txBody>
                  <a:tcPr marL="7620" marR="7620" marT="7620" marB="0" anchor="ctr"/>
                </a:tc>
              </a:tr>
            </a:tbl>
          </a:graphicData>
        </a:graphic>
      </p:graphicFrame>
      <p:sp>
        <p:nvSpPr>
          <p:cNvPr id="5" name="Oval 4"/>
          <p:cNvSpPr/>
          <p:nvPr/>
        </p:nvSpPr>
        <p:spPr>
          <a:xfrm>
            <a:off x="5839968" y="4553712"/>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838833"/>
            <a:ext cx="685801" cy="49530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5858253"/>
            <a:ext cx="3505200" cy="338554"/>
          </a:xfrm>
          <a:prstGeom prst="rect">
            <a:avLst/>
          </a:prstGeom>
          <a:noFill/>
        </p:spPr>
        <p:txBody>
          <a:bodyPr wrap="square" rtlCol="0">
            <a:spAutoFit/>
          </a:bodyPr>
          <a:lstStyle/>
          <a:p>
            <a:r>
              <a:rPr lang="en-US" sz="800" dirty="0" smtClean="0"/>
              <a:t>*Cohort fewer than 10 students.</a:t>
            </a:r>
          </a:p>
          <a:p>
            <a:r>
              <a:rPr lang="en-US" sz="800" dirty="0" smtClean="0"/>
              <a:t>**Only 10 students are included in the cohort.</a:t>
            </a:r>
          </a:p>
        </p:txBody>
      </p:sp>
    </p:spTree>
    <p:extLst>
      <p:ext uri="{BB962C8B-B14F-4D97-AF65-F5344CB8AC3E}">
        <p14:creationId xmlns:p14="http://schemas.microsoft.com/office/powerpoint/2010/main" val="1532126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Completion Rates</a:t>
            </a:r>
            <a:br>
              <a:rPr lang="en-US" dirty="0" smtClean="0"/>
            </a:br>
            <a:r>
              <a:rPr lang="en-US" dirty="0" smtClean="0"/>
              <a:t>Over Prior Year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4978134"/>
              </p:ext>
            </p:extLst>
          </p:nvPr>
        </p:nvGraphicFramePr>
        <p:xfrm>
          <a:off x="1295400" y="2133600"/>
          <a:ext cx="6764868" cy="3611855"/>
        </p:xfrm>
        <a:graphic>
          <a:graphicData uri="http://schemas.openxmlformats.org/drawingml/2006/table">
            <a:tbl>
              <a:tblPr firstRow="1" firstCol="1" bandRow="1">
                <a:tableStyleId>{5C22544A-7EE6-4342-B048-85BDC9FD1C3A}</a:tableStyleId>
              </a:tblPr>
              <a:tblGrid>
                <a:gridCol w="2319384"/>
                <a:gridCol w="1030837"/>
                <a:gridCol w="1106634"/>
                <a:gridCol w="877145"/>
                <a:gridCol w="1430868"/>
              </a:tblGrid>
              <a:tr h="990623">
                <a:tc>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spc="-15" dirty="0" smtClean="0">
                          <a:effectLst/>
                          <a:latin typeface="+mn-lt"/>
                        </a:rPr>
                        <a:t>07-08 </a:t>
                      </a:r>
                      <a:r>
                        <a:rPr lang="en-US" sz="1800" spc="-15" dirty="0">
                          <a:effectLst/>
                          <a:latin typeface="+mn-lt"/>
                        </a:rPr>
                        <a:t>to </a:t>
                      </a:r>
                      <a:r>
                        <a:rPr lang="en-US" sz="1800" spc="-15" dirty="0" smtClean="0">
                          <a:effectLst/>
                          <a:latin typeface="+mn-lt"/>
                        </a:rPr>
                        <a:t>12-13</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spc="-15" dirty="0" smtClean="0">
                          <a:effectLst/>
                          <a:latin typeface="+mn-lt"/>
                        </a:rPr>
                        <a:t>08-09 </a:t>
                      </a:r>
                      <a:r>
                        <a:rPr lang="en-US" sz="1800" spc="-15" dirty="0">
                          <a:effectLst/>
                          <a:latin typeface="+mn-lt"/>
                        </a:rPr>
                        <a:t>to </a:t>
                      </a:r>
                      <a:r>
                        <a:rPr lang="en-US" sz="1800" spc="-15" dirty="0" smtClean="0">
                          <a:effectLst/>
                          <a:latin typeface="+mn-lt"/>
                        </a:rPr>
                        <a:t>13-14</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dirty="0" smtClean="0">
                          <a:effectLst/>
                          <a:latin typeface="+mn-lt"/>
                          <a:ea typeface="Calibri"/>
                          <a:cs typeface="Times New Roman"/>
                        </a:rPr>
                        <a:t>% Change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Improvement over Prior Year</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2880">
                <a:tc>
                  <a:txBody>
                    <a:bodyPr/>
                    <a:lstStyle/>
                    <a:p>
                      <a:pPr marL="0" marR="0">
                        <a:spcBef>
                          <a:spcPts val="0"/>
                        </a:spcBef>
                        <a:spcAft>
                          <a:spcPts val="0"/>
                        </a:spcAft>
                        <a:tabLst>
                          <a:tab pos="7406005" algn="l"/>
                        </a:tabLst>
                      </a:pPr>
                      <a:r>
                        <a:rPr lang="en-US" sz="1800" b="0" spc="-15" dirty="0">
                          <a:effectLst/>
                          <a:latin typeface="+mn-lt"/>
                        </a:rPr>
                        <a:t>Persistence</a:t>
                      </a:r>
                      <a:endParaRPr lang="en-US" sz="1800" b="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70.4%</a:t>
                      </a:r>
                      <a:endParaRPr lang="en-US" sz="1800" b="1"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72.9%</a:t>
                      </a:r>
                      <a:endParaRPr lang="en-US" sz="1800" b="1"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+2.5</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r>
              <a:tr h="495312">
                <a:tc>
                  <a:txBody>
                    <a:bodyPr/>
                    <a:lstStyle/>
                    <a:p>
                      <a:pPr marL="0" marR="0">
                        <a:spcBef>
                          <a:spcPts val="0"/>
                        </a:spcBef>
                        <a:spcAft>
                          <a:spcPts val="0"/>
                        </a:spcAft>
                        <a:tabLst>
                          <a:tab pos="7406005" algn="l"/>
                        </a:tabLst>
                      </a:pPr>
                      <a:r>
                        <a:rPr lang="en-US" sz="1800" spc="-15" dirty="0">
                          <a:effectLst/>
                          <a:latin typeface="+mn-lt"/>
                        </a:rPr>
                        <a:t>30 Unit Completion Rate</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62.6%</a:t>
                      </a:r>
                      <a:endParaRPr lang="en-US" sz="1800"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60.8%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-1.8</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Completion Rate (SPAR)</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39.8%</a:t>
                      </a:r>
                      <a:endParaRPr lang="en-US" sz="1800"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38.8%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No</a:t>
                      </a:r>
                      <a:endParaRPr lang="en-US" sz="180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spc="-15" dirty="0">
                          <a:effectLst/>
                          <a:latin typeface="+mn-lt"/>
                        </a:rPr>
                        <a:t>Remedial Rate English</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1" dirty="0">
                          <a:solidFill>
                            <a:srgbClr val="000000"/>
                          </a:solidFill>
                          <a:effectLst/>
                          <a:latin typeface="+mn-lt"/>
                          <a:ea typeface="Calibri"/>
                          <a:cs typeface="Times New Roman"/>
                        </a:rPr>
                        <a:t>41.8%</a:t>
                      </a:r>
                      <a:endParaRPr lang="en-US" sz="1800" b="1"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48.7%</a:t>
                      </a:r>
                      <a:endParaRPr lang="en-US" sz="1800" b="1"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+6.9</a:t>
                      </a:r>
                      <a:endParaRPr lang="en-US" sz="1800" b="1" dirty="0">
                        <a:effectLst/>
                        <a:latin typeface="+mn-lt"/>
                        <a:ea typeface="Calibri"/>
                        <a:cs typeface="Times New Roman"/>
                      </a:endParaRPr>
                    </a:p>
                  </a:txBody>
                  <a:tcPr marL="58514" marR="58514" marT="0" marB="0" anchor="ct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spc="-15" dirty="0">
                          <a:effectLst/>
                          <a:latin typeface="+mn-lt"/>
                        </a:rPr>
                        <a:t>Remedial Rate Math</a:t>
                      </a:r>
                      <a:endParaRPr lang="en-US" sz="180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32.6%</a:t>
                      </a:r>
                      <a:endParaRPr lang="en-US" sz="1800"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30.1%</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-2.5</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CTE Rate</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a:cs typeface="Times New Roman"/>
                        </a:rPr>
                        <a:t>49.1%</a:t>
                      </a:r>
                      <a:endParaRPr lang="en-US" sz="1800" b="0" dirty="0">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effectLst/>
                          <a:latin typeface="+mn-lt"/>
                          <a:ea typeface="Times New Roman"/>
                          <a:cs typeface="Times New Roman"/>
                        </a:rPr>
                        <a:t>48.9%</a:t>
                      </a:r>
                      <a:endParaRPr lang="en-US" sz="1800" b="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-0.2</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Same</a:t>
                      </a:r>
                      <a:endParaRPr lang="en-US" sz="1800" b="0" dirty="0">
                        <a:effectLst/>
                        <a:latin typeface="+mn-lt"/>
                        <a:ea typeface="Calibri"/>
                        <a:cs typeface="Times New Roman"/>
                      </a:endParaRPr>
                    </a:p>
                  </a:txBody>
                  <a:tcPr marL="58514" marR="58514" marT="0" marB="0" anchor="ctr"/>
                </a:tc>
              </a:tr>
            </a:tbl>
          </a:graphicData>
        </a:graphic>
      </p:graphicFrame>
    </p:spTree>
    <p:extLst>
      <p:ext uri="{BB962C8B-B14F-4D97-AF65-F5344CB8AC3E}">
        <p14:creationId xmlns:p14="http://schemas.microsoft.com/office/powerpoint/2010/main" val="1234951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Completion Rates</a:t>
            </a:r>
            <a:br>
              <a:rPr lang="en-US" dirty="0" smtClean="0"/>
            </a:br>
            <a:r>
              <a:rPr lang="en-US" dirty="0" smtClean="0"/>
              <a:t>Compared to State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1567009"/>
              </p:ext>
            </p:extLst>
          </p:nvPr>
        </p:nvGraphicFramePr>
        <p:xfrm>
          <a:off x="1295400" y="2133600"/>
          <a:ext cx="6172200" cy="3581353"/>
        </p:xfrm>
        <a:graphic>
          <a:graphicData uri="http://schemas.openxmlformats.org/drawingml/2006/table">
            <a:tbl>
              <a:tblPr firstRow="1" firstCol="1" bandRow="1">
                <a:tableStyleId>{5C22544A-7EE6-4342-B048-85BDC9FD1C3A}</a:tableStyleId>
              </a:tblPr>
              <a:tblGrid>
                <a:gridCol w="2819400"/>
                <a:gridCol w="1066800"/>
                <a:gridCol w="1143000"/>
                <a:gridCol w="1143000"/>
              </a:tblGrid>
              <a:tr h="381000">
                <a:tc rowSpan="2">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ARCC Outcome</a:t>
                      </a: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spcBef>
                          <a:spcPts val="0"/>
                        </a:spcBef>
                        <a:spcAft>
                          <a:spcPts val="0"/>
                        </a:spcAft>
                        <a:tabLst>
                          <a:tab pos="7406005" algn="l"/>
                        </a:tabLst>
                      </a:pPr>
                      <a:r>
                        <a:rPr lang="en-US" sz="1800" dirty="0" smtClean="0">
                          <a:effectLst/>
                          <a:latin typeface="+mn-lt"/>
                          <a:ea typeface="Calibri"/>
                          <a:cs typeface="Times New Roman"/>
                        </a:rPr>
                        <a:t>2007-08 to 2012-13</a:t>
                      </a:r>
                      <a:endParaRPr lang="en-US" sz="1800"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algn="ctr">
                        <a:spcBef>
                          <a:spcPts val="0"/>
                        </a:spcBef>
                        <a:spcAft>
                          <a:spcPts val="0"/>
                        </a:spcAft>
                        <a:tabLst>
                          <a:tab pos="7406005" algn="l"/>
                        </a:tabLst>
                      </a:pPr>
                      <a:endParaRPr lang="en-US" sz="180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r>
                        <a:rPr lang="en-US" sz="1800" spc="-15" dirty="0" smtClean="0">
                          <a:effectLst/>
                          <a:latin typeface="+mn-lt"/>
                        </a:rPr>
                        <a:t>CHC Rate </a:t>
                      </a:r>
                      <a:r>
                        <a:rPr lang="en-US" sz="1800" spc="-15" baseline="0" dirty="0" smtClean="0">
                          <a:effectLst/>
                          <a:latin typeface="+mn-lt"/>
                        </a:rPr>
                        <a:t> Higher than State</a:t>
                      </a: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85777">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7406005" algn="l"/>
                        </a:tabLst>
                        <a:defRPr/>
                      </a:pPr>
                      <a:endParaRPr lang="en-US" sz="1800" spc="-15" dirty="0" smtClean="0">
                        <a:effectLst/>
                        <a:latin typeface="+mn-lt"/>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State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Crafton</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7406005" algn="l"/>
                        </a:tabLst>
                        <a:defRPr/>
                      </a:pPr>
                      <a:endParaRPr lang="en-US" sz="1800" dirty="0" smtClean="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2880">
                <a:tc>
                  <a:txBody>
                    <a:bodyPr/>
                    <a:lstStyle/>
                    <a:p>
                      <a:pPr marL="0" marR="0">
                        <a:spcBef>
                          <a:spcPts val="0"/>
                        </a:spcBef>
                        <a:spcAft>
                          <a:spcPts val="0"/>
                        </a:spcAft>
                        <a:tabLst>
                          <a:tab pos="7406005" algn="l"/>
                        </a:tabLst>
                      </a:pPr>
                      <a:r>
                        <a:rPr lang="en-US" sz="1800" b="1" spc="-15" dirty="0">
                          <a:effectLst/>
                          <a:latin typeface="+mn-lt"/>
                        </a:rPr>
                        <a:t>Persistence</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b="1" dirty="0" smtClean="0">
                          <a:effectLst/>
                          <a:latin typeface="+mn-lt"/>
                          <a:ea typeface="Calibri"/>
                          <a:cs typeface="Times New Roman"/>
                        </a:rPr>
                        <a:t>71.7%</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72.9%</a:t>
                      </a:r>
                      <a:endParaRPr lang="en-US" sz="1800" b="1" dirty="0">
                        <a:effectLst/>
                        <a:latin typeface="+mn-lt"/>
                        <a:ea typeface="Times New Roman"/>
                        <a:cs typeface="Times New Roman"/>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lnT w="12700" cap="flat" cmpd="sng" algn="ctr">
                      <a:solidFill>
                        <a:schemeClr val="bg1"/>
                      </a:solidFill>
                      <a:prstDash val="solid"/>
                      <a:round/>
                      <a:headEnd type="none" w="med" len="med"/>
                      <a:tailEnd type="none" w="med" len="med"/>
                    </a:lnT>
                  </a:tcPr>
                </a:tc>
              </a:tr>
              <a:tr h="495312">
                <a:tc>
                  <a:txBody>
                    <a:bodyPr/>
                    <a:lstStyle/>
                    <a:p>
                      <a:pPr marL="0" marR="0">
                        <a:spcBef>
                          <a:spcPts val="0"/>
                        </a:spcBef>
                        <a:spcAft>
                          <a:spcPts val="0"/>
                        </a:spcAft>
                        <a:tabLst>
                          <a:tab pos="7406005" algn="l"/>
                        </a:tabLst>
                      </a:pPr>
                      <a:r>
                        <a:rPr lang="en-US" sz="1800" b="0" spc="-15" dirty="0">
                          <a:effectLst/>
                          <a:latin typeface="+mn-lt"/>
                        </a:rPr>
                        <a:t>30 Unit Completion Rate</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pPr>
                      <a:r>
                        <a:rPr lang="en-US" sz="1800" b="0" dirty="0" smtClean="0">
                          <a:effectLst/>
                          <a:latin typeface="+mn-lt"/>
                          <a:ea typeface="Calibri"/>
                          <a:cs typeface="Times New Roman"/>
                        </a:rPr>
                        <a:t>66.5%</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60.8%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Completion Rate (SPAR)</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pPr>
                      <a:r>
                        <a:rPr lang="en-US" sz="1800" b="0" dirty="0" smtClean="0">
                          <a:effectLst/>
                          <a:latin typeface="+mn-lt"/>
                          <a:ea typeface="Calibri"/>
                          <a:cs typeface="Times New Roman"/>
                        </a:rPr>
                        <a:t>46.8%</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38.8%</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495312">
                <a:tc>
                  <a:txBody>
                    <a:bodyPr/>
                    <a:lstStyle/>
                    <a:p>
                      <a:pPr marL="0" marR="0">
                        <a:spcBef>
                          <a:spcPts val="0"/>
                        </a:spcBef>
                        <a:spcAft>
                          <a:spcPts val="0"/>
                        </a:spcAft>
                        <a:tabLst>
                          <a:tab pos="7406005" algn="l"/>
                        </a:tabLst>
                      </a:pPr>
                      <a:r>
                        <a:rPr lang="en-US" sz="1800" b="0" spc="-15" dirty="0">
                          <a:effectLst/>
                          <a:latin typeface="+mn-lt"/>
                        </a:rPr>
                        <a:t>Remedial Rate English</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pPr>
                      <a:r>
                        <a:rPr lang="en-US" sz="1800" b="1" dirty="0" smtClean="0">
                          <a:effectLst/>
                          <a:latin typeface="+mn-lt"/>
                          <a:ea typeface="Calibri"/>
                          <a:cs typeface="Times New Roman"/>
                        </a:rPr>
                        <a:t>31.0%</a:t>
                      </a:r>
                      <a:endParaRPr lang="en-US" sz="1800" b="1"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1" dirty="0" smtClean="0">
                          <a:effectLst/>
                          <a:latin typeface="+mn-lt"/>
                          <a:ea typeface="Times New Roman"/>
                          <a:cs typeface="Times New Roman"/>
                        </a:rPr>
                        <a:t>48.7%</a:t>
                      </a:r>
                      <a:endParaRPr lang="en-US" sz="1800" b="1"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1" dirty="0" smtClean="0">
                          <a:effectLst/>
                          <a:latin typeface="+mn-lt"/>
                          <a:ea typeface="Calibri"/>
                          <a:cs typeface="Times New Roman"/>
                        </a:rPr>
                        <a:t>Yes</a:t>
                      </a:r>
                      <a:endParaRPr lang="en-US" sz="1800" b="1"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Remedial Rate Math</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pPr>
                      <a:r>
                        <a:rPr lang="en-US" sz="1800" b="0" i="0" dirty="0" smtClean="0">
                          <a:effectLst/>
                          <a:latin typeface="+mn-lt"/>
                          <a:ea typeface="Calibri"/>
                          <a:cs typeface="Times New Roman"/>
                        </a:rPr>
                        <a:t>43.4%</a:t>
                      </a:r>
                      <a:endParaRPr lang="en-US" sz="1800" b="0" i="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dirty="0" smtClean="0">
                          <a:effectLst/>
                          <a:latin typeface="+mn-lt"/>
                          <a:ea typeface="Times New Roman"/>
                          <a:cs typeface="Times New Roman"/>
                        </a:rPr>
                        <a:t>30.1%</a:t>
                      </a:r>
                      <a:endParaRPr lang="en-US" sz="180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r h="342880">
                <a:tc>
                  <a:txBody>
                    <a:bodyPr/>
                    <a:lstStyle/>
                    <a:p>
                      <a:pPr marL="0" marR="0">
                        <a:spcBef>
                          <a:spcPts val="0"/>
                        </a:spcBef>
                        <a:spcAft>
                          <a:spcPts val="0"/>
                        </a:spcAft>
                        <a:tabLst>
                          <a:tab pos="7406005" algn="l"/>
                        </a:tabLst>
                      </a:pPr>
                      <a:r>
                        <a:rPr lang="en-US" sz="1800" b="0" spc="-15" dirty="0">
                          <a:effectLst/>
                          <a:latin typeface="+mn-lt"/>
                        </a:rPr>
                        <a:t>CTE Rate</a:t>
                      </a:r>
                      <a:endParaRPr lang="en-US" sz="1800" b="0" dirty="0">
                        <a:effectLst/>
                        <a:latin typeface="+mn-lt"/>
                        <a:ea typeface="Calibri"/>
                        <a:cs typeface="Times New Roman"/>
                      </a:endParaRPr>
                    </a:p>
                  </a:txBody>
                  <a:tcPr marL="58514" marR="58514" marT="0" marB="0" anchor="ctr"/>
                </a:tc>
                <a:tc>
                  <a:txBody>
                    <a:bodyPr/>
                    <a:lstStyle/>
                    <a:p>
                      <a:pPr marL="0" marR="0" algn="ctr">
                        <a:spcBef>
                          <a:spcPts val="0"/>
                        </a:spcBef>
                        <a:spcAft>
                          <a:spcPts val="0"/>
                        </a:spcAft>
                      </a:pPr>
                      <a:r>
                        <a:rPr lang="en-US" sz="1800" b="0" dirty="0" smtClean="0">
                          <a:effectLst/>
                          <a:latin typeface="+mn-lt"/>
                          <a:ea typeface="Calibri"/>
                          <a:cs typeface="Times New Roman"/>
                        </a:rPr>
                        <a:t>49.9%</a:t>
                      </a:r>
                      <a:endParaRPr lang="en-US" sz="1800" b="0" dirty="0">
                        <a:effectLst/>
                        <a:latin typeface="+mn-lt"/>
                        <a:ea typeface="Calibri"/>
                        <a:cs typeface="Times New Roman"/>
                      </a:endParaRPr>
                    </a:p>
                  </a:txBody>
                  <a:tcPr marL="58514" marR="58514" marT="0" marB="0" anchor="ctr"/>
                </a:tc>
                <a:tc>
                  <a:txBody>
                    <a:bodyPr/>
                    <a:lstStyle/>
                    <a:p>
                      <a:pPr marL="0" marR="0" algn="ctr">
                        <a:lnSpc>
                          <a:spcPct val="115000"/>
                        </a:lnSpc>
                        <a:spcBef>
                          <a:spcPts val="0"/>
                        </a:spcBef>
                        <a:spcAft>
                          <a:spcPts val="0"/>
                        </a:spcAft>
                      </a:pPr>
                      <a:r>
                        <a:rPr lang="en-US" sz="1800" b="0" dirty="0" smtClean="0">
                          <a:effectLst/>
                          <a:latin typeface="+mn-lt"/>
                          <a:ea typeface="Times New Roman"/>
                          <a:cs typeface="Times New Roman"/>
                        </a:rPr>
                        <a:t>48.9%</a:t>
                      </a:r>
                      <a:endParaRPr lang="en-US" sz="1800" b="0" dirty="0">
                        <a:effectLst/>
                        <a:latin typeface="+mn-lt"/>
                        <a:ea typeface="Times New Roman"/>
                        <a:cs typeface="Times New Roman"/>
                      </a:endParaRPr>
                    </a:p>
                  </a:txBody>
                  <a:tcPr marL="68580" marR="68580" marT="0" marB="0" anchor="ctr"/>
                </a:tc>
                <a:tc>
                  <a:txBody>
                    <a:bodyPr/>
                    <a:lstStyle/>
                    <a:p>
                      <a:pPr marL="0" marR="0" algn="ctr">
                        <a:spcBef>
                          <a:spcPts val="0"/>
                        </a:spcBef>
                        <a:spcAft>
                          <a:spcPts val="0"/>
                        </a:spcAft>
                        <a:tabLst>
                          <a:tab pos="7406005" algn="l"/>
                        </a:tabLst>
                      </a:pPr>
                      <a:r>
                        <a:rPr lang="en-US" sz="1800" b="0" dirty="0" smtClean="0">
                          <a:effectLst/>
                          <a:latin typeface="+mn-lt"/>
                          <a:ea typeface="Calibri"/>
                          <a:cs typeface="Times New Roman"/>
                        </a:rPr>
                        <a:t>No</a:t>
                      </a:r>
                      <a:endParaRPr lang="en-US" sz="1800" b="0" dirty="0">
                        <a:effectLst/>
                        <a:latin typeface="+mn-lt"/>
                        <a:ea typeface="Calibri"/>
                        <a:cs typeface="Times New Roman"/>
                      </a:endParaRPr>
                    </a:p>
                  </a:txBody>
                  <a:tcPr marL="58514" marR="58514" marT="0" marB="0" anchor="ctr"/>
                </a:tc>
              </a:tr>
            </a:tbl>
          </a:graphicData>
        </a:graphic>
      </p:graphicFrame>
    </p:spTree>
    <p:extLst>
      <p:ext uri="{BB962C8B-B14F-4D97-AF65-F5344CB8AC3E}">
        <p14:creationId xmlns:p14="http://schemas.microsoft.com/office/powerpoint/2010/main" val="2396056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Completion Rates</a:t>
            </a:r>
            <a:br>
              <a:rPr lang="en-US" dirty="0" smtClean="0"/>
            </a:br>
            <a:r>
              <a:rPr lang="en-US" dirty="0" smtClean="0"/>
              <a:t>Examined Further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932422"/>
              </p:ext>
            </p:extLst>
          </p:nvPr>
        </p:nvGraphicFramePr>
        <p:xfrm>
          <a:off x="1066799" y="2119313"/>
          <a:ext cx="7010400" cy="2595880"/>
        </p:xfrm>
        <a:graphic>
          <a:graphicData uri="http://schemas.openxmlformats.org/drawingml/2006/table">
            <a:tbl>
              <a:tblPr firstRow="1" bandRow="1">
                <a:tableStyleId>{5C22544A-7EE6-4342-B048-85BDC9FD1C3A}</a:tableStyleId>
              </a:tblPr>
              <a:tblGrid>
                <a:gridCol w="1524001"/>
                <a:gridCol w="1066800"/>
                <a:gridCol w="1219200"/>
                <a:gridCol w="1066800"/>
                <a:gridCol w="1066800"/>
                <a:gridCol w="1066799"/>
              </a:tblGrid>
              <a:tr h="370840">
                <a:tc>
                  <a:txBody>
                    <a:bodyPr/>
                    <a:lstStyle/>
                    <a:p>
                      <a:r>
                        <a:rPr lang="en-US" dirty="0" smtClean="0"/>
                        <a:t>Completion</a:t>
                      </a:r>
                      <a:endParaRPr lang="en-US" dirty="0"/>
                    </a:p>
                  </a:txBody>
                  <a:tcPr/>
                </a:tc>
                <a:tc>
                  <a:txBody>
                    <a:bodyPr/>
                    <a:lstStyle/>
                    <a:p>
                      <a:r>
                        <a:rPr lang="en-US" dirty="0" smtClean="0"/>
                        <a:t>2004-05</a:t>
                      </a:r>
                      <a:endParaRPr lang="en-US" dirty="0"/>
                    </a:p>
                  </a:txBody>
                  <a:tcPr/>
                </a:tc>
                <a:tc>
                  <a:txBody>
                    <a:bodyPr/>
                    <a:lstStyle/>
                    <a:p>
                      <a:r>
                        <a:rPr lang="en-US" dirty="0" smtClean="0"/>
                        <a:t>2005-06</a:t>
                      </a:r>
                      <a:endParaRPr lang="en-US" dirty="0"/>
                    </a:p>
                  </a:txBody>
                  <a:tcPr/>
                </a:tc>
                <a:tc>
                  <a:txBody>
                    <a:bodyPr/>
                    <a:lstStyle/>
                    <a:p>
                      <a:r>
                        <a:rPr lang="en-US" dirty="0" smtClean="0"/>
                        <a:t>2006-07</a:t>
                      </a:r>
                      <a:endParaRPr lang="en-US" dirty="0"/>
                    </a:p>
                  </a:txBody>
                  <a:tcPr/>
                </a:tc>
                <a:tc>
                  <a:txBody>
                    <a:bodyPr/>
                    <a:lstStyle/>
                    <a:p>
                      <a:r>
                        <a:rPr lang="en-US" dirty="0" smtClean="0"/>
                        <a:t>2007-08</a:t>
                      </a:r>
                      <a:endParaRPr lang="en-US" dirty="0"/>
                    </a:p>
                  </a:txBody>
                  <a:tcPr/>
                </a:tc>
                <a:tc>
                  <a:txBody>
                    <a:bodyPr/>
                    <a:lstStyle/>
                    <a:p>
                      <a:r>
                        <a:rPr lang="en-US" dirty="0" smtClean="0"/>
                        <a:t>2008-09</a:t>
                      </a:r>
                      <a:endParaRPr lang="en-US" dirty="0"/>
                    </a:p>
                  </a:txBody>
                  <a:tcPr/>
                </a:tc>
              </a:tr>
              <a:tr h="370840">
                <a:tc rowSpan="2">
                  <a:txBody>
                    <a:bodyPr/>
                    <a:lstStyle/>
                    <a:p>
                      <a:r>
                        <a:rPr lang="en-US" dirty="0" smtClean="0"/>
                        <a:t>Overall</a:t>
                      </a:r>
                      <a:endParaRPr lang="en-US" dirty="0"/>
                    </a:p>
                  </a:txBody>
                  <a:tcPr anchor="ctr">
                    <a:lnB w="38100" cap="flat" cmpd="sng" algn="ctr">
                      <a:solidFill>
                        <a:schemeClr val="bg1"/>
                      </a:solidFill>
                      <a:prstDash val="solid"/>
                      <a:round/>
                      <a:headEnd type="none" w="med" len="med"/>
                      <a:tailEnd type="none" w="med" len="med"/>
                    </a:lnB>
                  </a:tcPr>
                </a:tc>
                <a:tc>
                  <a:txBody>
                    <a:bodyPr/>
                    <a:lstStyle/>
                    <a:p>
                      <a:pPr algn="ctr" rtl="0" fontAlgn="b"/>
                      <a:r>
                        <a:rPr lang="en-US" sz="1800" b="0" i="0" u="none" strike="noStrike">
                          <a:solidFill>
                            <a:srgbClr val="000000"/>
                          </a:solidFill>
                          <a:effectLst/>
                          <a:latin typeface="+mn-lt"/>
                        </a:rPr>
                        <a:t>947</a:t>
                      </a:r>
                    </a:p>
                  </a:txBody>
                  <a:tcPr marL="7620" marR="7620" marT="7620" marB="0" anchor="ctr"/>
                </a:tc>
                <a:tc>
                  <a:txBody>
                    <a:bodyPr/>
                    <a:lstStyle/>
                    <a:p>
                      <a:pPr algn="ctr" rtl="0" fontAlgn="b"/>
                      <a:r>
                        <a:rPr lang="en-US" sz="1800" b="0" i="0" u="none" strike="noStrike">
                          <a:solidFill>
                            <a:srgbClr val="000000"/>
                          </a:solidFill>
                          <a:effectLst/>
                          <a:latin typeface="+mn-lt"/>
                        </a:rPr>
                        <a:t>989</a:t>
                      </a:r>
                    </a:p>
                  </a:txBody>
                  <a:tcPr marL="7620" marR="7620" marT="7620" marB="0" anchor="ctr"/>
                </a:tc>
                <a:tc>
                  <a:txBody>
                    <a:bodyPr/>
                    <a:lstStyle/>
                    <a:p>
                      <a:pPr algn="ctr" rtl="0" fontAlgn="b"/>
                      <a:r>
                        <a:rPr lang="en-US" sz="1800" b="0" i="0" u="none" strike="noStrike" dirty="0">
                          <a:solidFill>
                            <a:srgbClr val="000000"/>
                          </a:solidFill>
                          <a:effectLst/>
                          <a:latin typeface="+mn-lt"/>
                        </a:rPr>
                        <a:t>1,033</a:t>
                      </a:r>
                    </a:p>
                  </a:txBody>
                  <a:tcPr marL="7620" marR="7620" marT="7620" marB="0" anchor="ctr"/>
                </a:tc>
                <a:tc>
                  <a:txBody>
                    <a:bodyPr/>
                    <a:lstStyle/>
                    <a:p>
                      <a:pPr algn="ctr" rtl="0" fontAlgn="b"/>
                      <a:r>
                        <a:rPr lang="en-US" sz="1800" b="0" i="0" u="none" strike="noStrike" dirty="0">
                          <a:solidFill>
                            <a:srgbClr val="000000"/>
                          </a:solidFill>
                          <a:effectLst/>
                          <a:latin typeface="+mn-lt"/>
                        </a:rPr>
                        <a:t>1,075</a:t>
                      </a:r>
                    </a:p>
                  </a:txBody>
                  <a:tcPr marL="7620" marR="7620" marT="7620" marB="0" anchor="ctr"/>
                </a:tc>
                <a:tc>
                  <a:txBody>
                    <a:bodyPr/>
                    <a:lstStyle/>
                    <a:p>
                      <a:pPr algn="ctr" rtl="0" fontAlgn="b"/>
                      <a:r>
                        <a:rPr lang="en-US" sz="1800" b="0" i="0" u="none" strike="noStrike" dirty="0" smtClean="0">
                          <a:solidFill>
                            <a:srgbClr val="000000"/>
                          </a:solidFill>
                          <a:effectLst/>
                          <a:latin typeface="+mn-lt"/>
                        </a:rPr>
                        <a:t>1,176</a:t>
                      </a:r>
                      <a:endParaRPr lang="en-US" sz="1800" b="0" i="0" u="none" strike="noStrike" dirty="0">
                        <a:solidFill>
                          <a:srgbClr val="000000"/>
                        </a:solidFill>
                        <a:effectLst/>
                        <a:latin typeface="+mn-lt"/>
                      </a:endParaRPr>
                    </a:p>
                  </a:txBody>
                  <a:tcPr marL="7620" marR="7620" marT="7620" marB="0" anchor="ctr"/>
                </a:tc>
              </a:tr>
              <a:tr h="370840">
                <a:tc vMerge="1">
                  <a:txBody>
                    <a:bodyPr/>
                    <a:lstStyle/>
                    <a:p>
                      <a:endParaRPr lang="en-US" dirty="0"/>
                    </a:p>
                  </a:txBody>
                  <a:tcPr/>
                </a:tc>
                <a:tc>
                  <a:txBody>
                    <a:bodyPr/>
                    <a:lstStyle/>
                    <a:p>
                      <a:pPr algn="ctr" rtl="0" fontAlgn="b"/>
                      <a:r>
                        <a:rPr lang="en-US" sz="1800" b="0" i="0" u="none" strike="noStrike" dirty="0" smtClean="0">
                          <a:solidFill>
                            <a:srgbClr val="000000"/>
                          </a:solidFill>
                          <a:effectLst/>
                          <a:latin typeface="+mn-lt"/>
                        </a:rPr>
                        <a:t>41.2%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42.2%</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41.8%</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a:solidFill>
                            <a:srgbClr val="000000"/>
                          </a:solidFill>
                          <a:effectLst/>
                          <a:latin typeface="+mn-lt"/>
                        </a:rPr>
                        <a:t>39.8%</a:t>
                      </a: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c>
                  <a:txBody>
                    <a:bodyPr/>
                    <a:lstStyle/>
                    <a:p>
                      <a:pPr algn="ctr" rtl="0" fontAlgn="b"/>
                      <a:r>
                        <a:rPr lang="en-US" sz="1800" b="0" i="0" u="none" strike="noStrike" dirty="0" smtClean="0">
                          <a:solidFill>
                            <a:srgbClr val="000000"/>
                          </a:solidFill>
                          <a:effectLst/>
                          <a:latin typeface="+mn-lt"/>
                        </a:rPr>
                        <a:t>38.8</a:t>
                      </a:r>
                      <a:r>
                        <a:rPr lang="en-US" sz="1800" b="0" i="0" u="none" strike="noStrike" dirty="0">
                          <a:solidFill>
                            <a:srgbClr val="000000"/>
                          </a:solidFill>
                          <a:effectLst/>
                          <a:latin typeface="+mn-lt"/>
                        </a:rPr>
                        <a:t>%</a:t>
                      </a:r>
                    </a:p>
                  </a:txBody>
                  <a:tcPr marL="7620" marR="7620" marT="7620" marB="0" anchor="ctr">
                    <a:lnB w="38100" cap="flat" cmpd="sng" algn="ctr">
                      <a:solidFill>
                        <a:schemeClr val="bg1"/>
                      </a:solidFill>
                      <a:prstDash val="solid"/>
                      <a:round/>
                      <a:headEnd type="none" w="med" len="med"/>
                      <a:tailEnd type="none" w="med" len="med"/>
                    </a:lnB>
                    <a:solidFill>
                      <a:srgbClr val="FEDFCC"/>
                    </a:solidFill>
                  </a:tcPr>
                </a:tc>
              </a:tr>
              <a:tr h="370840">
                <a:tc rowSpan="2">
                  <a:txBody>
                    <a:bodyPr/>
                    <a:lstStyle/>
                    <a:p>
                      <a:r>
                        <a:rPr lang="en-US" dirty="0" smtClean="0"/>
                        <a:t>College Prepared</a:t>
                      </a:r>
                      <a:endParaRPr lang="en-US"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a:solidFill>
                            <a:srgbClr val="000000"/>
                          </a:solidFill>
                          <a:effectLst/>
                          <a:latin typeface="+mn-lt"/>
                        </a:rPr>
                        <a:t>178</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a:solidFill>
                            <a:srgbClr val="000000"/>
                          </a:solidFill>
                          <a:effectLst/>
                          <a:latin typeface="+mn-lt"/>
                        </a:rPr>
                        <a:t>221</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a:solidFill>
                            <a:srgbClr val="000000"/>
                          </a:solidFill>
                          <a:effectLst/>
                          <a:latin typeface="+mn-lt"/>
                        </a:rPr>
                        <a:t>257</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dirty="0">
                          <a:solidFill>
                            <a:srgbClr val="000000"/>
                          </a:solidFill>
                          <a:effectLst/>
                          <a:latin typeface="+mn-lt"/>
                        </a:rPr>
                        <a:t>259</a:t>
                      </a: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c>
                  <a:txBody>
                    <a:bodyPr/>
                    <a:lstStyle/>
                    <a:p>
                      <a:pPr algn="ctr" rtl="0" fontAlgn="b"/>
                      <a:r>
                        <a:rPr lang="en-US" sz="1800" b="0" i="0" u="none" strike="noStrike" dirty="0" smtClean="0">
                          <a:solidFill>
                            <a:srgbClr val="000000"/>
                          </a:solidFill>
                          <a:effectLst/>
                          <a:latin typeface="+mn-lt"/>
                        </a:rPr>
                        <a:t>277</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solidFill>
                      <a:srgbClr val="FFF0E8"/>
                    </a:solidFill>
                  </a:tcPr>
                </a:tc>
              </a:tr>
              <a:tr h="370840">
                <a:tc vMerge="1">
                  <a:txBody>
                    <a:bodyPr/>
                    <a:lstStyle/>
                    <a:p>
                      <a:endParaRPr lang="en-US" dirty="0"/>
                    </a:p>
                  </a:txBody>
                  <a:tcPr/>
                </a:tc>
                <a:tc>
                  <a:txBody>
                    <a:bodyPr/>
                    <a:lstStyle/>
                    <a:p>
                      <a:pPr algn="ctr" rtl="0" fontAlgn="b"/>
                      <a:r>
                        <a:rPr lang="en-US" sz="1800" b="0" i="0" u="none" strike="noStrike" dirty="0" smtClean="0">
                          <a:solidFill>
                            <a:srgbClr val="000000"/>
                          </a:solidFill>
                          <a:effectLst/>
                          <a:latin typeface="+mn-lt"/>
                        </a:rPr>
                        <a:t>62.4%</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62.4%</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58.8%</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a:solidFill>
                            <a:srgbClr val="000000"/>
                          </a:solidFill>
                          <a:effectLst/>
                          <a:latin typeface="+mn-lt"/>
                        </a:rPr>
                        <a:t>61.0%</a:t>
                      </a: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c>
                  <a:txBody>
                    <a:bodyPr/>
                    <a:lstStyle/>
                    <a:p>
                      <a:pPr algn="ctr" rtl="0" fontAlgn="b"/>
                      <a:r>
                        <a:rPr lang="en-US" sz="1800" b="0" i="0" u="none" strike="noStrike" dirty="0" smtClean="0">
                          <a:solidFill>
                            <a:srgbClr val="000000"/>
                          </a:solidFill>
                          <a:effectLst/>
                          <a:latin typeface="+mn-lt"/>
                        </a:rPr>
                        <a:t>55.6%</a:t>
                      </a:r>
                      <a:endParaRPr lang="en-US" sz="1800" b="0" i="0" u="none" strike="noStrike" dirty="0">
                        <a:solidFill>
                          <a:srgbClr val="000000"/>
                        </a:solidFill>
                        <a:effectLst/>
                        <a:latin typeface="+mn-lt"/>
                      </a:endParaRPr>
                    </a:p>
                  </a:txBody>
                  <a:tcPr marL="7620" marR="7620" marT="7620" marB="0" anchor="ctr">
                    <a:lnB w="38100" cap="flat" cmpd="sng" algn="ctr">
                      <a:solidFill>
                        <a:schemeClr val="bg1"/>
                      </a:solidFill>
                      <a:prstDash val="solid"/>
                      <a:round/>
                      <a:headEnd type="none" w="med" len="med"/>
                      <a:tailEnd type="none" w="med" len="med"/>
                    </a:lnB>
                    <a:solidFill>
                      <a:srgbClr val="FFF0E8"/>
                    </a:solidFill>
                  </a:tcPr>
                </a:tc>
              </a:tr>
              <a:tr h="370840">
                <a:tc rowSpan="2">
                  <a:txBody>
                    <a:bodyPr/>
                    <a:lstStyle/>
                    <a:p>
                      <a:r>
                        <a:rPr lang="en-US" dirty="0" smtClean="0"/>
                        <a:t>Unprepared</a:t>
                      </a:r>
                      <a:endParaRPr lang="en-US" dirty="0"/>
                    </a:p>
                  </a:txBody>
                  <a:tcPr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769</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768</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a:solidFill>
                            <a:srgbClr val="000000"/>
                          </a:solidFill>
                          <a:effectLst/>
                          <a:latin typeface="+mn-lt"/>
                        </a:rPr>
                        <a:t>776</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dirty="0">
                          <a:solidFill>
                            <a:srgbClr val="000000"/>
                          </a:solidFill>
                          <a:effectLst/>
                          <a:latin typeface="+mn-lt"/>
                        </a:rPr>
                        <a:t>816</a:t>
                      </a:r>
                    </a:p>
                  </a:txBody>
                  <a:tcPr marL="7620" marR="7620" marT="7620" marB="0" anchor="ctr">
                    <a:lnT w="38100" cap="flat" cmpd="sng" algn="ctr">
                      <a:solidFill>
                        <a:schemeClr val="bg1"/>
                      </a:solidFill>
                      <a:prstDash val="solid"/>
                      <a:round/>
                      <a:headEnd type="none" w="med" len="med"/>
                      <a:tailEnd type="none" w="med" len="med"/>
                    </a:lnT>
                  </a:tcPr>
                </a:tc>
                <a:tc>
                  <a:txBody>
                    <a:bodyPr/>
                    <a:lstStyle/>
                    <a:p>
                      <a:pPr algn="ctr" rtl="0" fontAlgn="b"/>
                      <a:r>
                        <a:rPr lang="en-US" sz="1800" b="0" i="0" u="none" strike="noStrike" dirty="0" smtClean="0">
                          <a:solidFill>
                            <a:srgbClr val="000000"/>
                          </a:solidFill>
                          <a:effectLst/>
                          <a:latin typeface="+mn-lt"/>
                        </a:rPr>
                        <a:t>899</a:t>
                      </a:r>
                      <a:endParaRPr lang="en-US" sz="1800" b="0" i="0" u="none" strike="noStrike" dirty="0">
                        <a:solidFill>
                          <a:srgbClr val="000000"/>
                        </a:solidFill>
                        <a:effectLst/>
                        <a:latin typeface="+mn-lt"/>
                      </a:endParaRPr>
                    </a:p>
                  </a:txBody>
                  <a:tcPr marL="7620" marR="7620" marT="7620" marB="0" anchor="ctr">
                    <a:lnT w="38100" cap="flat" cmpd="sng" algn="ctr">
                      <a:solidFill>
                        <a:schemeClr val="bg1"/>
                      </a:solidFill>
                      <a:prstDash val="solid"/>
                      <a:round/>
                      <a:headEnd type="none" w="med" len="med"/>
                      <a:tailEnd type="none" w="med" len="med"/>
                    </a:lnT>
                  </a:tcPr>
                </a:tc>
              </a:tr>
              <a:tr h="370840">
                <a:tc vMerge="1">
                  <a:txBody>
                    <a:bodyPr/>
                    <a:lstStyle/>
                    <a:p>
                      <a:endParaRPr lang="en-US"/>
                    </a:p>
                  </a:txBody>
                  <a:tcPr/>
                </a:tc>
                <a:tc>
                  <a:txBody>
                    <a:bodyPr/>
                    <a:lstStyle/>
                    <a:p>
                      <a:pPr algn="ctr" rtl="0" fontAlgn="b"/>
                      <a:r>
                        <a:rPr lang="en-US" sz="1800" b="0" i="0" u="none" strike="noStrike" dirty="0" smtClean="0">
                          <a:solidFill>
                            <a:srgbClr val="000000"/>
                          </a:solidFill>
                          <a:effectLst/>
                          <a:latin typeface="+mn-lt"/>
                        </a:rPr>
                        <a:t>36.3%</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36.3%</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36.2%</a:t>
                      </a:r>
                      <a:endParaRPr lang="en-US" sz="1800" b="0" i="0" u="none" strike="noStrike" dirty="0">
                        <a:solidFill>
                          <a:srgbClr val="000000"/>
                        </a:solidFill>
                        <a:effectLst/>
                        <a:latin typeface="+mn-lt"/>
                      </a:endParaRPr>
                    </a:p>
                  </a:txBody>
                  <a:tcPr marL="7620" marR="7620" marT="7620" marB="0" anchor="ctr">
                    <a:solidFill>
                      <a:srgbClr val="FEDFCC"/>
                    </a:solidFill>
                  </a:tcPr>
                </a:tc>
                <a:tc>
                  <a:txBody>
                    <a:bodyPr/>
                    <a:lstStyle/>
                    <a:p>
                      <a:pPr algn="ctr" rtl="0" fontAlgn="b"/>
                      <a:r>
                        <a:rPr lang="en-US" sz="1800" b="0" i="0" u="none" strike="noStrike" dirty="0">
                          <a:solidFill>
                            <a:srgbClr val="000000"/>
                          </a:solidFill>
                          <a:effectLst/>
                          <a:latin typeface="+mn-lt"/>
                        </a:rPr>
                        <a:t>33.1%</a:t>
                      </a:r>
                    </a:p>
                  </a:txBody>
                  <a:tcPr marL="7620" marR="7620" marT="7620" marB="0" anchor="ctr">
                    <a:solidFill>
                      <a:srgbClr val="FEDFCC"/>
                    </a:solidFill>
                  </a:tcPr>
                </a:tc>
                <a:tc>
                  <a:txBody>
                    <a:bodyPr/>
                    <a:lstStyle/>
                    <a:p>
                      <a:pPr algn="ctr" rtl="0" fontAlgn="b"/>
                      <a:r>
                        <a:rPr lang="en-US" sz="1800" b="0" i="0" u="none" strike="noStrike" dirty="0" smtClean="0">
                          <a:solidFill>
                            <a:srgbClr val="000000"/>
                          </a:solidFill>
                          <a:effectLst/>
                          <a:latin typeface="+mn-lt"/>
                        </a:rPr>
                        <a:t>33.6%</a:t>
                      </a:r>
                      <a:endParaRPr lang="en-US" sz="1800" b="0" i="0" u="none" strike="noStrike" dirty="0">
                        <a:solidFill>
                          <a:srgbClr val="000000"/>
                        </a:solidFill>
                        <a:effectLst/>
                        <a:latin typeface="+mn-lt"/>
                      </a:endParaRPr>
                    </a:p>
                  </a:txBody>
                  <a:tcPr marL="7620" marR="7620" marT="7620" marB="0" anchor="ctr">
                    <a:solidFill>
                      <a:srgbClr val="FEDFCC"/>
                    </a:solidFill>
                  </a:tcPr>
                </a:tc>
              </a:tr>
            </a:tbl>
          </a:graphicData>
        </a:graphic>
      </p:graphicFrame>
      <p:sp>
        <p:nvSpPr>
          <p:cNvPr id="5" name="TextBox 4"/>
          <p:cNvSpPr txBox="1"/>
          <p:nvPr/>
        </p:nvSpPr>
        <p:spPr>
          <a:xfrm>
            <a:off x="1066800" y="4745515"/>
            <a:ext cx="7010400" cy="1477328"/>
          </a:xfrm>
          <a:prstGeom prst="rect">
            <a:avLst/>
          </a:prstGeom>
          <a:noFill/>
        </p:spPr>
        <p:txBody>
          <a:bodyPr wrap="square" rtlCol="0">
            <a:spAutoFit/>
          </a:bodyPr>
          <a:lstStyle/>
          <a:p>
            <a:pPr marL="285750" indent="-285750">
              <a:buFont typeface="Arial" pitchFamily="34" charset="0"/>
              <a:buChar char="•"/>
            </a:pPr>
            <a:r>
              <a:rPr lang="en-US" dirty="0" smtClean="0"/>
              <a:t>Crafton extensively researched the Completion rate and learned that the largest predictor of the Completion Rate is to successfully complete transfer level math</a:t>
            </a:r>
          </a:p>
          <a:p>
            <a:pPr marL="285750" indent="-285750">
              <a:buFont typeface="Arial" pitchFamily="34" charset="0"/>
              <a:buChar char="•"/>
            </a:pPr>
            <a:r>
              <a:rPr lang="en-US" dirty="0" smtClean="0"/>
              <a:t>Information is being used to inform writing of grants, student equity, and student success plans</a:t>
            </a:r>
            <a:endParaRPr lang="en-US" dirty="0"/>
          </a:p>
        </p:txBody>
      </p:sp>
    </p:spTree>
    <p:extLst>
      <p:ext uri="{BB962C8B-B14F-4D97-AF65-F5344CB8AC3E}">
        <p14:creationId xmlns:p14="http://schemas.microsoft.com/office/powerpoint/2010/main" val="902202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85800"/>
            <a:ext cx="6965245" cy="1143000"/>
          </a:xfrm>
        </p:spPr>
        <p:txBody>
          <a:bodyPr>
            <a:noAutofit/>
          </a:bodyPr>
          <a:lstStyle/>
          <a:p>
            <a:r>
              <a:rPr lang="en-US" sz="4000" dirty="0" smtClean="0"/>
              <a:t>Crafton Student Learning</a:t>
            </a:r>
            <a:br>
              <a:rPr lang="en-US" sz="4000" dirty="0" smtClean="0"/>
            </a:br>
            <a:r>
              <a:rPr lang="en-US" sz="4000" dirty="0" smtClean="0"/>
              <a:t>and Success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8659005"/>
              </p:ext>
            </p:extLst>
          </p:nvPr>
        </p:nvGraphicFramePr>
        <p:xfrm>
          <a:off x="1012373" y="1887027"/>
          <a:ext cx="7238998" cy="3999939"/>
        </p:xfrm>
        <a:graphic>
          <a:graphicData uri="http://schemas.openxmlformats.org/drawingml/2006/table">
            <a:tbl>
              <a:tblPr firstRow="1" firstCol="1" bandRow="1">
                <a:tableStyleId>{5C22544A-7EE6-4342-B048-85BDC9FD1C3A}</a:tableStyleId>
              </a:tblPr>
              <a:tblGrid>
                <a:gridCol w="2177141"/>
                <a:gridCol w="1447800"/>
                <a:gridCol w="1371600"/>
                <a:gridCol w="381000"/>
                <a:gridCol w="381000"/>
                <a:gridCol w="381000"/>
                <a:gridCol w="304800"/>
                <a:gridCol w="381000"/>
                <a:gridCol w="413657"/>
              </a:tblGrid>
              <a:tr h="349672">
                <a:tc rowSpan="2">
                  <a:txBody>
                    <a:bodyPr/>
                    <a:lstStyle/>
                    <a:p>
                      <a:pPr marL="0" marR="0">
                        <a:lnSpc>
                          <a:spcPct val="115000"/>
                        </a:lnSpc>
                        <a:spcBef>
                          <a:spcPts val="0"/>
                        </a:spcBef>
                        <a:spcAft>
                          <a:spcPts val="0"/>
                        </a:spcAft>
                      </a:pPr>
                      <a:r>
                        <a:rPr lang="en-US" sz="1400" dirty="0" smtClean="0">
                          <a:effectLst/>
                        </a:rPr>
                        <a:t>Integration of Instruction/Student Services</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dirty="0">
                          <a:effectLst/>
                        </a:rPr>
                        <a:t>First Year Implemented</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dirty="0">
                          <a:effectLst/>
                        </a:rPr>
                        <a:t>First Year See Impact in Scorecard</a:t>
                      </a:r>
                      <a:endParaRPr lang="en-US" sz="1400" dirty="0">
                        <a:effectLst/>
                        <a:latin typeface="Calibri"/>
                        <a:ea typeface="Times New Roman"/>
                        <a:cs typeface="Times New Roman"/>
                      </a:endParaRPr>
                    </a:p>
                  </a:txBody>
                  <a:tcPr marL="55211" marR="55211" marT="0" marB="0" anchor="ctr"/>
                </a:tc>
                <a:tc gridSpan="6">
                  <a:txBody>
                    <a:bodyPr/>
                    <a:lstStyle/>
                    <a:p>
                      <a:pPr marL="0" marR="0" algn="ctr">
                        <a:lnSpc>
                          <a:spcPct val="115000"/>
                        </a:lnSpc>
                        <a:spcBef>
                          <a:spcPts val="0"/>
                        </a:spcBef>
                        <a:spcAft>
                          <a:spcPts val="0"/>
                        </a:spcAft>
                      </a:pPr>
                      <a:r>
                        <a:rPr lang="en-US" sz="1400">
                          <a:effectLst/>
                        </a:rPr>
                        <a:t>Scorecard Outcome</a:t>
                      </a:r>
                      <a:endParaRPr lang="en-US" sz="1400">
                        <a:effectLst/>
                        <a:latin typeface="Calibri"/>
                        <a:ea typeface="Times New Roman"/>
                        <a:cs typeface="Times New Roman"/>
                      </a:endParaRPr>
                    </a:p>
                  </a:txBody>
                  <a:tcPr marL="55211" marR="5521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19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a:effectLst/>
                        </a:rPr>
                        <a:t>Math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English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smtClean="0">
                          <a:effectLst/>
                        </a:rPr>
                        <a:t>Persist</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30 Unit</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a:effectLst/>
                        </a:rPr>
                        <a:t>Completion</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CTE</a:t>
                      </a:r>
                      <a:endParaRPr lang="en-US" sz="1400">
                        <a:effectLst/>
                        <a:latin typeface="Calibri"/>
                        <a:ea typeface="Times New Roman"/>
                        <a:cs typeface="Times New Roman"/>
                      </a:endParaRPr>
                    </a:p>
                  </a:txBody>
                  <a:tcPr marL="55211" marR="55211" marT="0" marB="0" vert="vert270"/>
                </a:tc>
              </a:tr>
              <a:tr h="419659">
                <a:tc>
                  <a:txBody>
                    <a:bodyPr/>
                    <a:lstStyle/>
                    <a:p>
                      <a:pPr marL="102870" marR="0">
                        <a:lnSpc>
                          <a:spcPct val="115000"/>
                        </a:lnSpc>
                        <a:spcBef>
                          <a:spcPts val="0"/>
                        </a:spcBef>
                        <a:spcAft>
                          <a:spcPts val="0"/>
                        </a:spcAft>
                      </a:pPr>
                      <a:r>
                        <a:rPr lang="en-US" sz="1400" dirty="0">
                          <a:effectLst/>
                        </a:rPr>
                        <a:t>Fast Track Math</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2013-2014</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2019-2020</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Left Lane</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2012-2013</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Santos Manuel</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2010-2011</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2016-2017</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a:effectLst/>
                        </a:rPr>
                        <a:t>Learning Communities</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2007-2008</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solidFill>
                            <a:srgbClr val="FF0000"/>
                          </a:solidFill>
                          <a:effectLst/>
                        </a:rPr>
                        <a:t>2013-2014</a:t>
                      </a:r>
                      <a:endParaRPr lang="en-US" sz="1400" dirty="0">
                        <a:solidFill>
                          <a:srgbClr val="FF0000"/>
                        </a:solidFill>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nchor="ctr"/>
                </a:tc>
              </a:tr>
              <a:tr h="419659">
                <a:tc>
                  <a:txBody>
                    <a:bodyPr/>
                    <a:lstStyle/>
                    <a:p>
                      <a:pPr marL="102870" marR="0">
                        <a:lnSpc>
                          <a:spcPct val="115000"/>
                        </a:lnSpc>
                        <a:spcBef>
                          <a:spcPts val="0"/>
                        </a:spcBef>
                        <a:spcAft>
                          <a:spcPts val="0"/>
                        </a:spcAft>
                      </a:pPr>
                      <a:r>
                        <a:rPr lang="en-US" sz="1400" dirty="0">
                          <a:effectLst/>
                        </a:rPr>
                        <a:t>Tutoring (SI, SLA)</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2011-2012</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2017-2018</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nchor="ctr"/>
                </a:tc>
              </a:tr>
            </a:tbl>
          </a:graphicData>
        </a:graphic>
      </p:graphicFrame>
      <p:sp>
        <p:nvSpPr>
          <p:cNvPr id="6" name="TextBox 5"/>
          <p:cNvSpPr txBox="1"/>
          <p:nvPr/>
        </p:nvSpPr>
        <p:spPr>
          <a:xfrm>
            <a:off x="990600" y="5886966"/>
            <a:ext cx="7239000" cy="338554"/>
          </a:xfrm>
          <a:prstGeom prst="rect">
            <a:avLst/>
          </a:prstGeom>
          <a:noFill/>
        </p:spPr>
        <p:txBody>
          <a:bodyPr wrap="square" rtlCol="0">
            <a:spAutoFit/>
          </a:bodyPr>
          <a:lstStyle/>
          <a:p>
            <a:r>
              <a:rPr lang="en-US" sz="800" dirty="0"/>
              <a:t>Note: The First-Year See Impact in Scorecard was estimated by calculating six years starting in the year the cohort would be identified and adding one year since the year the information is reported in the Scorecard one after the six-year cohort has ended</a:t>
            </a:r>
            <a:r>
              <a:rPr lang="en-US" sz="800" dirty="0" smtClean="0"/>
              <a:t>.</a:t>
            </a:r>
            <a:r>
              <a:rPr lang="en-US" sz="800" b="1" dirty="0" smtClean="0">
                <a:solidFill>
                  <a:srgbClr val="FF0000"/>
                </a:solidFill>
              </a:rPr>
              <a:t> In this year there was 2.5% increase in persistence.</a:t>
            </a:r>
            <a:endParaRPr lang="en-US" sz="800" b="1" dirty="0">
              <a:solidFill>
                <a:srgbClr val="FF0000"/>
              </a:solidFill>
            </a:endParaRPr>
          </a:p>
        </p:txBody>
      </p:sp>
    </p:spTree>
    <p:extLst>
      <p:ext uri="{BB962C8B-B14F-4D97-AF65-F5344CB8AC3E}">
        <p14:creationId xmlns:p14="http://schemas.microsoft.com/office/powerpoint/2010/main" val="798450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09601"/>
            <a:ext cx="6965245" cy="457199"/>
          </a:xfrm>
        </p:spPr>
        <p:txBody>
          <a:bodyPr>
            <a:normAutofit fontScale="90000"/>
          </a:bodyPr>
          <a:lstStyle/>
          <a:p>
            <a:r>
              <a:rPr lang="en-US" sz="2800" dirty="0" smtClean="0"/>
              <a:t>Crafton Student Learning and Success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8945311"/>
              </p:ext>
            </p:extLst>
          </p:nvPr>
        </p:nvGraphicFramePr>
        <p:xfrm>
          <a:off x="990602" y="1152281"/>
          <a:ext cx="7238998" cy="4649953"/>
        </p:xfrm>
        <a:graphic>
          <a:graphicData uri="http://schemas.openxmlformats.org/drawingml/2006/table">
            <a:tbl>
              <a:tblPr firstRow="1" firstCol="1" bandRow="1">
                <a:tableStyleId>{5C22544A-7EE6-4342-B048-85BDC9FD1C3A}</a:tableStyleId>
              </a:tblPr>
              <a:tblGrid>
                <a:gridCol w="2971798"/>
                <a:gridCol w="1284846"/>
                <a:gridCol w="1094566"/>
                <a:gridCol w="304046"/>
                <a:gridCol w="304046"/>
                <a:gridCol w="304046"/>
                <a:gridCol w="304046"/>
                <a:gridCol w="335802"/>
                <a:gridCol w="335802"/>
              </a:tblGrid>
              <a:tr h="265995">
                <a:tc rowSpan="2">
                  <a:txBody>
                    <a:bodyPr/>
                    <a:lstStyle/>
                    <a:p>
                      <a:pPr marL="0" marR="0">
                        <a:lnSpc>
                          <a:spcPct val="115000"/>
                        </a:lnSpc>
                        <a:spcBef>
                          <a:spcPts val="0"/>
                        </a:spcBef>
                        <a:spcAft>
                          <a:spcPts val="0"/>
                        </a:spcAft>
                      </a:pPr>
                      <a:r>
                        <a:rPr lang="en-US" sz="1400" dirty="0">
                          <a:effectLst/>
                        </a:rPr>
                        <a:t>Strategy</a:t>
                      </a:r>
                      <a:endParaRPr lang="en-US" sz="1400" dirty="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a:effectLst/>
                        </a:rPr>
                        <a:t>First Year Implemented</a:t>
                      </a:r>
                      <a:endParaRPr lang="en-US" sz="1400">
                        <a:effectLst/>
                        <a:latin typeface="Calibri"/>
                        <a:ea typeface="Times New Roman"/>
                        <a:cs typeface="Times New Roman"/>
                      </a:endParaRPr>
                    </a:p>
                  </a:txBody>
                  <a:tcPr marL="55211" marR="55211" marT="0" marB="0" anchor="ctr"/>
                </a:tc>
                <a:tc rowSpan="2">
                  <a:txBody>
                    <a:bodyPr/>
                    <a:lstStyle/>
                    <a:p>
                      <a:pPr marL="0" marR="0" algn="ctr">
                        <a:lnSpc>
                          <a:spcPct val="115000"/>
                        </a:lnSpc>
                        <a:spcBef>
                          <a:spcPts val="0"/>
                        </a:spcBef>
                        <a:spcAft>
                          <a:spcPts val="0"/>
                        </a:spcAft>
                      </a:pPr>
                      <a:r>
                        <a:rPr lang="en-US" sz="1400">
                          <a:effectLst/>
                        </a:rPr>
                        <a:t>First Year See Impact in Scorecard</a:t>
                      </a:r>
                      <a:endParaRPr lang="en-US" sz="1400">
                        <a:effectLst/>
                        <a:latin typeface="Calibri"/>
                        <a:ea typeface="Times New Roman"/>
                        <a:cs typeface="Times New Roman"/>
                      </a:endParaRPr>
                    </a:p>
                  </a:txBody>
                  <a:tcPr marL="55211" marR="55211" marT="0" marB="0" anchor="ctr"/>
                </a:tc>
                <a:tc gridSpan="6">
                  <a:txBody>
                    <a:bodyPr/>
                    <a:lstStyle/>
                    <a:p>
                      <a:pPr marL="0" marR="0" algn="ctr">
                        <a:lnSpc>
                          <a:spcPct val="115000"/>
                        </a:lnSpc>
                        <a:spcBef>
                          <a:spcPts val="0"/>
                        </a:spcBef>
                        <a:spcAft>
                          <a:spcPts val="0"/>
                        </a:spcAft>
                      </a:pPr>
                      <a:r>
                        <a:rPr lang="en-US" sz="1400">
                          <a:effectLst/>
                        </a:rPr>
                        <a:t>Scorecard Outcome</a:t>
                      </a:r>
                      <a:endParaRPr lang="en-US" sz="1400">
                        <a:effectLst/>
                        <a:latin typeface="Calibri"/>
                        <a:ea typeface="Times New Roman"/>
                        <a:cs typeface="Times New Roman"/>
                      </a:endParaRPr>
                    </a:p>
                  </a:txBody>
                  <a:tcPr marL="55211" marR="5521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01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15000"/>
                        </a:lnSpc>
                        <a:spcBef>
                          <a:spcPts val="0"/>
                        </a:spcBef>
                        <a:spcAft>
                          <a:spcPts val="0"/>
                        </a:spcAft>
                      </a:pPr>
                      <a:r>
                        <a:rPr lang="en-US" sz="1400">
                          <a:effectLst/>
                        </a:rPr>
                        <a:t>Math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English</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smtClean="0">
                          <a:effectLst/>
                        </a:rPr>
                        <a:t>Persist</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30 Unit</a:t>
                      </a:r>
                      <a:endParaRPr lang="en-US" sz="140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dirty="0">
                          <a:effectLst/>
                        </a:rPr>
                        <a:t>Completion</a:t>
                      </a:r>
                      <a:endParaRPr lang="en-US" sz="1400" dirty="0">
                        <a:effectLst/>
                        <a:latin typeface="Calibri"/>
                        <a:ea typeface="Times New Roman"/>
                        <a:cs typeface="Times New Roman"/>
                      </a:endParaRPr>
                    </a:p>
                  </a:txBody>
                  <a:tcPr marL="55211" marR="55211" marT="0" marB="0" vert="vert270"/>
                </a:tc>
                <a:tc>
                  <a:txBody>
                    <a:bodyPr/>
                    <a:lstStyle/>
                    <a:p>
                      <a:pPr marL="71755" marR="71755" algn="ctr">
                        <a:lnSpc>
                          <a:spcPct val="115000"/>
                        </a:lnSpc>
                        <a:spcBef>
                          <a:spcPts val="0"/>
                        </a:spcBef>
                        <a:spcAft>
                          <a:spcPts val="0"/>
                        </a:spcAft>
                      </a:pPr>
                      <a:r>
                        <a:rPr lang="en-US" sz="1400">
                          <a:effectLst/>
                        </a:rPr>
                        <a:t>CTE</a:t>
                      </a:r>
                      <a:endParaRPr lang="en-US" sz="1400">
                        <a:effectLst/>
                        <a:latin typeface="Calibri"/>
                        <a:ea typeface="Times New Roman"/>
                        <a:cs typeface="Times New Roman"/>
                      </a:endParaRPr>
                    </a:p>
                  </a:txBody>
                  <a:tcPr marL="55211" marR="55211" marT="0" marB="0" vert="vert270"/>
                </a:tc>
              </a:tr>
              <a:tr h="319234">
                <a:tc>
                  <a:txBody>
                    <a:bodyPr/>
                    <a:lstStyle/>
                    <a:p>
                      <a:pPr marL="0" marR="0">
                        <a:lnSpc>
                          <a:spcPct val="115000"/>
                        </a:lnSpc>
                        <a:spcBef>
                          <a:spcPts val="0"/>
                        </a:spcBef>
                        <a:spcAft>
                          <a:spcPts val="0"/>
                        </a:spcAft>
                      </a:pPr>
                      <a:r>
                        <a:rPr lang="en-US" sz="1400" dirty="0">
                          <a:effectLst/>
                        </a:rPr>
                        <a:t>Enhanced Transfer Programs &amp;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Title V Transfer Prep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2011-2012*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2017-2018</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STEM and Trek Academy</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2012-2013**</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Honors Program</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Transfer Center</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Transfer Advocates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0" marR="0">
                        <a:lnSpc>
                          <a:spcPct val="115000"/>
                        </a:lnSpc>
                        <a:spcBef>
                          <a:spcPts val="0"/>
                        </a:spcBef>
                        <a:spcAft>
                          <a:spcPts val="0"/>
                        </a:spcAft>
                      </a:pPr>
                      <a:r>
                        <a:rPr lang="en-US" sz="1400">
                          <a:effectLst/>
                        </a:rPr>
                        <a:t>Alignment and Partnership with K-12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dirty="0">
                          <a:effectLst/>
                        </a:rPr>
                        <a:t>SOAR</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2009-2010</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solidFill>
                            <a:srgbClr val="7030A0"/>
                          </a:solidFill>
                          <a:effectLst/>
                        </a:rPr>
                        <a:t>2015-2016</a:t>
                      </a:r>
                      <a:endParaRPr lang="en-US" sz="1400" dirty="0">
                        <a:solidFill>
                          <a:srgbClr val="7030A0"/>
                        </a:solidFill>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a:effectLst/>
                        </a:rPr>
                        <a:t>Early Assessment Program (EAP)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2012-2013</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2018-2019</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319234">
                <a:tc>
                  <a:txBody>
                    <a:bodyPr/>
                    <a:lstStyle/>
                    <a:p>
                      <a:pPr marL="102870" marR="0">
                        <a:lnSpc>
                          <a:spcPct val="115000"/>
                        </a:lnSpc>
                        <a:spcBef>
                          <a:spcPts val="0"/>
                        </a:spcBef>
                        <a:spcAft>
                          <a:spcPts val="0"/>
                        </a:spcAft>
                      </a:pPr>
                      <a:r>
                        <a:rPr lang="en-US" sz="1400" dirty="0">
                          <a:effectLst/>
                        </a:rPr>
                        <a:t>Common Core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2014-2015</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2020-2021</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X</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55211" marR="55211" marT="0" marB="0"/>
                </a:tc>
              </a:tr>
            </a:tbl>
          </a:graphicData>
        </a:graphic>
      </p:graphicFrame>
      <p:sp>
        <p:nvSpPr>
          <p:cNvPr id="6" name="TextBox 5"/>
          <p:cNvSpPr txBox="1"/>
          <p:nvPr/>
        </p:nvSpPr>
        <p:spPr>
          <a:xfrm>
            <a:off x="990600" y="5886966"/>
            <a:ext cx="7239000" cy="338554"/>
          </a:xfrm>
          <a:prstGeom prst="rect">
            <a:avLst/>
          </a:prstGeom>
          <a:noFill/>
        </p:spPr>
        <p:txBody>
          <a:bodyPr wrap="square" rtlCol="0">
            <a:spAutoFit/>
          </a:bodyPr>
          <a:lstStyle/>
          <a:p>
            <a:r>
              <a:rPr lang="en-US" sz="800" dirty="0"/>
              <a:t>Note: The First-Year See Impact in Scorecard was estimated by calculating six years starting in the year the cohort would be identified and adding one year since the year the information is reported in the Scorecard one after the six-year cohort has ended</a:t>
            </a:r>
            <a:r>
              <a:rPr lang="en-US" sz="800" dirty="0" smtClean="0"/>
              <a:t>.</a:t>
            </a:r>
            <a:endParaRPr lang="en-US" sz="800" dirty="0"/>
          </a:p>
        </p:txBody>
      </p:sp>
    </p:spTree>
    <p:extLst>
      <p:ext uri="{BB962C8B-B14F-4D97-AF65-F5344CB8AC3E}">
        <p14:creationId xmlns:p14="http://schemas.microsoft.com/office/powerpoint/2010/main" val="3663396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762000"/>
            <a:ext cx="6965245" cy="1219200"/>
          </a:xfrm>
        </p:spPr>
        <p:txBody>
          <a:bodyPr>
            <a:noAutofit/>
          </a:bodyPr>
          <a:lstStyle/>
          <a:p>
            <a:r>
              <a:rPr lang="en-US" sz="4000" dirty="0"/>
              <a:t>Crafton Student Learning</a:t>
            </a:r>
            <a:br>
              <a:rPr lang="en-US" sz="4000" dirty="0"/>
            </a:br>
            <a:r>
              <a:rPr lang="en-US" sz="4000" dirty="0"/>
              <a:t>and </a:t>
            </a:r>
            <a:r>
              <a:rPr lang="en-US" sz="4000" dirty="0" smtClean="0"/>
              <a:t>Success Funding Sources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4969457"/>
              </p:ext>
            </p:extLst>
          </p:nvPr>
        </p:nvGraphicFramePr>
        <p:xfrm>
          <a:off x="1066800" y="2209800"/>
          <a:ext cx="7162798" cy="3985260"/>
        </p:xfrm>
        <a:graphic>
          <a:graphicData uri="http://schemas.openxmlformats.org/drawingml/2006/table">
            <a:tbl>
              <a:tblPr firstRow="1" firstCol="1" bandRow="1">
                <a:tableStyleId>{5C22544A-7EE6-4342-B048-85BDC9FD1C3A}</a:tableStyleId>
              </a:tblPr>
              <a:tblGrid>
                <a:gridCol w="3657598"/>
                <a:gridCol w="3505200"/>
              </a:tblGrid>
              <a:tr h="304800">
                <a:tc>
                  <a:txBody>
                    <a:bodyPr/>
                    <a:lstStyle/>
                    <a:p>
                      <a:pPr marL="0" marR="0">
                        <a:lnSpc>
                          <a:spcPct val="115000"/>
                        </a:lnSpc>
                        <a:spcBef>
                          <a:spcPts val="0"/>
                        </a:spcBef>
                        <a:spcAft>
                          <a:spcPts val="0"/>
                        </a:spcAft>
                      </a:pPr>
                      <a:r>
                        <a:rPr lang="en-US" sz="1400" dirty="0">
                          <a:effectLst/>
                        </a:rPr>
                        <a:t>Strategy</a:t>
                      </a:r>
                      <a:endParaRPr lang="en-US" sz="1400" dirty="0">
                        <a:effectLst/>
                        <a:latin typeface="Calibri"/>
                        <a:ea typeface="Times New Roman"/>
                        <a:cs typeface="Times New Roman"/>
                      </a:endParaRPr>
                    </a:p>
                  </a:txBody>
                  <a:tcPr marL="55211" marR="55211" marT="0" marB="0" anchor="ctr"/>
                </a:tc>
                <a:tc>
                  <a:txBody>
                    <a:bodyPr/>
                    <a:lstStyle/>
                    <a:p>
                      <a:pPr marL="0" marR="0" algn="ctr">
                        <a:lnSpc>
                          <a:spcPct val="115000"/>
                        </a:lnSpc>
                        <a:spcBef>
                          <a:spcPts val="0"/>
                        </a:spcBef>
                        <a:spcAft>
                          <a:spcPts val="0"/>
                        </a:spcAft>
                      </a:pPr>
                      <a:r>
                        <a:rPr lang="en-US" sz="1400" dirty="0" smtClean="0">
                          <a:effectLst/>
                          <a:latin typeface="+mn-lt"/>
                          <a:ea typeface="+mn-ea"/>
                          <a:cs typeface="+mn-cs"/>
                        </a:rPr>
                        <a:t>Funding</a:t>
                      </a:r>
                      <a:r>
                        <a:rPr lang="en-US" sz="1400" baseline="0" dirty="0" smtClean="0">
                          <a:effectLst/>
                          <a:latin typeface="+mn-lt"/>
                          <a:ea typeface="+mn-ea"/>
                          <a:cs typeface="+mn-cs"/>
                        </a:rPr>
                        <a:t> Source</a:t>
                      </a:r>
                      <a:endParaRPr lang="en-US" sz="1400" dirty="0">
                        <a:effectLst/>
                        <a:latin typeface="Calibri"/>
                        <a:ea typeface="Times New Roman"/>
                        <a:cs typeface="Times New Roman"/>
                      </a:endParaRPr>
                    </a:p>
                  </a:txBody>
                  <a:tcPr marL="55211" marR="55211" marT="0" marB="0" anchor="ctr"/>
                </a:tc>
              </a:tr>
              <a:tr h="218606">
                <a:tc>
                  <a:txBody>
                    <a:bodyPr/>
                    <a:lstStyle/>
                    <a:p>
                      <a:pPr marL="0" marR="0">
                        <a:lnSpc>
                          <a:spcPct val="115000"/>
                        </a:lnSpc>
                        <a:spcBef>
                          <a:spcPts val="0"/>
                        </a:spcBef>
                        <a:spcAft>
                          <a:spcPts val="0"/>
                        </a:spcAft>
                      </a:pPr>
                      <a:r>
                        <a:rPr lang="en-US" sz="1400" dirty="0">
                          <a:effectLst/>
                        </a:rPr>
                        <a:t>Integration of Instruction/Student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Fast Track Math</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General</a:t>
                      </a:r>
                      <a:r>
                        <a:rPr lang="en-US" sz="1400" baseline="0" dirty="0" smtClean="0">
                          <a:effectLst/>
                          <a:latin typeface="Calibri"/>
                          <a:ea typeface="Times New Roman"/>
                          <a:cs typeface="Times New Roman"/>
                        </a:rPr>
                        <a:t> Fund (Cost of Offering Sections)</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Left Lane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SBCCD</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smtClean="0">
                          <a:effectLst/>
                        </a:rPr>
                        <a:t>San Manuel</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San Manuel Band of Mission Indians</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Learning Communities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and STEM Trek Grants</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Tutoring (SI, SLA)</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and STEM Trek Grants</a:t>
                      </a:r>
                      <a:endParaRPr lang="en-US" sz="1400" dirty="0">
                        <a:effectLst/>
                        <a:latin typeface="Calibri"/>
                        <a:ea typeface="Times New Roman"/>
                        <a:cs typeface="Times New Roman"/>
                      </a:endParaRPr>
                    </a:p>
                  </a:txBody>
                  <a:tcPr marL="55211" marR="55211" marT="0" marB="0"/>
                </a:tc>
              </a:tr>
              <a:tr h="218606">
                <a:tc>
                  <a:txBody>
                    <a:bodyPr/>
                    <a:lstStyle/>
                    <a:p>
                      <a:pPr marL="0" marR="0">
                        <a:lnSpc>
                          <a:spcPct val="115000"/>
                        </a:lnSpc>
                        <a:spcBef>
                          <a:spcPts val="0"/>
                        </a:spcBef>
                        <a:spcAft>
                          <a:spcPts val="0"/>
                        </a:spcAft>
                      </a:pPr>
                      <a:r>
                        <a:rPr lang="en-US" sz="1400" dirty="0">
                          <a:effectLst/>
                        </a:rPr>
                        <a:t>Enhanced Transfer Programs &amp; Services</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Honors Program</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Transfer Center</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Transfer Advocates</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Title V</a:t>
                      </a:r>
                      <a:r>
                        <a:rPr lang="en-US" sz="1400" baseline="0" dirty="0" smtClean="0">
                          <a:effectLst/>
                          <a:latin typeface="Calibri"/>
                          <a:ea typeface="Times New Roman"/>
                          <a:cs typeface="Times New Roman"/>
                        </a:rPr>
                        <a:t> Transfer Prep  Grant </a:t>
                      </a:r>
                      <a:endParaRPr lang="en-US" sz="1400" dirty="0">
                        <a:effectLst/>
                        <a:latin typeface="Calibri"/>
                        <a:ea typeface="Times New Roman"/>
                        <a:cs typeface="Times New Roman"/>
                      </a:endParaRPr>
                    </a:p>
                  </a:txBody>
                  <a:tcPr marL="55211" marR="55211" marT="0" marB="0"/>
                </a:tc>
              </a:tr>
              <a:tr h="218606">
                <a:tc>
                  <a:txBody>
                    <a:bodyPr/>
                    <a:lstStyle/>
                    <a:p>
                      <a:pPr marL="0" marR="0">
                        <a:lnSpc>
                          <a:spcPct val="115000"/>
                        </a:lnSpc>
                        <a:spcBef>
                          <a:spcPts val="0"/>
                        </a:spcBef>
                        <a:spcAft>
                          <a:spcPts val="0"/>
                        </a:spcAft>
                      </a:pPr>
                      <a:r>
                        <a:rPr lang="en-US" sz="1400">
                          <a:effectLst/>
                        </a:rPr>
                        <a:t>Alignment and Partnership with K-12</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SOAR</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r>
                        <a:rPr lang="en-US" sz="1400" dirty="0" smtClean="0">
                          <a:effectLst/>
                          <a:latin typeface="Calibri"/>
                          <a:ea typeface="Times New Roman"/>
                          <a:cs typeface="Times New Roman"/>
                        </a:rPr>
                        <a:t>Student Success, Student Equity</a:t>
                      </a:r>
                      <a:r>
                        <a:rPr lang="en-US" sz="1400" baseline="0" dirty="0" smtClean="0">
                          <a:effectLst/>
                          <a:latin typeface="Calibri"/>
                          <a:ea typeface="Times New Roman"/>
                          <a:cs typeface="Times New Roman"/>
                        </a:rPr>
                        <a:t> Left Lane, </a:t>
                      </a:r>
                      <a:r>
                        <a:rPr lang="en-US" sz="1400" baseline="0" smtClean="0">
                          <a:effectLst/>
                          <a:latin typeface="Calibri"/>
                          <a:ea typeface="Times New Roman"/>
                          <a:cs typeface="Times New Roman"/>
                        </a:rPr>
                        <a:t>San Manuel</a:t>
                      </a: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a:effectLst/>
                        </a:rPr>
                        <a:t>Early Assessment Program (EAP)</a:t>
                      </a:r>
                      <a:endParaRPr lang="en-US" sz="140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r h="218606">
                <a:tc>
                  <a:txBody>
                    <a:bodyPr/>
                    <a:lstStyle/>
                    <a:p>
                      <a:pPr marL="102870" marR="0">
                        <a:lnSpc>
                          <a:spcPct val="115000"/>
                        </a:lnSpc>
                        <a:spcBef>
                          <a:spcPts val="0"/>
                        </a:spcBef>
                        <a:spcAft>
                          <a:spcPts val="0"/>
                        </a:spcAft>
                      </a:pPr>
                      <a:r>
                        <a:rPr lang="en-US" sz="1400" dirty="0">
                          <a:effectLst/>
                        </a:rPr>
                        <a:t>Common Core</a:t>
                      </a:r>
                      <a:endParaRPr lang="en-US" sz="1400" dirty="0">
                        <a:effectLst/>
                        <a:latin typeface="Calibri"/>
                        <a:ea typeface="Times New Roman"/>
                        <a:cs typeface="Times New Roman"/>
                      </a:endParaRPr>
                    </a:p>
                  </a:txBody>
                  <a:tcPr marL="55211" marR="55211" marT="0" marB="0"/>
                </a:tc>
                <a:tc>
                  <a:txBody>
                    <a:bodyPr/>
                    <a:lstStyle/>
                    <a:p>
                      <a:pPr marL="0" marR="0" algn="ctr">
                        <a:lnSpc>
                          <a:spcPct val="115000"/>
                        </a:lnSpc>
                        <a:spcBef>
                          <a:spcPts val="0"/>
                        </a:spcBef>
                        <a:spcAft>
                          <a:spcPts val="0"/>
                        </a:spcAft>
                      </a:pPr>
                      <a:endParaRPr lang="en-US" sz="1400" dirty="0">
                        <a:effectLst/>
                        <a:latin typeface="Calibri"/>
                        <a:ea typeface="Times New Roman"/>
                        <a:cs typeface="Times New Roman"/>
                      </a:endParaRPr>
                    </a:p>
                  </a:txBody>
                  <a:tcPr marL="55211" marR="55211" marT="0" marB="0"/>
                </a:tc>
              </a:tr>
            </a:tbl>
          </a:graphicData>
        </a:graphic>
      </p:graphicFrame>
    </p:spTree>
    <p:extLst>
      <p:ext uri="{BB962C8B-B14F-4D97-AF65-F5344CB8AC3E}">
        <p14:creationId xmlns:p14="http://schemas.microsoft.com/office/powerpoint/2010/main" val="3564754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Completion Outcomes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Completion (SPAR)</a:t>
            </a:r>
            <a:r>
              <a:rPr lang="en-US" dirty="0"/>
              <a:t> – percentage of first-time degree and/or transfer-seeking students tracked for six years from </a:t>
            </a:r>
            <a:r>
              <a:rPr lang="en-US" dirty="0" smtClean="0"/>
              <a:t>2008-09 </a:t>
            </a:r>
            <a:r>
              <a:rPr lang="en-US" dirty="0"/>
              <a:t>to </a:t>
            </a:r>
            <a:r>
              <a:rPr lang="en-US" dirty="0" smtClean="0"/>
              <a:t>2013-14 </a:t>
            </a:r>
            <a:r>
              <a:rPr lang="en-US" dirty="0"/>
              <a:t>who completed a degree, certificate or transfer related outcomes.</a:t>
            </a:r>
          </a:p>
          <a:p>
            <a:r>
              <a:rPr lang="en-US" b="1" dirty="0"/>
              <a:t>Career Technical Education (CTE)</a:t>
            </a:r>
            <a:r>
              <a:rPr lang="en-US" dirty="0"/>
              <a:t> – Percentage of students tracked for six years from </a:t>
            </a:r>
            <a:r>
              <a:rPr lang="en-US" dirty="0" smtClean="0"/>
              <a:t>2008-09 </a:t>
            </a:r>
            <a:r>
              <a:rPr lang="en-US" dirty="0"/>
              <a:t>to </a:t>
            </a:r>
            <a:r>
              <a:rPr lang="en-US" dirty="0" smtClean="0"/>
              <a:t>2013-14 </a:t>
            </a:r>
            <a:r>
              <a:rPr lang="en-US" dirty="0"/>
              <a:t>who completed several courses classified as career technical education (or vocational) in a single discipline and completed a degree, certificate or transfer related outcome.</a:t>
            </a:r>
          </a:p>
        </p:txBody>
      </p:sp>
    </p:spTree>
    <p:extLst>
      <p:ext uri="{BB962C8B-B14F-4D97-AF65-F5344CB8AC3E}">
        <p14:creationId xmlns:p14="http://schemas.microsoft.com/office/powerpoint/2010/main" val="569866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440" y="762000"/>
            <a:ext cx="6965245" cy="1011217"/>
          </a:xfrm>
        </p:spPr>
        <p:txBody>
          <a:bodyPr>
            <a:normAutofit fontScale="90000"/>
          </a:bodyPr>
          <a:lstStyle/>
          <a:p>
            <a:r>
              <a:rPr lang="en-US" dirty="0" smtClean="0"/>
              <a:t>Current support programs are helping.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2217481"/>
              </p:ext>
            </p:extLst>
          </p:nvPr>
        </p:nvGraphicFramePr>
        <p:xfrm>
          <a:off x="1828800" y="2007407"/>
          <a:ext cx="6096000" cy="3631393"/>
        </p:xfrm>
        <a:graphic>
          <a:graphicData uri="http://schemas.openxmlformats.org/drawingml/2006/table">
            <a:tbl>
              <a:tblPr firstRow="1" bandRow="1">
                <a:tableStyleId>{5C22544A-7EE6-4342-B048-85BDC9FD1C3A}</a:tableStyleId>
              </a:tblPr>
              <a:tblGrid>
                <a:gridCol w="3377513"/>
                <a:gridCol w="1106316"/>
                <a:gridCol w="1612171"/>
              </a:tblGrid>
              <a:tr h="306910">
                <a:tc rowSpan="2">
                  <a:txBody>
                    <a:bodyPr/>
                    <a:lstStyle/>
                    <a:p>
                      <a:pPr algn="ctr" fontAlgn="b"/>
                      <a:r>
                        <a:rPr lang="en-US" sz="1600" u="none" strike="noStrike" dirty="0" smtClean="0">
                          <a:solidFill>
                            <a:schemeClr val="bg1"/>
                          </a:solidFill>
                          <a:effectLst/>
                        </a:rPr>
                        <a:t>Program</a:t>
                      </a:r>
                      <a:endParaRPr lang="en-US" sz="1600" b="1" i="0" u="none" strike="noStrike" dirty="0">
                        <a:solidFill>
                          <a:schemeClr val="bg1"/>
                        </a:solidFill>
                        <a:effectLst/>
                        <a:latin typeface="Calibri"/>
                      </a:endParaRPr>
                    </a:p>
                  </a:txBody>
                  <a:tcPr marL="9525" marR="9525" marT="9525" marB="0" anchor="ctr"/>
                </a:tc>
                <a:tc gridSpan="2">
                  <a:txBody>
                    <a:bodyPr/>
                    <a:lstStyle/>
                    <a:p>
                      <a:pPr algn="ctr" fontAlgn="b"/>
                      <a:r>
                        <a:rPr lang="en-US" sz="1600" b="1" i="0" u="none" strike="noStrike" dirty="0" smtClean="0">
                          <a:solidFill>
                            <a:schemeClr val="bg1"/>
                          </a:solidFill>
                          <a:effectLst/>
                          <a:latin typeface="Calibri"/>
                        </a:rPr>
                        <a:t>Success Rate</a:t>
                      </a:r>
                      <a:endParaRPr lang="en-US" sz="1600" b="1" i="0" u="none" strike="noStrike" dirty="0">
                        <a:solidFill>
                          <a:schemeClr val="bg1"/>
                        </a:solidFill>
                        <a:effectLst/>
                        <a:latin typeface="Calibri"/>
                      </a:endParaRPr>
                    </a:p>
                  </a:txBody>
                  <a:tcPr marL="9525" marR="9525" marT="9525" marB="0" anchor="ctr"/>
                </a:tc>
                <a:tc hMerge="1">
                  <a:txBody>
                    <a:bodyPr/>
                    <a:lstStyle/>
                    <a:p>
                      <a:pPr algn="ctr" fontAlgn="b"/>
                      <a:endParaRPr lang="en-US" sz="1600" b="1" i="0" u="none" strike="noStrike" dirty="0">
                        <a:solidFill>
                          <a:srgbClr val="000000"/>
                        </a:solidFill>
                        <a:effectLst/>
                        <a:latin typeface="Calibri"/>
                      </a:endParaRPr>
                    </a:p>
                  </a:txBody>
                  <a:tcPr marL="9525" marR="9525" marT="9525" marB="0" anchor="b"/>
                </a:tc>
              </a:tr>
              <a:tr h="304800">
                <a:tc vMerge="1">
                  <a:txBody>
                    <a:bodyPr/>
                    <a:lstStyle/>
                    <a:p>
                      <a:pPr algn="ctr" fontAlgn="b"/>
                      <a:endParaRPr lang="en-US" sz="1600" b="1" i="0" u="none" strike="noStrike" dirty="0">
                        <a:solidFill>
                          <a:srgbClr val="000000"/>
                        </a:solidFill>
                        <a:effectLst/>
                        <a:latin typeface="Calibri"/>
                      </a:endParaRPr>
                    </a:p>
                  </a:txBody>
                  <a:tcPr marL="9525" marR="9525" marT="9525" marB="0" anchor="b">
                    <a:solidFill>
                      <a:schemeClr val="accent1"/>
                    </a:solidFill>
                  </a:tcPr>
                </a:tc>
                <a:tc>
                  <a:txBody>
                    <a:bodyPr/>
                    <a:lstStyle/>
                    <a:p>
                      <a:pPr algn="ctr" fontAlgn="b"/>
                      <a:r>
                        <a:rPr lang="en-US" sz="1600" b="1" i="0" u="none" strike="noStrike" dirty="0" smtClean="0">
                          <a:solidFill>
                            <a:schemeClr val="bg1"/>
                          </a:solidFill>
                          <a:effectLst/>
                          <a:latin typeface="Calibri"/>
                        </a:rPr>
                        <a:t>Program</a:t>
                      </a:r>
                      <a:endParaRPr lang="en-US" sz="16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b"/>
                      <a:r>
                        <a:rPr lang="en-US" sz="1600" b="1" i="0" u="none" strike="noStrike" dirty="0" smtClean="0">
                          <a:solidFill>
                            <a:schemeClr val="bg1"/>
                          </a:solidFill>
                          <a:effectLst/>
                          <a:latin typeface="Calibri"/>
                        </a:rPr>
                        <a:t>Comparison Group</a:t>
                      </a:r>
                      <a:endParaRPr lang="en-US" sz="1600" b="1" i="0" u="none" strike="noStrike" dirty="0">
                        <a:solidFill>
                          <a:schemeClr val="bg1"/>
                        </a:solidFill>
                        <a:effectLst/>
                        <a:latin typeface="Calibri"/>
                      </a:endParaRPr>
                    </a:p>
                  </a:txBody>
                  <a:tcPr marL="9525" marR="9525" marT="9525" marB="0" anchor="ctr">
                    <a:solidFill>
                      <a:schemeClr val="accent1"/>
                    </a:solidFill>
                  </a:tcPr>
                </a:tc>
              </a:tr>
              <a:tr h="370920">
                <a:tc>
                  <a:txBody>
                    <a:bodyPr/>
                    <a:lstStyle/>
                    <a:p>
                      <a:pPr algn="l" fontAlgn="b"/>
                      <a:r>
                        <a:rPr lang="en-US" sz="1600" b="0" i="0" u="none" strike="noStrike" dirty="0" smtClean="0">
                          <a:solidFill>
                            <a:srgbClr val="000000"/>
                          </a:solidFill>
                          <a:effectLst/>
                          <a:latin typeface="Calibri"/>
                        </a:rPr>
                        <a:t>Left</a:t>
                      </a:r>
                      <a:r>
                        <a:rPr lang="en-US" sz="1600" b="0" i="0" u="none" strike="noStrike" baseline="0" dirty="0" smtClean="0">
                          <a:solidFill>
                            <a:srgbClr val="000000"/>
                          </a:solidFill>
                          <a:effectLst/>
                          <a:latin typeface="Calibri"/>
                        </a:rPr>
                        <a:t> Lane</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74.5%</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66.7%</a:t>
                      </a:r>
                      <a:endParaRPr lang="en-US" sz="1600" b="1"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Supplemental Instruction: STEM</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74.6%</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59.9%</a:t>
                      </a:r>
                      <a:endParaRPr lang="en-US" sz="1600" b="1" i="0" u="none" strike="noStrike" dirty="0">
                        <a:solidFill>
                          <a:srgbClr val="000000"/>
                        </a:solidFill>
                        <a:effectLst/>
                        <a:latin typeface="Calibri"/>
                      </a:endParaRPr>
                    </a:p>
                  </a:txBody>
                  <a:tcPr marL="9525" marR="9525" marT="9525" marB="0" anchor="ctr"/>
                </a:tc>
              </a:tr>
              <a:tr h="3871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Supplemental Instruction: Title V</a:t>
                      </a:r>
                    </a:p>
                  </a:txBody>
                  <a:tcPr marL="9525" marR="9525" marT="9525" marB="0" anchor="ctr"/>
                </a:tc>
                <a:tc>
                  <a:txBody>
                    <a:bodyPr/>
                    <a:lstStyle/>
                    <a:p>
                      <a:pPr algn="ctr" fontAlgn="b"/>
                      <a:r>
                        <a:rPr lang="en-US" sz="1600" b="1" i="0" u="none" strike="noStrike" dirty="0" smtClean="0">
                          <a:solidFill>
                            <a:srgbClr val="000000"/>
                          </a:solidFill>
                          <a:effectLst/>
                          <a:latin typeface="Calibri"/>
                        </a:rPr>
                        <a:t>75.5%</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57.4%</a:t>
                      </a:r>
                      <a:endParaRPr lang="en-US" sz="1600" b="1"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SOAR</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81.2%</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69.7%</a:t>
                      </a:r>
                      <a:endParaRPr lang="en-US" sz="1600" b="1" i="0" u="none" strike="noStrike" dirty="0">
                        <a:solidFill>
                          <a:srgbClr val="000000"/>
                        </a:solidFill>
                        <a:effectLst/>
                        <a:latin typeface="Calibri"/>
                      </a:endParaRPr>
                    </a:p>
                  </a:txBody>
                  <a:tcPr marL="9525" marR="9525" marT="9525" marB="0" anchor="ctr"/>
                </a:tc>
              </a:tr>
              <a:tr h="325785">
                <a:tc>
                  <a:txBody>
                    <a:bodyPr/>
                    <a:lstStyle/>
                    <a:p>
                      <a:pPr algn="l" fontAlgn="b"/>
                      <a:r>
                        <a:rPr lang="en-US" sz="1600" b="0" i="0" u="none" strike="noStrike" dirty="0" smtClean="0">
                          <a:solidFill>
                            <a:srgbClr val="000000"/>
                          </a:solidFill>
                          <a:effectLst/>
                          <a:latin typeface="Calibri"/>
                        </a:rPr>
                        <a:t>STEM Counseling</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83.9%</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72.5%</a:t>
                      </a:r>
                      <a:endParaRPr lang="en-US" sz="1600" b="1"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Occupational Programs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81.9%</a:t>
                      </a:r>
                      <a:endParaRPr lang="en-US" sz="1600" b="1" i="0" u="none" strike="noStrike" dirty="0">
                        <a:solidFill>
                          <a:srgbClr val="000000"/>
                        </a:solidFill>
                        <a:effectLst/>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a:rPr>
                        <a:t>73.6%</a:t>
                      </a: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Compressed Courses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74.8%</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69.1%</a:t>
                      </a:r>
                      <a:endParaRPr lang="en-US" sz="1600" b="1" i="0" u="none" strike="noStrike" dirty="0">
                        <a:solidFill>
                          <a:srgbClr val="000000"/>
                        </a:solidFill>
                        <a:effectLst/>
                        <a:latin typeface="Calibri"/>
                      </a:endParaRPr>
                    </a:p>
                  </a:txBody>
                  <a:tcPr marL="9525" marR="9525" marT="9525" marB="0" anchor="ctr"/>
                </a:tc>
              </a:tr>
              <a:tr h="387163">
                <a:tc>
                  <a:txBody>
                    <a:bodyPr/>
                    <a:lstStyle/>
                    <a:p>
                      <a:pPr algn="l" fontAlgn="b"/>
                      <a:r>
                        <a:rPr lang="en-US" sz="1600" b="0" i="0" u="none" strike="noStrike" dirty="0" smtClean="0">
                          <a:solidFill>
                            <a:srgbClr val="000000"/>
                          </a:solidFill>
                          <a:effectLst/>
                          <a:latin typeface="Calibri"/>
                        </a:rPr>
                        <a:t>Tutoring Center San Manuel Students</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77.1%</a:t>
                      </a:r>
                      <a:endParaRPr lang="en-US" sz="1600" b="1" i="0" u="none" strike="noStrike" dirty="0">
                        <a:solidFill>
                          <a:srgbClr val="000000"/>
                        </a:solidFill>
                        <a:effectLst/>
                        <a:latin typeface="Calibri"/>
                      </a:endParaRPr>
                    </a:p>
                  </a:txBody>
                  <a:tcPr marL="9525" marR="9525" marT="9525" marB="0" anchor="ctr"/>
                </a:tc>
                <a:tc>
                  <a:txBody>
                    <a:bodyPr/>
                    <a:lstStyle/>
                    <a:p>
                      <a:pPr algn="ctr" fontAlgn="b"/>
                      <a:r>
                        <a:rPr lang="en-US" sz="1600" b="1" i="0" u="none" strike="noStrike" dirty="0" smtClean="0">
                          <a:solidFill>
                            <a:srgbClr val="000000"/>
                          </a:solidFill>
                          <a:effectLst/>
                          <a:latin typeface="Calibri"/>
                        </a:rPr>
                        <a:t>69.2%</a:t>
                      </a:r>
                      <a:endParaRPr lang="en-US" sz="16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889902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Crafton Student Learning</a:t>
            </a:r>
            <a:br>
              <a:rPr lang="en-US" dirty="0" smtClean="0"/>
            </a:br>
            <a:r>
              <a:rPr lang="en-US" dirty="0" smtClean="0"/>
              <a:t>and Success</a:t>
            </a:r>
            <a:endParaRPr lang="en-US" dirty="0"/>
          </a:p>
        </p:txBody>
      </p:sp>
      <p:sp>
        <p:nvSpPr>
          <p:cNvPr id="3" name="Content Placeholder 2"/>
          <p:cNvSpPr>
            <a:spLocks noGrp="1"/>
          </p:cNvSpPr>
          <p:nvPr>
            <p:ph idx="1"/>
          </p:nvPr>
        </p:nvSpPr>
        <p:spPr/>
        <p:txBody>
          <a:bodyPr>
            <a:normAutofit/>
          </a:bodyPr>
          <a:lstStyle/>
          <a:p>
            <a:r>
              <a:rPr lang="en-US" dirty="0" smtClean="0"/>
              <a:t>Assess, Measure, and Continuous Improvement</a:t>
            </a:r>
          </a:p>
          <a:p>
            <a:pPr lvl="1"/>
            <a:r>
              <a:rPr lang="en-US" b="1" dirty="0" smtClean="0"/>
              <a:t>Revision of QEIs to measure progress annually</a:t>
            </a:r>
          </a:p>
          <a:p>
            <a:pPr lvl="1"/>
            <a:r>
              <a:rPr lang="en-US" dirty="0" smtClean="0"/>
              <a:t>Updating and revising EMP</a:t>
            </a:r>
            <a:endParaRPr lang="en-US" dirty="0"/>
          </a:p>
        </p:txBody>
      </p:sp>
    </p:spTree>
    <p:extLst>
      <p:ext uri="{BB962C8B-B14F-4D97-AF65-F5344CB8AC3E}">
        <p14:creationId xmlns:p14="http://schemas.microsoft.com/office/powerpoint/2010/main" val="2882844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87418"/>
          </a:xfrm>
        </p:spPr>
        <p:txBody>
          <a:bodyPr>
            <a:normAutofit/>
          </a:bodyPr>
          <a:lstStyle/>
          <a:p>
            <a:r>
              <a:rPr lang="en-US" sz="3200" dirty="0" smtClean="0"/>
              <a:t>Successful Strategies Supported by Crafton Research</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123022206"/>
              </p:ext>
            </p:extLst>
          </p:nvPr>
        </p:nvGraphicFramePr>
        <p:xfrm>
          <a:off x="881945" y="1905001"/>
          <a:ext cx="7391400" cy="4244340"/>
        </p:xfrm>
        <a:graphic>
          <a:graphicData uri="http://schemas.openxmlformats.org/drawingml/2006/table">
            <a:tbl>
              <a:tblPr firstRow="1" bandRow="1">
                <a:tableStyleId>{5C22544A-7EE6-4342-B048-85BDC9FD1C3A}</a:tableStyleId>
              </a:tblPr>
              <a:tblGrid>
                <a:gridCol w="2842846"/>
                <a:gridCol w="4548554"/>
              </a:tblGrid>
              <a:tr h="495300">
                <a:tc>
                  <a:txBody>
                    <a:bodyPr/>
                    <a:lstStyle/>
                    <a:p>
                      <a:r>
                        <a:rPr lang="en-US" sz="1400" dirty="0" smtClean="0"/>
                        <a:t>Strategy</a:t>
                      </a:r>
                      <a:endParaRPr lang="en-US" sz="1400" dirty="0"/>
                    </a:p>
                  </a:txBody>
                  <a:tcPr/>
                </a:tc>
                <a:tc>
                  <a:txBody>
                    <a:bodyPr/>
                    <a:lstStyle/>
                    <a:p>
                      <a:r>
                        <a:rPr lang="en-US" sz="1400" dirty="0" smtClean="0"/>
                        <a:t>Approach</a:t>
                      </a:r>
                      <a:endParaRPr lang="en-US" sz="1400" dirty="0"/>
                    </a:p>
                  </a:txBody>
                  <a:tcPr/>
                </a:tc>
              </a:tr>
              <a:tr h="495300">
                <a:tc>
                  <a:txBody>
                    <a:bodyPr/>
                    <a:lstStyle/>
                    <a:p>
                      <a:r>
                        <a:rPr lang="en-US" sz="1400" dirty="0" smtClean="0"/>
                        <a:t>Successfully complete transfer level math and English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Left Lane, SOA</a:t>
                      </a:r>
                      <a:r>
                        <a:rPr lang="en-US" sz="1400" baseline="30000" dirty="0" smtClean="0"/>
                        <a:t>3</a:t>
                      </a:r>
                      <a:r>
                        <a:rPr lang="en-US" sz="1400" dirty="0" smtClean="0"/>
                        <a:t>R, New Innovation in Higher Education and Title V Pathways Grant, Fast Track Math, SI, Student</a:t>
                      </a:r>
                      <a:r>
                        <a:rPr lang="en-US" sz="1400" baseline="0" dirty="0" smtClean="0"/>
                        <a:t> Equity Plan</a:t>
                      </a:r>
                      <a:endParaRPr lang="en-US" sz="1400" dirty="0"/>
                    </a:p>
                  </a:txBody>
                  <a:tcPr/>
                </a:tc>
              </a:tr>
              <a:tr h="495300">
                <a:tc>
                  <a:txBody>
                    <a:bodyPr/>
                    <a:lstStyle/>
                    <a:p>
                      <a:r>
                        <a:rPr lang="en-US" sz="1400" dirty="0" smtClean="0"/>
                        <a:t>Enroll full-time</a:t>
                      </a:r>
                      <a:endParaRPr lang="en-US" sz="1400" dirty="0"/>
                    </a:p>
                  </a:txBody>
                  <a:tcPr/>
                </a:tc>
                <a:tc>
                  <a:txBody>
                    <a:bodyPr/>
                    <a:lstStyle/>
                    <a:p>
                      <a:r>
                        <a:rPr lang="en-US" sz="1400" dirty="0" smtClean="0"/>
                        <a:t>Left Lane</a:t>
                      </a:r>
                      <a:endParaRPr lang="en-US" sz="1400" dirty="0"/>
                    </a:p>
                  </a:txBody>
                  <a:tcPr/>
                </a:tc>
              </a:tr>
              <a:tr h="495300">
                <a:tc>
                  <a:txBody>
                    <a:bodyPr/>
                    <a:lstStyle/>
                    <a:p>
                      <a:r>
                        <a:rPr lang="en-US" sz="1400" dirty="0" smtClean="0"/>
                        <a:t>Collaboration between Instruction</a:t>
                      </a:r>
                      <a:r>
                        <a:rPr lang="en-US" sz="1400" baseline="0" dirty="0" smtClean="0"/>
                        <a:t> and Student Services</a:t>
                      </a:r>
                      <a:endParaRPr lang="en-US" sz="1400" dirty="0"/>
                    </a:p>
                  </a:txBody>
                  <a:tcPr/>
                </a:tc>
                <a:tc>
                  <a:txBody>
                    <a:bodyPr/>
                    <a:lstStyle/>
                    <a:p>
                      <a:r>
                        <a:rPr lang="en-US" sz="1400" dirty="0" smtClean="0"/>
                        <a:t>Left Lane, SOA</a:t>
                      </a:r>
                      <a:r>
                        <a:rPr lang="en-US" sz="1400" baseline="30000" dirty="0" smtClean="0"/>
                        <a:t>3</a:t>
                      </a:r>
                      <a:r>
                        <a:rPr lang="en-US" sz="1400" dirty="0" smtClean="0"/>
                        <a:t>R, Transfer</a:t>
                      </a:r>
                      <a:r>
                        <a:rPr lang="en-US" sz="1400" baseline="0" dirty="0" smtClean="0"/>
                        <a:t> Prep and STEM grants, Student Success, Student Equity</a:t>
                      </a:r>
                      <a:endParaRPr lang="en-US" sz="1400" dirty="0"/>
                    </a:p>
                  </a:txBody>
                  <a:tcPr/>
                </a:tc>
              </a:tr>
              <a:tr h="495300">
                <a:tc>
                  <a:txBody>
                    <a:bodyPr/>
                    <a:lstStyle/>
                    <a:p>
                      <a:r>
                        <a:rPr lang="en-US" sz="1400" dirty="0" smtClean="0"/>
                        <a:t>Student</a:t>
                      </a:r>
                      <a:r>
                        <a:rPr lang="en-US" sz="1400" baseline="0" dirty="0" smtClean="0"/>
                        <a:t> Education Plan (SEP)</a:t>
                      </a:r>
                      <a:endParaRPr lang="en-US" sz="1400" dirty="0"/>
                    </a:p>
                  </a:txBody>
                  <a:tcPr/>
                </a:tc>
                <a:tc>
                  <a:txBody>
                    <a:bodyPr/>
                    <a:lstStyle/>
                    <a:p>
                      <a:r>
                        <a:rPr lang="en-US" sz="1400" dirty="0" smtClean="0"/>
                        <a:t>Student</a:t>
                      </a:r>
                      <a:r>
                        <a:rPr lang="en-US" sz="1400" baseline="0" dirty="0" smtClean="0"/>
                        <a:t> Success, Student Equity, Left Lane, </a:t>
                      </a:r>
                      <a:r>
                        <a:rPr lang="en-US" sz="1400" dirty="0" smtClean="0"/>
                        <a:t>SOA</a:t>
                      </a:r>
                      <a:r>
                        <a:rPr lang="en-US" sz="1400" baseline="30000" dirty="0" smtClean="0"/>
                        <a:t>3</a:t>
                      </a:r>
                      <a:r>
                        <a:rPr lang="en-US" sz="1400" dirty="0" smtClean="0"/>
                        <a:t>R</a:t>
                      </a:r>
                      <a:endParaRPr lang="en-US" sz="1400" dirty="0"/>
                    </a:p>
                  </a:txBody>
                  <a:tcPr/>
                </a:tc>
              </a:tr>
              <a:tr h="495300">
                <a:tc>
                  <a:txBody>
                    <a:bodyPr/>
                    <a:lstStyle/>
                    <a:p>
                      <a:r>
                        <a:rPr lang="en-US" sz="1400" dirty="0" smtClean="0"/>
                        <a:t>Tutoring Center</a:t>
                      </a:r>
                      <a:endParaRPr lang="en-US" sz="1400" dirty="0"/>
                    </a:p>
                  </a:txBody>
                  <a:tcPr/>
                </a:tc>
                <a:tc>
                  <a:txBody>
                    <a:bodyPr/>
                    <a:lstStyle/>
                    <a:p>
                      <a:endParaRPr lang="en-US" sz="1400" dirty="0"/>
                    </a:p>
                  </a:txBody>
                  <a:tcPr/>
                </a:tc>
              </a:tr>
              <a:tr h="495300">
                <a:tc>
                  <a:txBody>
                    <a:bodyPr/>
                    <a:lstStyle/>
                    <a:p>
                      <a:r>
                        <a:rPr lang="en-US" sz="1400" dirty="0" smtClean="0"/>
                        <a:t>Accelerated</a:t>
                      </a:r>
                      <a:r>
                        <a:rPr lang="en-US" sz="1400" baseline="0" dirty="0" smtClean="0"/>
                        <a:t> Math &amp; English</a:t>
                      </a:r>
                      <a:endParaRPr lang="en-US" sz="1400" dirty="0"/>
                    </a:p>
                  </a:txBody>
                  <a:tcPr/>
                </a:tc>
                <a:tc>
                  <a:txBody>
                    <a:bodyPr/>
                    <a:lstStyle/>
                    <a:p>
                      <a:r>
                        <a:rPr lang="en-US" sz="1400" dirty="0" smtClean="0"/>
                        <a:t>Math</a:t>
                      </a:r>
                      <a:r>
                        <a:rPr lang="en-US" sz="1400" baseline="0" dirty="0" smtClean="0"/>
                        <a:t> and English departments are exploring approaches to increase</a:t>
                      </a:r>
                      <a:endParaRPr lang="en-US" sz="1400" dirty="0"/>
                    </a:p>
                  </a:txBody>
                  <a:tcPr/>
                </a:tc>
              </a:tr>
              <a:tr h="495300">
                <a:tc>
                  <a:txBody>
                    <a:bodyPr/>
                    <a:lstStyle/>
                    <a:p>
                      <a:r>
                        <a:rPr lang="en-US" sz="1400" dirty="0" smtClean="0"/>
                        <a:t>Student engagement</a:t>
                      </a:r>
                      <a:endParaRPr lang="en-US" sz="1400" dirty="0"/>
                    </a:p>
                  </a:txBody>
                  <a:tcPr/>
                </a:tc>
                <a:tc>
                  <a:txBody>
                    <a:bodyPr/>
                    <a:lstStyle/>
                    <a:p>
                      <a:r>
                        <a:rPr lang="en-US" sz="1400" dirty="0" smtClean="0"/>
                        <a:t>Student employment on campus</a:t>
                      </a:r>
                      <a:endParaRPr lang="en-US" sz="1400" dirty="0"/>
                    </a:p>
                  </a:txBody>
                  <a:tcPr/>
                </a:tc>
              </a:tr>
            </a:tbl>
          </a:graphicData>
        </a:graphic>
      </p:graphicFrame>
    </p:spTree>
    <p:extLst>
      <p:ext uri="{BB962C8B-B14F-4D97-AF65-F5344CB8AC3E}">
        <p14:creationId xmlns:p14="http://schemas.microsoft.com/office/powerpoint/2010/main" val="2329272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Success Annual Effectiveness Indicators</a:t>
            </a:r>
            <a:endParaRPr lang="en-US" dirty="0"/>
          </a:p>
        </p:txBody>
      </p:sp>
      <p:sp>
        <p:nvSpPr>
          <p:cNvPr id="3" name="Content Placeholder 2"/>
          <p:cNvSpPr>
            <a:spLocks noGrp="1"/>
          </p:cNvSpPr>
          <p:nvPr>
            <p:ph idx="1"/>
          </p:nvPr>
        </p:nvSpPr>
        <p:spPr/>
        <p:txBody>
          <a:bodyPr>
            <a:normAutofit lnSpcReduction="10000"/>
          </a:bodyPr>
          <a:lstStyle/>
          <a:p>
            <a:r>
              <a:rPr lang="en-US" dirty="0" smtClean="0"/>
              <a:t>Course Success</a:t>
            </a:r>
          </a:p>
          <a:p>
            <a:r>
              <a:rPr lang="en-US" dirty="0" smtClean="0"/>
              <a:t>Course Completion (i.e. retention)</a:t>
            </a:r>
          </a:p>
          <a:p>
            <a:r>
              <a:rPr lang="en-US" dirty="0" smtClean="0"/>
              <a:t>Degree/Certificate Completion Rate (Developing Methodology for annual measure)</a:t>
            </a:r>
          </a:p>
          <a:p>
            <a:r>
              <a:rPr lang="en-US" dirty="0" smtClean="0"/>
              <a:t>Transfer Rate (Developing </a:t>
            </a:r>
            <a:r>
              <a:rPr lang="en-US" dirty="0"/>
              <a:t>Methodology for annual measure</a:t>
            </a:r>
            <a:r>
              <a:rPr lang="en-US" dirty="0" smtClean="0"/>
              <a:t>)</a:t>
            </a:r>
          </a:p>
          <a:p>
            <a:r>
              <a:rPr lang="en-US" dirty="0" smtClean="0"/>
              <a:t>Transfer Readiness Rate (</a:t>
            </a:r>
            <a:r>
              <a:rPr lang="en-US" dirty="0"/>
              <a:t>Developing Methodology for annual measure</a:t>
            </a:r>
            <a:r>
              <a:rPr lang="en-US" dirty="0" smtClean="0"/>
              <a:t>)</a:t>
            </a:r>
            <a:endParaRPr lang="en-US" dirty="0"/>
          </a:p>
          <a:p>
            <a:endParaRPr lang="en-US" dirty="0"/>
          </a:p>
        </p:txBody>
      </p:sp>
    </p:spTree>
    <p:extLst>
      <p:ext uri="{BB962C8B-B14F-4D97-AF65-F5344CB8AC3E}">
        <p14:creationId xmlns:p14="http://schemas.microsoft.com/office/powerpoint/2010/main" val="594141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help Crafton?</a:t>
            </a:r>
          </a:p>
        </p:txBody>
      </p:sp>
      <p:sp>
        <p:nvSpPr>
          <p:cNvPr id="3" name="Content Placeholder 2"/>
          <p:cNvSpPr>
            <a:spLocks noGrp="1"/>
          </p:cNvSpPr>
          <p:nvPr>
            <p:ph idx="1"/>
          </p:nvPr>
        </p:nvSpPr>
        <p:spPr>
          <a:xfrm>
            <a:off x="1463040" y="2119256"/>
            <a:ext cx="6196405" cy="3976743"/>
          </a:xfrm>
        </p:spPr>
        <p:txBody>
          <a:bodyPr>
            <a:noAutofit/>
          </a:bodyPr>
          <a:lstStyle/>
          <a:p>
            <a:r>
              <a:rPr lang="en-US" sz="2200" dirty="0" smtClean="0"/>
              <a:t>Continue to support the implementation of Degree Audit systems</a:t>
            </a:r>
          </a:p>
          <a:p>
            <a:pPr lvl="1"/>
            <a:r>
              <a:rPr lang="en-US" dirty="0" smtClean="0"/>
              <a:t>All students need to have an SEP</a:t>
            </a:r>
          </a:p>
          <a:p>
            <a:pPr lvl="1"/>
            <a:r>
              <a:rPr lang="en-US" dirty="0" smtClean="0"/>
              <a:t>Help Crafton to meet the requirements of the Student Success Act by supporting the addition of more sections to meet demand</a:t>
            </a:r>
          </a:p>
          <a:p>
            <a:pPr lvl="1"/>
            <a:r>
              <a:rPr lang="en-US" dirty="0" smtClean="0"/>
              <a:t>Crafton will be able to plan courses based on SEPs</a:t>
            </a:r>
          </a:p>
          <a:p>
            <a:pPr lvl="1"/>
            <a:r>
              <a:rPr lang="en-US" dirty="0" smtClean="0"/>
              <a:t>Crafton will be able to track student progress on meeting their educational goals and identify improvement areas</a:t>
            </a:r>
          </a:p>
        </p:txBody>
      </p:sp>
    </p:spTree>
    <p:extLst>
      <p:ext uri="{BB962C8B-B14F-4D97-AF65-F5344CB8AC3E}">
        <p14:creationId xmlns:p14="http://schemas.microsoft.com/office/powerpoint/2010/main" val="471897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help Crafton?</a:t>
            </a:r>
          </a:p>
        </p:txBody>
      </p:sp>
      <p:sp>
        <p:nvSpPr>
          <p:cNvPr id="3" name="Content Placeholder 2"/>
          <p:cNvSpPr>
            <a:spLocks noGrp="1"/>
          </p:cNvSpPr>
          <p:nvPr>
            <p:ph idx="1"/>
          </p:nvPr>
        </p:nvSpPr>
        <p:spPr/>
        <p:txBody>
          <a:bodyPr>
            <a:normAutofit/>
          </a:bodyPr>
          <a:lstStyle/>
          <a:p>
            <a:pPr marL="274320" lvl="1"/>
            <a:r>
              <a:rPr lang="en-US" sz="2400" dirty="0" smtClean="0"/>
              <a:t>Educational </a:t>
            </a:r>
            <a:r>
              <a:rPr lang="en-US" sz="2400" dirty="0"/>
              <a:t>Partnership Initiative (EPI) – Develops a student services portal that will customize and sequence matriculation information and activities to lead students toward successful completion of their educational goals – Includes an Educational Planning and Degree Audit system</a:t>
            </a:r>
          </a:p>
          <a:p>
            <a:r>
              <a:rPr lang="en-US" dirty="0" smtClean="0"/>
              <a:t>Need to continue to balance incentives for growth with incentives for success</a:t>
            </a:r>
          </a:p>
        </p:txBody>
      </p:sp>
    </p:spTree>
    <p:extLst>
      <p:ext uri="{BB962C8B-B14F-4D97-AF65-F5344CB8AC3E}">
        <p14:creationId xmlns:p14="http://schemas.microsoft.com/office/powerpoint/2010/main" val="1388519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a:t>
            </a:r>
            <a:endParaRPr lang="en-US" dirty="0"/>
          </a:p>
        </p:txBody>
      </p:sp>
      <p:pic>
        <p:nvPicPr>
          <p:cNvPr id="4" name="Picture 4" descr="New 2"/>
          <p:cNvPicPr>
            <a:picLocks noChangeAspect="1" noChangeArrowheads="1"/>
          </p:cNvPicPr>
          <p:nvPr/>
        </p:nvPicPr>
        <p:blipFill>
          <a:blip r:embed="rId3" cstate="print"/>
          <a:srcRect/>
          <a:stretch>
            <a:fillRect/>
          </a:stretch>
        </p:blipFill>
        <p:spPr bwMode="auto">
          <a:xfrm>
            <a:off x="4495800" y="2120312"/>
            <a:ext cx="3124200" cy="1994488"/>
          </a:xfrm>
          <a:prstGeom prst="rect">
            <a:avLst/>
          </a:prstGeom>
          <a:noFill/>
          <a:ln w="9525">
            <a:noFill/>
            <a:miter lim="800000"/>
            <a:headEnd/>
            <a:tailEnd/>
          </a:ln>
        </p:spPr>
      </p:pic>
      <p:pic>
        <p:nvPicPr>
          <p:cNvPr id="5" name="Picture 4" descr="IMGP2090.JPG"/>
          <p:cNvPicPr>
            <a:picLocks noChangeAspect="1"/>
          </p:cNvPicPr>
          <p:nvPr/>
        </p:nvPicPr>
        <p:blipFill>
          <a:blip r:embed="rId4" cstate="print"/>
          <a:stretch>
            <a:fillRect/>
          </a:stretch>
        </p:blipFill>
        <p:spPr>
          <a:xfrm>
            <a:off x="1499644" y="3117556"/>
            <a:ext cx="2844800" cy="2521244"/>
          </a:xfrm>
          <a:prstGeom prst="rect">
            <a:avLst/>
          </a:prstGeom>
        </p:spPr>
      </p:pic>
    </p:spTree>
    <p:extLst>
      <p:ext uri="{BB962C8B-B14F-4D97-AF65-F5344CB8AC3E}">
        <p14:creationId xmlns:p14="http://schemas.microsoft.com/office/powerpoint/2010/main" val="392844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ARCC 2.0 Comparison Groups</a:t>
            </a:r>
            <a:endParaRPr lang="en-US" dirty="0"/>
          </a:p>
        </p:txBody>
      </p:sp>
      <p:sp>
        <p:nvSpPr>
          <p:cNvPr id="3" name="Content Placeholder 2"/>
          <p:cNvSpPr>
            <a:spLocks noGrp="1"/>
          </p:cNvSpPr>
          <p:nvPr>
            <p:ph idx="1"/>
          </p:nvPr>
        </p:nvSpPr>
        <p:spPr/>
        <p:txBody>
          <a:bodyPr>
            <a:normAutofit/>
          </a:bodyPr>
          <a:lstStyle/>
          <a:p>
            <a:r>
              <a:rPr lang="en-US" dirty="0" smtClean="0"/>
              <a:t>Remedial Progress Rate (Unprepared for College) - The </a:t>
            </a:r>
            <a:r>
              <a:rPr lang="en-US" dirty="0"/>
              <a:t>percentage of credit students who start out at any </a:t>
            </a:r>
            <a:r>
              <a:rPr lang="en-US" dirty="0" smtClean="0"/>
              <a:t>levels </a:t>
            </a:r>
            <a:r>
              <a:rPr lang="en-US" dirty="0"/>
              <a:t>below transfer in English, Mathematics, and/or </a:t>
            </a:r>
            <a:r>
              <a:rPr lang="en-US" dirty="0" smtClean="0"/>
              <a:t>ESL</a:t>
            </a:r>
            <a:endParaRPr lang="en-US" dirty="0"/>
          </a:p>
          <a:p>
            <a:r>
              <a:rPr lang="en-US" dirty="0" smtClean="0"/>
              <a:t>College Prepared Rate – First attempted math or English was transfer level.</a:t>
            </a:r>
            <a:endParaRPr lang="en-US" dirty="0"/>
          </a:p>
        </p:txBody>
      </p:sp>
    </p:spTree>
    <p:extLst>
      <p:ext uri="{BB962C8B-B14F-4D97-AF65-F5344CB8AC3E}">
        <p14:creationId xmlns:p14="http://schemas.microsoft.com/office/powerpoint/2010/main" val="259405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Student Scorecard Measure</a:t>
            </a:r>
            <a:endParaRPr lang="en-US" dirty="0"/>
          </a:p>
        </p:txBody>
      </p:sp>
      <p:sp>
        <p:nvSpPr>
          <p:cNvPr id="3" name="Content Placeholder 2"/>
          <p:cNvSpPr>
            <a:spLocks noGrp="1"/>
          </p:cNvSpPr>
          <p:nvPr>
            <p:ph idx="1"/>
          </p:nvPr>
        </p:nvSpPr>
        <p:spPr/>
        <p:txBody>
          <a:bodyPr>
            <a:normAutofit/>
          </a:bodyPr>
          <a:lstStyle/>
          <a:p>
            <a:r>
              <a:rPr lang="en-US" dirty="0" smtClean="0"/>
              <a:t>Career Skills Builder Students</a:t>
            </a:r>
          </a:p>
          <a:p>
            <a:pPr lvl="1"/>
            <a:r>
              <a:rPr lang="en-US" dirty="0" smtClean="0"/>
              <a:t>Skills builders </a:t>
            </a:r>
            <a:r>
              <a:rPr lang="en-US" dirty="0"/>
              <a:t>are workers who are maintaining and adding to </a:t>
            </a:r>
            <a:r>
              <a:rPr lang="en-US" dirty="0" smtClean="0"/>
              <a:t>skill sets </a:t>
            </a:r>
            <a:r>
              <a:rPr lang="en-US" dirty="0"/>
              <a:t>required for ongoing </a:t>
            </a:r>
            <a:r>
              <a:rPr lang="en-US" dirty="0" smtClean="0"/>
              <a:t>employment </a:t>
            </a:r>
            <a:r>
              <a:rPr lang="en-US" dirty="0"/>
              <a:t>and career advancement. </a:t>
            </a:r>
            <a:r>
              <a:rPr lang="en-US" dirty="0" smtClean="0"/>
              <a:t>Skills</a:t>
            </a:r>
            <a:r>
              <a:rPr lang="en-US" dirty="0"/>
              <a:t>-</a:t>
            </a:r>
            <a:r>
              <a:rPr lang="en-US" dirty="0" smtClean="0"/>
              <a:t>builders </a:t>
            </a:r>
            <a:r>
              <a:rPr lang="en-US" dirty="0"/>
              <a:t>successfully complete </a:t>
            </a:r>
            <a:r>
              <a:rPr lang="en-US" dirty="0" smtClean="0"/>
              <a:t>a </a:t>
            </a:r>
            <a:r>
              <a:rPr lang="en-US" dirty="0"/>
              <a:t>limited number of </a:t>
            </a:r>
            <a:r>
              <a:rPr lang="en-US" dirty="0" smtClean="0"/>
              <a:t>courses, but </a:t>
            </a:r>
            <a:r>
              <a:rPr lang="en-US" dirty="0"/>
              <a:t>do not earn a </a:t>
            </a:r>
            <a:r>
              <a:rPr lang="en-US" dirty="0" smtClean="0"/>
              <a:t>certificate </a:t>
            </a:r>
            <a:r>
              <a:rPr lang="en-US" dirty="0"/>
              <a:t>or degree, or transfer to a </a:t>
            </a:r>
            <a:r>
              <a:rPr lang="en-US" dirty="0" smtClean="0"/>
              <a:t>four-year </a:t>
            </a:r>
            <a:r>
              <a:rPr lang="en-US" dirty="0"/>
              <a:t>college</a:t>
            </a:r>
          </a:p>
          <a:p>
            <a:pPr lvl="1"/>
            <a:endParaRPr lang="en-US" dirty="0"/>
          </a:p>
        </p:txBody>
      </p:sp>
    </p:spTree>
    <p:extLst>
      <p:ext uri="{BB962C8B-B14F-4D97-AF65-F5344CB8AC3E}">
        <p14:creationId xmlns:p14="http://schemas.microsoft.com/office/powerpoint/2010/main" val="106244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Bernardino Valley College</a:t>
            </a:r>
            <a:endParaRPr lang="en-US" dirty="0"/>
          </a:p>
        </p:txBody>
      </p:sp>
      <p:sp>
        <p:nvSpPr>
          <p:cNvPr id="3" name="Content Placeholder 2"/>
          <p:cNvSpPr>
            <a:spLocks noGrp="1"/>
          </p:cNvSpPr>
          <p:nvPr>
            <p:ph idx="1"/>
          </p:nvPr>
        </p:nvSpPr>
        <p:spPr>
          <a:xfrm>
            <a:off x="1371600" y="4114800"/>
            <a:ext cx="6196405" cy="3603812"/>
          </a:xfrm>
        </p:spPr>
        <p:txBody>
          <a:bodyPr/>
          <a:lstStyle/>
          <a:p>
            <a:pPr marL="0" lvl="0" indent="0">
              <a:buClr>
                <a:srgbClr val="AA2B1E"/>
              </a:buClr>
              <a:buNone/>
            </a:pPr>
            <a:endParaRPr lang="en-US" dirty="0">
              <a:solidFill>
                <a:prstClr val="black"/>
              </a:solidFill>
            </a:endParaRPr>
          </a:p>
          <a:p>
            <a:pPr marL="0" indent="0">
              <a:buNone/>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097463"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44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Bernardino Valley College</a:t>
            </a:r>
            <a:endParaRPr lang="en-US" dirty="0"/>
          </a:p>
        </p:txBody>
      </p:sp>
      <p:sp>
        <p:nvSpPr>
          <p:cNvPr id="3" name="Content Placeholder 2"/>
          <p:cNvSpPr>
            <a:spLocks noGrp="1"/>
          </p:cNvSpPr>
          <p:nvPr>
            <p:ph idx="1"/>
          </p:nvPr>
        </p:nvSpPr>
        <p:spPr>
          <a:xfrm>
            <a:off x="838201" y="1828800"/>
            <a:ext cx="7543800" cy="4419600"/>
          </a:xfrm>
        </p:spPr>
        <p:txBody>
          <a:bodyPr>
            <a:normAutofit/>
          </a:bodyPr>
          <a:lstStyle/>
          <a:p>
            <a:r>
              <a:rPr lang="en-US" dirty="0" smtClean="0"/>
              <a:t>Student Success Scorecard data supports goal setting  in several campus planning documents:  </a:t>
            </a:r>
          </a:p>
          <a:p>
            <a:pPr lvl="1"/>
            <a:r>
              <a:rPr lang="en-US" dirty="0" smtClean="0"/>
              <a:t>Strategic Plan</a:t>
            </a:r>
          </a:p>
          <a:p>
            <a:pPr lvl="1"/>
            <a:r>
              <a:rPr lang="en-US" dirty="0" smtClean="0"/>
              <a:t>Educational Master Plan</a:t>
            </a:r>
          </a:p>
          <a:p>
            <a:pPr lvl="1"/>
            <a:r>
              <a:rPr lang="en-US" dirty="0" smtClean="0"/>
              <a:t>Student Equity Plan</a:t>
            </a:r>
          </a:p>
          <a:p>
            <a:pPr lvl="1"/>
            <a:r>
              <a:rPr lang="en-US" dirty="0" smtClean="0"/>
              <a:t>Basic Skills Plan</a:t>
            </a:r>
          </a:p>
          <a:p>
            <a:pPr lvl="1"/>
            <a:r>
              <a:rPr lang="en-US" dirty="0" smtClean="0"/>
              <a:t>Student Success Plan</a:t>
            </a:r>
          </a:p>
          <a:p>
            <a:pPr lvl="1"/>
            <a:r>
              <a:rPr lang="en-US" dirty="0" smtClean="0"/>
              <a:t>Enrollment Management Plan</a:t>
            </a:r>
          </a:p>
          <a:p>
            <a:r>
              <a:rPr lang="en-US" dirty="0" smtClean="0"/>
              <a:t> The scorecard provides a basis to focus on specific content areas and the needs of specific student sub-groups.</a:t>
            </a:r>
          </a:p>
          <a:p>
            <a:endParaRPr lang="en-US" dirty="0"/>
          </a:p>
        </p:txBody>
      </p:sp>
    </p:spTree>
    <p:extLst>
      <p:ext uri="{BB962C8B-B14F-4D97-AF65-F5344CB8AC3E}">
        <p14:creationId xmlns:p14="http://schemas.microsoft.com/office/powerpoint/2010/main" val="1123932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SBVC ARCC 2.0 Momentum-Point Rates</a:t>
            </a:r>
            <a:endParaRPr lang="en-US" dirty="0"/>
          </a:p>
        </p:txBody>
      </p:sp>
      <p:graphicFrame>
        <p:nvGraphicFramePr>
          <p:cNvPr id="5" name="Content Placeholder 4"/>
          <p:cNvGraphicFramePr>
            <a:graphicFrameLocks noGrp="1"/>
          </p:cNvGraphicFramePr>
          <p:nvPr>
            <p:ph idx="1"/>
            <p:extLst/>
          </p:nvPr>
        </p:nvGraphicFramePr>
        <p:xfrm>
          <a:off x="1524000" y="2263775"/>
          <a:ext cx="6196013" cy="36036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200" y="6019800"/>
            <a:ext cx="9161929"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Persistence </a:t>
            </a:r>
            <a:r>
              <a:rPr lang="en-US" sz="1400" dirty="0" smtClean="0">
                <a:solidFill>
                  <a:schemeClr val="tx1"/>
                </a:solidFill>
              </a:rPr>
              <a:t>made </a:t>
            </a:r>
            <a:r>
              <a:rPr lang="en-US" sz="1400" dirty="0">
                <a:solidFill>
                  <a:schemeClr val="tx1"/>
                </a:solidFill>
              </a:rPr>
              <a:t>a noticeable increase. </a:t>
            </a:r>
            <a:r>
              <a:rPr lang="en-US" sz="1400" dirty="0" smtClean="0">
                <a:solidFill>
                  <a:schemeClr val="tx1"/>
                </a:solidFill>
              </a:rPr>
              <a:t>Math and English </a:t>
            </a:r>
            <a:r>
              <a:rPr lang="en-US" sz="1400" dirty="0">
                <a:solidFill>
                  <a:schemeClr val="tx1"/>
                </a:solidFill>
              </a:rPr>
              <a:t>rates continue to improve. </a:t>
            </a:r>
            <a:r>
              <a:rPr lang="en-US" sz="1400" dirty="0" smtClean="0">
                <a:solidFill>
                  <a:schemeClr val="tx1"/>
                </a:solidFill>
              </a:rPr>
              <a:t> Math </a:t>
            </a:r>
            <a:r>
              <a:rPr lang="en-US" sz="1400" dirty="0">
                <a:solidFill>
                  <a:schemeClr val="tx1"/>
                </a:solidFill>
              </a:rPr>
              <a:t>success is higher than the  state average and significantly higher than peer campuses.  The 30 units completion rate </a:t>
            </a:r>
            <a:r>
              <a:rPr lang="en-US" sz="1400" dirty="0" smtClean="0">
                <a:solidFill>
                  <a:schemeClr val="tx1"/>
                </a:solidFill>
              </a:rPr>
              <a:t>declined, due primarily to the section cuts for this cohort.</a:t>
            </a:r>
            <a:endParaRPr lang="en-US" sz="1400" dirty="0">
              <a:solidFill>
                <a:schemeClr val="tx1"/>
              </a:solidFill>
            </a:endParaRPr>
          </a:p>
        </p:txBody>
      </p:sp>
    </p:spTree>
    <p:extLst>
      <p:ext uri="{BB962C8B-B14F-4D97-AF65-F5344CB8AC3E}">
        <p14:creationId xmlns:p14="http://schemas.microsoft.com/office/powerpoint/2010/main" val="25405000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4F89FAE-C44E-40B9-BF65-9F078597C49E}">
  <ds:schemaRefs>
    <ds:schemaRef ds:uri="ESRI.ArcGIS.Mapping.OfficeIntegration.PowerPointInfo"/>
  </ds:schemaRefs>
</ds:datastoreItem>
</file>

<file path=customXml/itemProps10.xml><?xml version="1.0" encoding="utf-8"?>
<ds:datastoreItem xmlns:ds="http://schemas.openxmlformats.org/officeDocument/2006/customXml" ds:itemID="{9F338D70-F59E-422A-9259-12A3E6E41668}">
  <ds:schemaRefs>
    <ds:schemaRef ds:uri="ESRI.ArcGIS.Mapping.OfficeIntegration.PowerPointInfo"/>
  </ds:schemaRefs>
</ds:datastoreItem>
</file>

<file path=customXml/itemProps11.xml><?xml version="1.0" encoding="utf-8"?>
<ds:datastoreItem xmlns:ds="http://schemas.openxmlformats.org/officeDocument/2006/customXml" ds:itemID="{16DCDADC-03D4-436D-8165-0C63B7646A60}">
  <ds:schemaRefs>
    <ds:schemaRef ds:uri="ESRI.ArcGIS.Mapping.OfficeIntegration.PowerPointInfo"/>
  </ds:schemaRefs>
</ds:datastoreItem>
</file>

<file path=customXml/itemProps12.xml><?xml version="1.0" encoding="utf-8"?>
<ds:datastoreItem xmlns:ds="http://schemas.openxmlformats.org/officeDocument/2006/customXml" ds:itemID="{7DB402B9-F38E-47F5-88DC-3985916203CC}">
  <ds:schemaRefs>
    <ds:schemaRef ds:uri="ESRI.ArcGIS.Mapping.OfficeIntegration.PowerPointInfo"/>
  </ds:schemaRefs>
</ds:datastoreItem>
</file>

<file path=customXml/itemProps13.xml><?xml version="1.0" encoding="utf-8"?>
<ds:datastoreItem xmlns:ds="http://schemas.openxmlformats.org/officeDocument/2006/customXml" ds:itemID="{0A906519-9124-43F0-8B35-33B63424986A}">
  <ds:schemaRefs>
    <ds:schemaRef ds:uri="ESRI.ArcGIS.Mapping.OfficeIntegration.PowerPointInfo"/>
  </ds:schemaRefs>
</ds:datastoreItem>
</file>

<file path=customXml/itemProps14.xml><?xml version="1.0" encoding="utf-8"?>
<ds:datastoreItem xmlns:ds="http://schemas.openxmlformats.org/officeDocument/2006/customXml" ds:itemID="{CE504FDE-8CE9-4AEC-8F17-13A873E224C6}">
  <ds:schemaRefs>
    <ds:schemaRef ds:uri="ESRI.ArcGIS.Mapping.OfficeIntegration.PowerPointInfo"/>
  </ds:schemaRefs>
</ds:datastoreItem>
</file>

<file path=customXml/itemProps15.xml><?xml version="1.0" encoding="utf-8"?>
<ds:datastoreItem xmlns:ds="http://schemas.openxmlformats.org/officeDocument/2006/customXml" ds:itemID="{07012EF7-3F10-43EF-A536-1C26F4155744}">
  <ds:schemaRefs>
    <ds:schemaRef ds:uri="ESRI.ArcGIS.Mapping.OfficeIntegration.PowerPointInfo"/>
  </ds:schemaRefs>
</ds:datastoreItem>
</file>

<file path=customXml/itemProps16.xml><?xml version="1.0" encoding="utf-8"?>
<ds:datastoreItem xmlns:ds="http://schemas.openxmlformats.org/officeDocument/2006/customXml" ds:itemID="{FDF04CB0-C43E-4BD2-A18B-D910A26190FA}">
  <ds:schemaRefs>
    <ds:schemaRef ds:uri="ESRI.ArcGIS.Mapping.OfficeIntegration.PowerPointInfo"/>
  </ds:schemaRefs>
</ds:datastoreItem>
</file>

<file path=customXml/itemProps17.xml><?xml version="1.0" encoding="utf-8"?>
<ds:datastoreItem xmlns:ds="http://schemas.openxmlformats.org/officeDocument/2006/customXml" ds:itemID="{0870EDC5-D729-4670-BBB7-1775213C8874}">
  <ds:schemaRefs>
    <ds:schemaRef ds:uri="ESRI.ArcGIS.Mapping.OfficeIntegration.PowerPointInfo"/>
  </ds:schemaRefs>
</ds:datastoreItem>
</file>

<file path=customXml/itemProps18.xml><?xml version="1.0" encoding="utf-8"?>
<ds:datastoreItem xmlns:ds="http://schemas.openxmlformats.org/officeDocument/2006/customXml" ds:itemID="{77086B0D-DB60-4A18-8F3B-37666B29547A}">
  <ds:schemaRefs>
    <ds:schemaRef ds:uri="ESRI.ArcGIS.Mapping.OfficeIntegration.PowerPointInfo"/>
  </ds:schemaRefs>
</ds:datastoreItem>
</file>

<file path=customXml/itemProps19.xml><?xml version="1.0" encoding="utf-8"?>
<ds:datastoreItem xmlns:ds="http://schemas.openxmlformats.org/officeDocument/2006/customXml" ds:itemID="{BE771585-BDE8-4D7C-88A8-A397D03DAF55}">
  <ds:schemaRefs>
    <ds:schemaRef ds:uri="ESRI.ArcGIS.Mapping.OfficeIntegration.PowerPointInfo"/>
  </ds:schemaRefs>
</ds:datastoreItem>
</file>

<file path=customXml/itemProps2.xml><?xml version="1.0" encoding="utf-8"?>
<ds:datastoreItem xmlns:ds="http://schemas.openxmlformats.org/officeDocument/2006/customXml" ds:itemID="{5B2C2BE3-B53F-4A69-995C-100E0E87C5FF}">
  <ds:schemaRefs>
    <ds:schemaRef ds:uri="ESRI.ArcGIS.Mapping.OfficeIntegration.PowerPointInfo"/>
  </ds:schemaRefs>
</ds:datastoreItem>
</file>

<file path=customXml/itemProps20.xml><?xml version="1.0" encoding="utf-8"?>
<ds:datastoreItem xmlns:ds="http://schemas.openxmlformats.org/officeDocument/2006/customXml" ds:itemID="{5C350497-211E-4CF6-BB65-732D4A61FD6B}">
  <ds:schemaRefs>
    <ds:schemaRef ds:uri="ESRI.ArcGIS.Mapping.OfficeIntegration.PowerPointInfo"/>
  </ds:schemaRefs>
</ds:datastoreItem>
</file>

<file path=customXml/itemProps3.xml><?xml version="1.0" encoding="utf-8"?>
<ds:datastoreItem xmlns:ds="http://schemas.openxmlformats.org/officeDocument/2006/customXml" ds:itemID="{9BA8A090-4AA1-4F77-9592-BB7902930C7C}">
  <ds:schemaRefs>
    <ds:schemaRef ds:uri="ESRI.ArcGIS.Mapping.OfficeIntegration.PowerPointInfo"/>
  </ds:schemaRefs>
</ds:datastoreItem>
</file>

<file path=customXml/itemProps4.xml><?xml version="1.0" encoding="utf-8"?>
<ds:datastoreItem xmlns:ds="http://schemas.openxmlformats.org/officeDocument/2006/customXml" ds:itemID="{16B33DC8-5038-4318-AC8A-BE5F20D989A8}">
  <ds:schemaRefs>
    <ds:schemaRef ds:uri="ESRI.ArcGIS.Mapping.OfficeIntegration.PowerPointInfo"/>
  </ds:schemaRefs>
</ds:datastoreItem>
</file>

<file path=customXml/itemProps5.xml><?xml version="1.0" encoding="utf-8"?>
<ds:datastoreItem xmlns:ds="http://schemas.openxmlformats.org/officeDocument/2006/customXml" ds:itemID="{631057F3-2762-47BC-ADAE-5F543190AB59}">
  <ds:schemaRefs>
    <ds:schemaRef ds:uri="ESRI.ArcGIS.Mapping.OfficeIntegration.PowerPointInfo"/>
  </ds:schemaRefs>
</ds:datastoreItem>
</file>

<file path=customXml/itemProps6.xml><?xml version="1.0" encoding="utf-8"?>
<ds:datastoreItem xmlns:ds="http://schemas.openxmlformats.org/officeDocument/2006/customXml" ds:itemID="{8FA3B86C-A9CA-4EDD-9039-F4844DF92006}">
  <ds:schemaRefs>
    <ds:schemaRef ds:uri="ESRI.ArcGIS.Mapping.OfficeIntegration.PowerPointInfo"/>
  </ds:schemaRefs>
</ds:datastoreItem>
</file>

<file path=customXml/itemProps7.xml><?xml version="1.0" encoding="utf-8"?>
<ds:datastoreItem xmlns:ds="http://schemas.openxmlformats.org/officeDocument/2006/customXml" ds:itemID="{BB3D67DE-6F75-40A1-A966-A97FB8F0A85A}">
  <ds:schemaRefs>
    <ds:schemaRef ds:uri="ESRI.ArcGIS.Mapping.OfficeIntegration.PowerPointInfo"/>
  </ds:schemaRefs>
</ds:datastoreItem>
</file>

<file path=customXml/itemProps8.xml><?xml version="1.0" encoding="utf-8"?>
<ds:datastoreItem xmlns:ds="http://schemas.openxmlformats.org/officeDocument/2006/customXml" ds:itemID="{54A888F1-98E6-450D-B798-4EDF0BFA91A6}">
  <ds:schemaRefs>
    <ds:schemaRef ds:uri="ESRI.ArcGIS.Mapping.OfficeIntegration.PowerPointInfo"/>
  </ds:schemaRefs>
</ds:datastoreItem>
</file>

<file path=customXml/itemProps9.xml><?xml version="1.0" encoding="utf-8"?>
<ds:datastoreItem xmlns:ds="http://schemas.openxmlformats.org/officeDocument/2006/customXml" ds:itemID="{F46F40F6-78C8-4869-B9EF-8C2F6D305F4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Pushpin</Template>
  <TotalTime>7855</TotalTime>
  <Words>5152</Words>
  <Application>Microsoft Office PowerPoint</Application>
  <PresentationFormat>On-screen Show (4:3)</PresentationFormat>
  <Paragraphs>1107</Paragraphs>
  <Slides>46</Slides>
  <Notes>45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Brush Script MT</vt:lpstr>
      <vt:lpstr>Calibri</vt:lpstr>
      <vt:lpstr>Constantia</vt:lpstr>
      <vt:lpstr>Franklin Gothic Book</vt:lpstr>
      <vt:lpstr>Rage Italic</vt:lpstr>
      <vt:lpstr>Times New Roman</vt:lpstr>
      <vt:lpstr>Pushpin</vt:lpstr>
      <vt:lpstr>1_Custom Design</vt:lpstr>
      <vt:lpstr>Custom Design</vt:lpstr>
      <vt:lpstr>Student Success Scorecard Data  from  ARCC 2.0 2015 Year Ending in 2013-2014</vt:lpstr>
      <vt:lpstr>Purpose of  ARCC 2.0</vt:lpstr>
      <vt:lpstr>ARCC 2.0 Momentum Point Outcomes</vt:lpstr>
      <vt:lpstr>ARCC 2.0 Completion Outcomes</vt:lpstr>
      <vt:lpstr>ARCC 2.0 Comparison Groups</vt:lpstr>
      <vt:lpstr>New Student Scorecard Measure</vt:lpstr>
      <vt:lpstr>San Bernardino Valley College</vt:lpstr>
      <vt:lpstr>San Bernardino Valley College</vt:lpstr>
      <vt:lpstr>SBVC ARCC 2.0 Momentum-Point Rates</vt:lpstr>
      <vt:lpstr>SBVC Momentum-Point Rates by Gender</vt:lpstr>
      <vt:lpstr>SBVC Momentum-Point Rates by Ethnicity</vt:lpstr>
      <vt:lpstr>SBVC Completion Rates</vt:lpstr>
      <vt:lpstr>Completion Rates  by Gender</vt:lpstr>
      <vt:lpstr>SBVC Completion Rates  by Ethnicity</vt:lpstr>
      <vt:lpstr>SBVC Improvement Rates Over Prior Year</vt:lpstr>
      <vt:lpstr>SBVC Rates Compared to State</vt:lpstr>
      <vt:lpstr>SBVC Completion Rate Examined Further (by cohort year)</vt:lpstr>
      <vt:lpstr>Success in Math and English by Ethnicity  </vt:lpstr>
      <vt:lpstr>Success Differences Between Prepared and Unprepared Students by Ethnicity </vt:lpstr>
      <vt:lpstr>Current support programs  are helping.</vt:lpstr>
      <vt:lpstr>Successful Strategies Supported by SBVC Research</vt:lpstr>
      <vt:lpstr>Ongoing Strategies to Supported  SBVC Student Success</vt:lpstr>
      <vt:lpstr>New and Innovative Approaches to Support Student Success</vt:lpstr>
      <vt:lpstr>New and Innovative Approaches to Support Student Success</vt:lpstr>
      <vt:lpstr>New and Innovative Approaches to Support Student Success</vt:lpstr>
      <vt:lpstr>How can trustees help SBVC?</vt:lpstr>
      <vt:lpstr>Crafton Hills College</vt:lpstr>
      <vt:lpstr>Crafton ARCC 2.0 Momentum-Point Rates</vt:lpstr>
      <vt:lpstr>CHC Momentum-Point Rates by Gender</vt:lpstr>
      <vt:lpstr>CHC Momentum-Point Rates by Ethnicity</vt:lpstr>
      <vt:lpstr>Crafton ARCC 2.0 Completion Rates</vt:lpstr>
      <vt:lpstr>CHC Completion Rates by Gender</vt:lpstr>
      <vt:lpstr>CHC Completion Rates by Ethnicity</vt:lpstr>
      <vt:lpstr>Crafton Completion Rates Over Prior Year</vt:lpstr>
      <vt:lpstr>Crafton Completion Rates Compared to State</vt:lpstr>
      <vt:lpstr>Completion Rates Examined Further</vt:lpstr>
      <vt:lpstr>Crafton Student Learning and Success</vt:lpstr>
      <vt:lpstr>Crafton Student Learning and Success</vt:lpstr>
      <vt:lpstr>Crafton Student Learning and Success Funding Sources</vt:lpstr>
      <vt:lpstr>Current support programs are helping.</vt:lpstr>
      <vt:lpstr>Crafton Student Learning and Success</vt:lpstr>
      <vt:lpstr>Successful Strategies Supported by Crafton Research</vt:lpstr>
      <vt:lpstr>Student Success Annual Effectiveness Indicators</vt:lpstr>
      <vt:lpstr>How can you help Crafton?</vt:lpstr>
      <vt:lpstr>How can you help Crafton?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ARCC 2.0 Year Ending 2011-2012</dc:title>
  <dc:creator>Wurtz, Keith A</dc:creator>
  <cp:lastModifiedBy>Nikac, Stacey K</cp:lastModifiedBy>
  <cp:revision>262</cp:revision>
  <cp:lastPrinted>2015-12-01T20:54:15Z</cp:lastPrinted>
  <dcterms:created xsi:type="dcterms:W3CDTF">2013-09-04T17:14:05Z</dcterms:created>
  <dcterms:modified xsi:type="dcterms:W3CDTF">2015-12-01T20:54:24Z</dcterms:modified>
</cp:coreProperties>
</file>