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21" r:id="rId4"/>
  </p:sldMasterIdLst>
  <p:notesMasterIdLst>
    <p:notesMasterId r:id="rId29"/>
  </p:notesMasterIdLst>
  <p:sldIdLst>
    <p:sldId id="279" r:id="rId5"/>
    <p:sldId id="281" r:id="rId6"/>
    <p:sldId id="256" r:id="rId7"/>
    <p:sldId id="260" r:id="rId8"/>
    <p:sldId id="267" r:id="rId9"/>
    <p:sldId id="270" r:id="rId10"/>
    <p:sldId id="257" r:id="rId11"/>
    <p:sldId id="258" r:id="rId12"/>
    <p:sldId id="280" r:id="rId13"/>
    <p:sldId id="263" r:id="rId14"/>
    <p:sldId id="275" r:id="rId15"/>
    <p:sldId id="262" r:id="rId16"/>
    <p:sldId id="264" r:id="rId17"/>
    <p:sldId id="271" r:id="rId18"/>
    <p:sldId id="278" r:id="rId19"/>
    <p:sldId id="277" r:id="rId20"/>
    <p:sldId id="276" r:id="rId21"/>
    <p:sldId id="272" r:id="rId22"/>
    <p:sldId id="274" r:id="rId23"/>
    <p:sldId id="273" r:id="rId24"/>
    <p:sldId id="265" r:id="rId25"/>
    <p:sldId id="268" r:id="rId26"/>
    <p:sldId id="266" r:id="rId27"/>
    <p:sldId id="269" r:id="rId2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78131" autoAdjust="0"/>
  </p:normalViewPr>
  <p:slideViewPr>
    <p:cSldViewPr snapToGrid="0">
      <p:cViewPr varScale="1">
        <p:scale>
          <a:sx n="86" d="100"/>
          <a:sy n="86" d="100"/>
        </p:scale>
        <p:origin x="1518" y="9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presProps" Target="presProps.xml"/><Relationship Id="rId8" Type="http://schemas.openxmlformats.org/officeDocument/2006/relationships/slide" Target="slides/slide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16E9F47-DB5F-4321-ADCA-7D2EE7FABCCF}" type="datetimeFigureOut">
              <a:t>9/18/2026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9FFCB37-18DE-495A-A16C-E80CBC94AC88}" type="slidenum">
              <a:t>‹#›</a:t>
            </a:fld>
            <a:endParaRPr lang="en-US"/>
          </a:p>
        </p:txBody>
      </p:sp>
    </p:spTree>
    <p:extLst>
      <p:ext uri="{BB962C8B-B14F-4D97-AF65-F5344CB8AC3E}">
        <p14:creationId xmlns:p14="http://schemas.microsoft.com/office/powerpoint/2010/main" val="162020354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3" Type="http://schemas.openxmlformats.org/officeDocument/2006/relationships/hyperlink" Target="https://drive.google.com/file/d/1-CBta8YobrQX4lAuAwZervY4t0uw1w2W/view?usp=sharing" TargetMode="External"/><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3" Type="http://schemas.openxmlformats.org/officeDocument/2006/relationships/hyperlink" Target="https://drive.google.com/file/d/1gU0XpEmq6WEC5tEHgCr2D9takwmQGA0T/view?usp=sharing" TargetMode="External"/><Relationship Id="rId2" Type="http://schemas.openxmlformats.org/officeDocument/2006/relationships/slide" Target="../slides/slide2.xml"/><Relationship Id="rId1" Type="http://schemas.openxmlformats.org/officeDocument/2006/relationships/notesMaster" Target="../notesMasters/notesMaster1.xml"/><Relationship Id="rId4" Type="http://schemas.openxmlformats.org/officeDocument/2006/relationships/hyperlink" Target="https://drive.google.com/file/d/1-CBta8YobrQX4lAuAwZervY4t0uw1w2W/view?usp=sharing" TargetMode="External"/></Relationships>
</file>

<file path=ppt/notesSlides/_rels/notesSlide3.xml.rels><?xml version="1.0" encoding="UTF-8" standalone="yes"?>
<Relationships xmlns="http://schemas.openxmlformats.org/package/2006/relationships"><Relationship Id="rId3" Type="http://schemas.openxmlformats.org/officeDocument/2006/relationships/hyperlink" Target="https://www.siskiyous.edu/programreview/programReview_faq.htm#:~:text=Program%20Review%20is%20the%20process,to%20that%20college's%20community%20needs" TargetMode="External"/><Relationship Id="rId2" Type="http://schemas.openxmlformats.org/officeDocument/2006/relationships/slide" Target="../slides/slide5.xml"/><Relationship Id="rId1" Type="http://schemas.openxmlformats.org/officeDocument/2006/relationships/notesMaster" Target="../notesMasters/notesMaster1.xml"/><Relationship Id="rId4" Type="http://schemas.openxmlformats.org/officeDocument/2006/relationships/hyperlink" Target="https://www.glendale.edu/about-gcc/gcc-overview/institutional-effectiveness/program-review" TargetMode="Externa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hlinkClick r:id="rId3"/>
              </a:rPr>
              <a:t>=sharing</a:t>
            </a:r>
            <a:r>
              <a:rPr lang="en-US" dirty="0"/>
              <a:t> </a:t>
            </a:r>
          </a:p>
        </p:txBody>
      </p:sp>
      <p:sp>
        <p:nvSpPr>
          <p:cNvPr id="4" name="Slide Number Placeholder 3"/>
          <p:cNvSpPr>
            <a:spLocks noGrp="1"/>
          </p:cNvSpPr>
          <p:nvPr>
            <p:ph type="sldNum" sz="quarter" idx="5"/>
          </p:nvPr>
        </p:nvSpPr>
        <p:spPr/>
        <p:txBody>
          <a:bodyPr/>
          <a:lstStyle/>
          <a:p>
            <a:fld id="{A9FFCB37-18DE-495A-A16C-E80CBC94AC88}" type="slidenum">
              <a:rPr lang="en-US"/>
              <a:t>1</a:t>
            </a:fld>
            <a:endParaRPr lang="en-US"/>
          </a:p>
        </p:txBody>
      </p:sp>
    </p:spTree>
    <p:extLst>
      <p:ext uri="{BB962C8B-B14F-4D97-AF65-F5344CB8AC3E}">
        <p14:creationId xmlns:p14="http://schemas.microsoft.com/office/powerpoint/2010/main" val="316816253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DB8CBE-2F9F-5D0F-2F46-C4FE5D4FAC8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3BAC320-045A-FBC5-78C3-3F51074362E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D3254B0-0BB7-CB16-080C-70C7C44F0554}"/>
              </a:ext>
            </a:extLst>
          </p:cNvPr>
          <p:cNvSpPr>
            <a:spLocks noGrp="1"/>
          </p:cNvSpPr>
          <p:nvPr>
            <p:ph type="body" idx="1"/>
          </p:nvPr>
        </p:nvSpPr>
        <p:spPr/>
        <p:txBody>
          <a:bodyPr/>
          <a:lstStyle/>
          <a:p>
            <a:r>
              <a:rPr lang="en-US" dirty="0">
                <a:ea typeface="Calibri"/>
                <a:cs typeface="Calibri"/>
              </a:rPr>
              <a:t>Bethany's Intro: </a:t>
            </a:r>
            <a:r>
              <a:rPr lang="en-US" dirty="0">
                <a:hlinkClick r:id="rId3"/>
              </a:rPr>
              <a:t>https://drive.google.com/file/d/1gU0XpEmq6WEC5tEHgCr2D9takwmQGA0T/view?usp=sharing</a:t>
            </a:r>
            <a:r>
              <a:rPr lang="en-US" dirty="0"/>
              <a:t> </a:t>
            </a:r>
          </a:p>
          <a:p>
            <a:endParaRPr lang="en-US" dirty="0">
              <a:ea typeface="Calibri"/>
              <a:cs typeface="Calibri"/>
            </a:endParaRPr>
          </a:p>
          <a:p>
            <a:r>
              <a:rPr lang="en-US" dirty="0">
                <a:ea typeface="Calibri"/>
                <a:cs typeface="Calibri"/>
              </a:rPr>
              <a:t>Pic of Bethany at the California Community College Chancellor's Office: </a:t>
            </a:r>
            <a:r>
              <a:rPr lang="en-US" dirty="0">
                <a:hlinkClick r:id="rId4"/>
              </a:rPr>
              <a:t>https://drive.google.com/file/d/1-CBta8YobrQX4lAuAwZervY4t0uw1w2W/view?usp=sharing</a:t>
            </a:r>
            <a:r>
              <a:rPr lang="en-US" dirty="0"/>
              <a:t> </a:t>
            </a:r>
          </a:p>
        </p:txBody>
      </p:sp>
      <p:sp>
        <p:nvSpPr>
          <p:cNvPr id="4" name="Slide Number Placeholder 3">
            <a:extLst>
              <a:ext uri="{FF2B5EF4-FFF2-40B4-BE49-F238E27FC236}">
                <a16:creationId xmlns:a16="http://schemas.microsoft.com/office/drawing/2014/main" id="{DE9508EB-4BBA-36CB-706D-1A9E12C30850}"/>
              </a:ext>
            </a:extLst>
          </p:cNvPr>
          <p:cNvSpPr>
            <a:spLocks noGrp="1"/>
          </p:cNvSpPr>
          <p:nvPr>
            <p:ph type="sldNum" sz="quarter" idx="5"/>
          </p:nvPr>
        </p:nvSpPr>
        <p:spPr/>
        <p:txBody>
          <a:bodyPr/>
          <a:lstStyle/>
          <a:p>
            <a:fld id="{A9FFCB37-18DE-495A-A16C-E80CBC94AC88}" type="slidenum">
              <a:rPr lang="en-US"/>
              <a:t>2</a:t>
            </a:fld>
            <a:endParaRPr lang="en-US"/>
          </a:p>
        </p:txBody>
      </p:sp>
    </p:spTree>
    <p:extLst>
      <p:ext uri="{BB962C8B-B14F-4D97-AF65-F5344CB8AC3E}">
        <p14:creationId xmlns:p14="http://schemas.microsoft.com/office/powerpoint/2010/main" val="288276947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College of the Siskiyous: </a:t>
            </a:r>
            <a:r>
              <a:rPr lang="en-US">
                <a:hlinkClick r:id="rId3"/>
              </a:rPr>
              <a:t>https://www.siskiyous.edu/programreview/programReview_faq.htm#:~:text=Program%20Review%20is%20the%20process,to%20that%20college's%20community%20needs</a:t>
            </a:r>
            <a:r>
              <a:rPr lang="en-US"/>
              <a:t>. da</a:t>
            </a:r>
          </a:p>
          <a:p>
            <a:endParaRPr lang="en-US">
              <a:ea typeface="Calibri"/>
              <a:cs typeface="Calibri"/>
            </a:endParaRPr>
          </a:p>
          <a:p>
            <a:r>
              <a:rPr lang="en-US">
                <a:ea typeface="Calibri"/>
                <a:cs typeface="Calibri"/>
              </a:rPr>
              <a:t>Glendale Community College: </a:t>
            </a:r>
            <a:r>
              <a:rPr lang="en-US">
                <a:hlinkClick r:id="rId4"/>
              </a:rPr>
              <a:t>https://www.glendale.edu/about-gcc/gcc-overview/institutional-effectiveness/program-review</a:t>
            </a:r>
            <a:r>
              <a:rPr lang="en-US"/>
              <a:t> </a:t>
            </a:r>
            <a:endParaRPr lang="en-US">
              <a:ea typeface="Calibri"/>
              <a:cs typeface="Calibri"/>
            </a:endParaRPr>
          </a:p>
        </p:txBody>
      </p:sp>
      <p:sp>
        <p:nvSpPr>
          <p:cNvPr id="4" name="Slide Number Placeholder 3"/>
          <p:cNvSpPr>
            <a:spLocks noGrp="1"/>
          </p:cNvSpPr>
          <p:nvPr>
            <p:ph type="sldNum" sz="quarter" idx="5"/>
          </p:nvPr>
        </p:nvSpPr>
        <p:spPr/>
        <p:txBody>
          <a:bodyPr/>
          <a:lstStyle/>
          <a:p>
            <a:fld id="{A9FFCB37-18DE-495A-A16C-E80CBC94AC88}" type="slidenum">
              <a:rPr lang="en-US"/>
              <a:t>5</a:t>
            </a:fld>
            <a:endParaRPr lang="en-US"/>
          </a:p>
        </p:txBody>
      </p:sp>
    </p:spTree>
    <p:extLst>
      <p:ext uri="{BB962C8B-B14F-4D97-AF65-F5344CB8AC3E}">
        <p14:creationId xmlns:p14="http://schemas.microsoft.com/office/powerpoint/2010/main" val="294374895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C44684-8ACB-AFEA-77F9-2E328AC822E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4261CCE-E6B0-18D2-1808-A0F9E562B9E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9877F95-6731-0E53-B953-5AE6A7A1F8CF}"/>
              </a:ext>
            </a:extLst>
          </p:cNvPr>
          <p:cNvSpPr>
            <a:spLocks noGrp="1"/>
          </p:cNvSpPr>
          <p:nvPr>
            <p:ph type="body" idx="1"/>
          </p:nvPr>
        </p:nvSpPr>
        <p:spPr/>
        <p:txBody>
          <a:bodyPr/>
          <a:lstStyle/>
          <a:p>
            <a:endParaRPr lang="en-US">
              <a:ea typeface="Calibri"/>
              <a:cs typeface="Calibri"/>
            </a:endParaRPr>
          </a:p>
        </p:txBody>
      </p:sp>
      <p:sp>
        <p:nvSpPr>
          <p:cNvPr id="4" name="Slide Number Placeholder 3">
            <a:extLst>
              <a:ext uri="{FF2B5EF4-FFF2-40B4-BE49-F238E27FC236}">
                <a16:creationId xmlns:a16="http://schemas.microsoft.com/office/drawing/2014/main" id="{38236D41-A7CF-0C4B-D676-CD1F5AEB8622}"/>
              </a:ext>
            </a:extLst>
          </p:cNvPr>
          <p:cNvSpPr>
            <a:spLocks noGrp="1"/>
          </p:cNvSpPr>
          <p:nvPr>
            <p:ph type="sldNum" sz="quarter" idx="5"/>
          </p:nvPr>
        </p:nvSpPr>
        <p:spPr/>
        <p:txBody>
          <a:bodyPr/>
          <a:lstStyle/>
          <a:p>
            <a:fld id="{A9FFCB37-18DE-495A-A16C-E80CBC94AC88}" type="slidenum">
              <a:rPr lang="en-US"/>
              <a:t>6</a:t>
            </a:fld>
            <a:endParaRPr lang="en-US"/>
          </a:p>
        </p:txBody>
      </p:sp>
    </p:spTree>
    <p:extLst>
      <p:ext uri="{BB962C8B-B14F-4D97-AF65-F5344CB8AC3E}">
        <p14:creationId xmlns:p14="http://schemas.microsoft.com/office/powerpoint/2010/main" val="228522091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ea typeface="Calibri"/>
                <a:cs typeface="Calibri"/>
              </a:rPr>
              <a:t>CA Ed Code (~BPs) &gt; Title 5 (~APs)(remember Title V is federal while Title 5 is state)</a:t>
            </a:r>
          </a:p>
        </p:txBody>
      </p:sp>
      <p:sp>
        <p:nvSpPr>
          <p:cNvPr id="4" name="Slide Number Placeholder 3"/>
          <p:cNvSpPr>
            <a:spLocks noGrp="1"/>
          </p:cNvSpPr>
          <p:nvPr>
            <p:ph type="sldNum" sz="quarter" idx="5"/>
          </p:nvPr>
        </p:nvSpPr>
        <p:spPr/>
        <p:txBody>
          <a:bodyPr/>
          <a:lstStyle/>
          <a:p>
            <a:fld id="{A9FFCB37-18DE-495A-A16C-E80CBC94AC88}" type="slidenum">
              <a:rPr lang="en-US"/>
              <a:t>7</a:t>
            </a:fld>
            <a:endParaRPr lang="en-US"/>
          </a:p>
        </p:txBody>
      </p:sp>
    </p:spTree>
    <p:extLst>
      <p:ext uri="{BB962C8B-B14F-4D97-AF65-F5344CB8AC3E}">
        <p14:creationId xmlns:p14="http://schemas.microsoft.com/office/powerpoint/2010/main" val="86842889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ea typeface="Calibri"/>
                <a:cs typeface="Calibri"/>
              </a:rPr>
              <a:t>Remind that our visit </a:t>
            </a:r>
          </a:p>
          <a:p>
            <a:endParaRPr lang="en-US" dirty="0">
              <a:ea typeface="Calibri"/>
              <a:cs typeface="Calibri"/>
            </a:endParaRPr>
          </a:p>
        </p:txBody>
      </p:sp>
      <p:sp>
        <p:nvSpPr>
          <p:cNvPr id="4" name="Slide Number Placeholder 3"/>
          <p:cNvSpPr>
            <a:spLocks noGrp="1"/>
          </p:cNvSpPr>
          <p:nvPr>
            <p:ph type="sldNum" sz="quarter" idx="5"/>
          </p:nvPr>
        </p:nvSpPr>
        <p:spPr/>
        <p:txBody>
          <a:bodyPr/>
          <a:lstStyle/>
          <a:p>
            <a:fld id="{A9FFCB37-18DE-495A-A16C-E80CBC94AC88}" type="slidenum">
              <a:rPr lang="en-US"/>
              <a:t>8</a:t>
            </a:fld>
            <a:endParaRPr lang="en-US"/>
          </a:p>
        </p:txBody>
      </p:sp>
    </p:spTree>
    <p:extLst>
      <p:ext uri="{BB962C8B-B14F-4D97-AF65-F5344CB8AC3E}">
        <p14:creationId xmlns:p14="http://schemas.microsoft.com/office/powerpoint/2010/main" val="397108507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https://accjc.org/wp-content/uploads/Eligibility-Requirements-for-Accreditation.pdf </a:t>
            </a:r>
          </a:p>
        </p:txBody>
      </p:sp>
      <p:sp>
        <p:nvSpPr>
          <p:cNvPr id="4" name="Slide Number Placeholder 3"/>
          <p:cNvSpPr>
            <a:spLocks noGrp="1"/>
          </p:cNvSpPr>
          <p:nvPr>
            <p:ph type="sldNum" sz="quarter" idx="5"/>
          </p:nvPr>
        </p:nvSpPr>
        <p:spPr/>
        <p:txBody>
          <a:bodyPr/>
          <a:lstStyle/>
          <a:p>
            <a:fld id="{A9FFCB37-18DE-495A-A16C-E80CBC94AC88}" type="slidenum">
              <a:rPr lang="en-US" smtClean="0"/>
              <a:t>9</a:t>
            </a:fld>
            <a:endParaRPr lang="en-US"/>
          </a:p>
        </p:txBody>
      </p:sp>
    </p:spTree>
    <p:extLst>
      <p:ext uri="{BB962C8B-B14F-4D97-AF65-F5344CB8AC3E}">
        <p14:creationId xmlns:p14="http://schemas.microsoft.com/office/powerpoint/2010/main" val="57749926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334DED-2BC4-BE3F-9F4D-B472C9A2B67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6173952-95CF-EF51-3E25-F06F1A0455D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D872618-7079-E3CB-EADA-590B3C2CF48F}"/>
              </a:ext>
            </a:extLst>
          </p:cNvPr>
          <p:cNvSpPr>
            <a:spLocks noGrp="1"/>
          </p:cNvSpPr>
          <p:nvPr>
            <p:ph type="body" idx="1"/>
          </p:nvPr>
        </p:nvSpPr>
        <p:spPr/>
        <p:txBody>
          <a:bodyPr/>
          <a:lstStyle/>
          <a:p>
            <a:endParaRPr lang="en-US">
              <a:ea typeface="Calibri"/>
              <a:cs typeface="Calibri"/>
            </a:endParaRPr>
          </a:p>
        </p:txBody>
      </p:sp>
      <p:sp>
        <p:nvSpPr>
          <p:cNvPr id="4" name="Slide Number Placeholder 3">
            <a:extLst>
              <a:ext uri="{FF2B5EF4-FFF2-40B4-BE49-F238E27FC236}">
                <a16:creationId xmlns:a16="http://schemas.microsoft.com/office/drawing/2014/main" id="{4FC53801-A224-62FB-962E-C9EDBA97B464}"/>
              </a:ext>
            </a:extLst>
          </p:cNvPr>
          <p:cNvSpPr>
            <a:spLocks noGrp="1"/>
          </p:cNvSpPr>
          <p:nvPr>
            <p:ph type="sldNum" sz="quarter" idx="5"/>
          </p:nvPr>
        </p:nvSpPr>
        <p:spPr/>
        <p:txBody>
          <a:bodyPr/>
          <a:lstStyle/>
          <a:p>
            <a:fld id="{A9FFCB37-18DE-495A-A16C-E80CBC94AC88}" type="slidenum">
              <a:t>11</a:t>
            </a:fld>
            <a:endParaRPr lang="en-US"/>
          </a:p>
        </p:txBody>
      </p:sp>
    </p:spTree>
    <p:extLst>
      <p:ext uri="{BB962C8B-B14F-4D97-AF65-F5344CB8AC3E}">
        <p14:creationId xmlns:p14="http://schemas.microsoft.com/office/powerpoint/2010/main" val="387999536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74FF4B-99A2-7304-C404-0251E566D3F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0FD983D-4357-63CE-80C4-4892C33CC19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08A7A46-AABC-D016-7423-2DE97BE7463C}"/>
              </a:ext>
            </a:extLst>
          </p:cNvPr>
          <p:cNvSpPr>
            <a:spLocks noGrp="1"/>
          </p:cNvSpPr>
          <p:nvPr>
            <p:ph type="body" idx="1"/>
          </p:nvPr>
        </p:nvSpPr>
        <p:spPr/>
        <p:txBody>
          <a:bodyPr/>
          <a:lstStyle/>
          <a:p>
            <a:endParaRPr lang="en-US">
              <a:ea typeface="Calibri"/>
              <a:cs typeface="Calibri"/>
            </a:endParaRPr>
          </a:p>
        </p:txBody>
      </p:sp>
      <p:sp>
        <p:nvSpPr>
          <p:cNvPr id="4" name="Slide Number Placeholder 3">
            <a:extLst>
              <a:ext uri="{FF2B5EF4-FFF2-40B4-BE49-F238E27FC236}">
                <a16:creationId xmlns:a16="http://schemas.microsoft.com/office/drawing/2014/main" id="{3861A2A5-730E-0ED6-2D87-19BAC3BB9E79}"/>
              </a:ext>
            </a:extLst>
          </p:cNvPr>
          <p:cNvSpPr>
            <a:spLocks noGrp="1"/>
          </p:cNvSpPr>
          <p:nvPr>
            <p:ph type="sldNum" sz="quarter" idx="5"/>
          </p:nvPr>
        </p:nvSpPr>
        <p:spPr/>
        <p:txBody>
          <a:bodyPr/>
          <a:lstStyle/>
          <a:p>
            <a:fld id="{A9FFCB37-18DE-495A-A16C-E80CBC94AC88}" type="slidenum">
              <a:t>12</a:t>
            </a:fld>
            <a:endParaRPr lang="en-US"/>
          </a:p>
        </p:txBody>
      </p:sp>
    </p:spTree>
    <p:extLst>
      <p:ext uri="{BB962C8B-B14F-4D97-AF65-F5344CB8AC3E}">
        <p14:creationId xmlns:p14="http://schemas.microsoft.com/office/powerpoint/2010/main" val="357257393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2CF2E8-5330-954E-8E41-68131EBB178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BE4631A-E79C-9B3B-25D8-E56B3CAE52A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01B8ECE-E304-6A7F-E293-1F7E9C827EA2}"/>
              </a:ext>
            </a:extLst>
          </p:cNvPr>
          <p:cNvSpPr>
            <a:spLocks noGrp="1"/>
          </p:cNvSpPr>
          <p:nvPr>
            <p:ph type="body" idx="1"/>
          </p:nvPr>
        </p:nvSpPr>
        <p:spPr/>
        <p:txBody>
          <a:bodyPr/>
          <a:lstStyle/>
          <a:p>
            <a:endParaRPr lang="en-US">
              <a:ea typeface="Calibri"/>
              <a:cs typeface="Calibri"/>
            </a:endParaRPr>
          </a:p>
        </p:txBody>
      </p:sp>
      <p:sp>
        <p:nvSpPr>
          <p:cNvPr id="4" name="Slide Number Placeholder 3">
            <a:extLst>
              <a:ext uri="{FF2B5EF4-FFF2-40B4-BE49-F238E27FC236}">
                <a16:creationId xmlns:a16="http://schemas.microsoft.com/office/drawing/2014/main" id="{9BB94DCD-B9FF-2D18-C71D-90E7196EFA24}"/>
              </a:ext>
            </a:extLst>
          </p:cNvPr>
          <p:cNvSpPr>
            <a:spLocks noGrp="1"/>
          </p:cNvSpPr>
          <p:nvPr>
            <p:ph type="sldNum" sz="quarter" idx="5"/>
          </p:nvPr>
        </p:nvSpPr>
        <p:spPr/>
        <p:txBody>
          <a:bodyPr/>
          <a:lstStyle/>
          <a:p>
            <a:fld id="{A9FFCB37-18DE-495A-A16C-E80CBC94AC88}" type="slidenum">
              <a:t>13</a:t>
            </a:fld>
            <a:endParaRPr lang="en-US"/>
          </a:p>
        </p:txBody>
      </p:sp>
    </p:spTree>
    <p:extLst>
      <p:ext uri="{BB962C8B-B14F-4D97-AF65-F5344CB8AC3E}">
        <p14:creationId xmlns:p14="http://schemas.microsoft.com/office/powerpoint/2010/main" val="29424691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7636A2-A1BA-40F2-11D7-9B5B84BAB83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42A6F03-37D7-0882-F9C2-5A45F305040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A4033D1-B6A1-1C10-2982-E2FD8BEE649D}"/>
              </a:ext>
            </a:extLst>
          </p:cNvPr>
          <p:cNvSpPr>
            <a:spLocks noGrp="1"/>
          </p:cNvSpPr>
          <p:nvPr>
            <p:ph type="body" idx="1"/>
          </p:nvPr>
        </p:nvSpPr>
        <p:spPr/>
        <p:txBody>
          <a:bodyPr/>
          <a:lstStyle/>
          <a:p>
            <a:endParaRPr lang="en-US">
              <a:ea typeface="Calibri"/>
              <a:cs typeface="Calibri"/>
            </a:endParaRPr>
          </a:p>
        </p:txBody>
      </p:sp>
      <p:sp>
        <p:nvSpPr>
          <p:cNvPr id="4" name="Slide Number Placeholder 3">
            <a:extLst>
              <a:ext uri="{FF2B5EF4-FFF2-40B4-BE49-F238E27FC236}">
                <a16:creationId xmlns:a16="http://schemas.microsoft.com/office/drawing/2014/main" id="{41AED989-452F-E2E4-4A43-50BF59BF38FB}"/>
              </a:ext>
            </a:extLst>
          </p:cNvPr>
          <p:cNvSpPr>
            <a:spLocks noGrp="1"/>
          </p:cNvSpPr>
          <p:nvPr>
            <p:ph type="sldNum" sz="quarter" idx="5"/>
          </p:nvPr>
        </p:nvSpPr>
        <p:spPr/>
        <p:txBody>
          <a:bodyPr/>
          <a:lstStyle/>
          <a:p>
            <a:fld id="{A9FFCB37-18DE-495A-A16C-E80CBC94AC88}" type="slidenum">
              <a:t>14</a:t>
            </a:fld>
            <a:endParaRPr lang="en-US"/>
          </a:p>
        </p:txBody>
      </p:sp>
    </p:spTree>
    <p:extLst>
      <p:ext uri="{BB962C8B-B14F-4D97-AF65-F5344CB8AC3E}">
        <p14:creationId xmlns:p14="http://schemas.microsoft.com/office/powerpoint/2010/main" val="401240236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5116D5-0BAB-B825-F60D-9CD0A3EE584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89773B6-A4B1-B7C4-052B-2658C4E2F7F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5981494-62DC-D826-D67A-955E4DCCAD40}"/>
              </a:ext>
            </a:extLst>
          </p:cNvPr>
          <p:cNvSpPr>
            <a:spLocks noGrp="1"/>
          </p:cNvSpPr>
          <p:nvPr>
            <p:ph type="body" idx="1"/>
          </p:nvPr>
        </p:nvSpPr>
        <p:spPr/>
        <p:txBody>
          <a:bodyPr/>
          <a:lstStyle/>
          <a:p>
            <a:endParaRPr lang="en-US">
              <a:ea typeface="Calibri"/>
              <a:cs typeface="Calibri"/>
            </a:endParaRPr>
          </a:p>
        </p:txBody>
      </p:sp>
      <p:sp>
        <p:nvSpPr>
          <p:cNvPr id="4" name="Slide Number Placeholder 3">
            <a:extLst>
              <a:ext uri="{FF2B5EF4-FFF2-40B4-BE49-F238E27FC236}">
                <a16:creationId xmlns:a16="http://schemas.microsoft.com/office/drawing/2014/main" id="{26ED46E6-3FD0-D383-508A-AFD6309B7D9B}"/>
              </a:ext>
            </a:extLst>
          </p:cNvPr>
          <p:cNvSpPr>
            <a:spLocks noGrp="1"/>
          </p:cNvSpPr>
          <p:nvPr>
            <p:ph type="sldNum" sz="quarter" idx="5"/>
          </p:nvPr>
        </p:nvSpPr>
        <p:spPr/>
        <p:txBody>
          <a:bodyPr/>
          <a:lstStyle/>
          <a:p>
            <a:fld id="{A9FFCB37-18DE-495A-A16C-E80CBC94AC88}" type="slidenum">
              <a:t>15</a:t>
            </a:fld>
            <a:endParaRPr lang="en-US"/>
          </a:p>
        </p:txBody>
      </p:sp>
    </p:spTree>
    <p:extLst>
      <p:ext uri="{BB962C8B-B14F-4D97-AF65-F5344CB8AC3E}">
        <p14:creationId xmlns:p14="http://schemas.microsoft.com/office/powerpoint/2010/main" val="409417340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A310D1-DB92-AC38-38DE-5508F885BE5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F36E005-0850-9A5A-0336-6A721FACE98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5D6E2D7-12C1-3ADA-D26E-8275FABD2DBC}"/>
              </a:ext>
            </a:extLst>
          </p:cNvPr>
          <p:cNvSpPr>
            <a:spLocks noGrp="1"/>
          </p:cNvSpPr>
          <p:nvPr>
            <p:ph type="body" idx="1"/>
          </p:nvPr>
        </p:nvSpPr>
        <p:spPr/>
        <p:txBody>
          <a:bodyPr/>
          <a:lstStyle/>
          <a:p>
            <a:endParaRPr lang="en-US">
              <a:ea typeface="Calibri"/>
              <a:cs typeface="Calibri"/>
            </a:endParaRPr>
          </a:p>
        </p:txBody>
      </p:sp>
      <p:sp>
        <p:nvSpPr>
          <p:cNvPr id="4" name="Slide Number Placeholder 3">
            <a:extLst>
              <a:ext uri="{FF2B5EF4-FFF2-40B4-BE49-F238E27FC236}">
                <a16:creationId xmlns:a16="http://schemas.microsoft.com/office/drawing/2014/main" id="{41524A06-C392-7D70-7A6E-9CB5A4C2BFA1}"/>
              </a:ext>
            </a:extLst>
          </p:cNvPr>
          <p:cNvSpPr>
            <a:spLocks noGrp="1"/>
          </p:cNvSpPr>
          <p:nvPr>
            <p:ph type="sldNum" sz="quarter" idx="5"/>
          </p:nvPr>
        </p:nvSpPr>
        <p:spPr/>
        <p:txBody>
          <a:bodyPr/>
          <a:lstStyle/>
          <a:p>
            <a:fld id="{A9FFCB37-18DE-495A-A16C-E80CBC94AC88}" type="slidenum">
              <a:t>16</a:t>
            </a:fld>
            <a:endParaRPr lang="en-US"/>
          </a:p>
        </p:txBody>
      </p:sp>
    </p:spTree>
    <p:extLst>
      <p:ext uri="{BB962C8B-B14F-4D97-AF65-F5344CB8AC3E}">
        <p14:creationId xmlns:p14="http://schemas.microsoft.com/office/powerpoint/2010/main" val="226522417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814B6B-1FF8-55AC-BF85-FCACE61280C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BE096E1-4BDD-AA2B-F709-DD89A44018C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DF9620F-D820-A859-ED4E-AE5E36A1F910}"/>
              </a:ext>
            </a:extLst>
          </p:cNvPr>
          <p:cNvSpPr>
            <a:spLocks noGrp="1"/>
          </p:cNvSpPr>
          <p:nvPr>
            <p:ph type="body" idx="1"/>
          </p:nvPr>
        </p:nvSpPr>
        <p:spPr/>
        <p:txBody>
          <a:bodyPr/>
          <a:lstStyle/>
          <a:p>
            <a:endParaRPr lang="en-US">
              <a:ea typeface="Calibri"/>
              <a:cs typeface="Calibri"/>
            </a:endParaRPr>
          </a:p>
        </p:txBody>
      </p:sp>
      <p:sp>
        <p:nvSpPr>
          <p:cNvPr id="4" name="Slide Number Placeholder 3">
            <a:extLst>
              <a:ext uri="{FF2B5EF4-FFF2-40B4-BE49-F238E27FC236}">
                <a16:creationId xmlns:a16="http://schemas.microsoft.com/office/drawing/2014/main" id="{DA00E214-D5AE-27D4-942B-29439C68B96C}"/>
              </a:ext>
            </a:extLst>
          </p:cNvPr>
          <p:cNvSpPr>
            <a:spLocks noGrp="1"/>
          </p:cNvSpPr>
          <p:nvPr>
            <p:ph type="sldNum" sz="quarter" idx="5"/>
          </p:nvPr>
        </p:nvSpPr>
        <p:spPr/>
        <p:txBody>
          <a:bodyPr/>
          <a:lstStyle/>
          <a:p>
            <a:fld id="{A9FFCB37-18DE-495A-A16C-E80CBC94AC88}" type="slidenum">
              <a:t>17</a:t>
            </a:fld>
            <a:endParaRPr lang="en-US"/>
          </a:p>
        </p:txBody>
      </p:sp>
    </p:spTree>
    <p:extLst>
      <p:ext uri="{BB962C8B-B14F-4D97-AF65-F5344CB8AC3E}">
        <p14:creationId xmlns:p14="http://schemas.microsoft.com/office/powerpoint/2010/main" val="305191763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8E11E6-35F3-390E-8C23-8E23253282F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9A7F8CD-9F78-EDBE-E786-33A7FEF717D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2819F35-DAD6-34BA-55AC-81BF655C38E7}"/>
              </a:ext>
            </a:extLst>
          </p:cNvPr>
          <p:cNvSpPr>
            <a:spLocks noGrp="1"/>
          </p:cNvSpPr>
          <p:nvPr>
            <p:ph type="body" idx="1"/>
          </p:nvPr>
        </p:nvSpPr>
        <p:spPr/>
        <p:txBody>
          <a:bodyPr/>
          <a:lstStyle/>
          <a:p>
            <a:endParaRPr lang="en-US">
              <a:ea typeface="Calibri"/>
              <a:cs typeface="Calibri"/>
            </a:endParaRPr>
          </a:p>
        </p:txBody>
      </p:sp>
      <p:sp>
        <p:nvSpPr>
          <p:cNvPr id="4" name="Slide Number Placeholder 3">
            <a:extLst>
              <a:ext uri="{FF2B5EF4-FFF2-40B4-BE49-F238E27FC236}">
                <a16:creationId xmlns:a16="http://schemas.microsoft.com/office/drawing/2014/main" id="{7F546DAC-4A42-9467-D651-B596E451883D}"/>
              </a:ext>
            </a:extLst>
          </p:cNvPr>
          <p:cNvSpPr>
            <a:spLocks noGrp="1"/>
          </p:cNvSpPr>
          <p:nvPr>
            <p:ph type="sldNum" sz="quarter" idx="5"/>
          </p:nvPr>
        </p:nvSpPr>
        <p:spPr/>
        <p:txBody>
          <a:bodyPr/>
          <a:lstStyle/>
          <a:p>
            <a:fld id="{A9FFCB37-18DE-495A-A16C-E80CBC94AC88}" type="slidenum">
              <a:t>19</a:t>
            </a:fld>
            <a:endParaRPr lang="en-US"/>
          </a:p>
        </p:txBody>
      </p:sp>
    </p:spTree>
    <p:extLst>
      <p:ext uri="{BB962C8B-B14F-4D97-AF65-F5344CB8AC3E}">
        <p14:creationId xmlns:p14="http://schemas.microsoft.com/office/powerpoint/2010/main" val="117186626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18CAD1-C2B3-0ABE-F8E3-1BFAAF0879F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DA97B59-E629-9A8F-98B1-C075BC022A2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4FA0F56-43DE-7062-5824-5A9C62ED4616}"/>
              </a:ext>
            </a:extLst>
          </p:cNvPr>
          <p:cNvSpPr>
            <a:spLocks noGrp="1"/>
          </p:cNvSpPr>
          <p:nvPr>
            <p:ph type="body" idx="1"/>
          </p:nvPr>
        </p:nvSpPr>
        <p:spPr/>
        <p:txBody>
          <a:bodyPr/>
          <a:lstStyle/>
          <a:p>
            <a:endParaRPr lang="en-US">
              <a:ea typeface="Calibri"/>
              <a:cs typeface="Calibri"/>
            </a:endParaRPr>
          </a:p>
        </p:txBody>
      </p:sp>
      <p:sp>
        <p:nvSpPr>
          <p:cNvPr id="4" name="Slide Number Placeholder 3">
            <a:extLst>
              <a:ext uri="{FF2B5EF4-FFF2-40B4-BE49-F238E27FC236}">
                <a16:creationId xmlns:a16="http://schemas.microsoft.com/office/drawing/2014/main" id="{9F26C368-8217-4129-4CE7-63096122C98E}"/>
              </a:ext>
            </a:extLst>
          </p:cNvPr>
          <p:cNvSpPr>
            <a:spLocks noGrp="1"/>
          </p:cNvSpPr>
          <p:nvPr>
            <p:ph type="sldNum" sz="quarter" idx="5"/>
          </p:nvPr>
        </p:nvSpPr>
        <p:spPr/>
        <p:txBody>
          <a:bodyPr/>
          <a:lstStyle/>
          <a:p>
            <a:fld id="{A9FFCB37-18DE-495A-A16C-E80CBC94AC88}" type="slidenum">
              <a:t>21</a:t>
            </a:fld>
            <a:endParaRPr lang="en-US"/>
          </a:p>
        </p:txBody>
      </p:sp>
    </p:spTree>
    <p:extLst>
      <p:ext uri="{BB962C8B-B14F-4D97-AF65-F5344CB8AC3E}">
        <p14:creationId xmlns:p14="http://schemas.microsoft.com/office/powerpoint/2010/main" val="8146094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CD7FE7-00C9-4646-E445-0B3D837D943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C8EB0E9-15B3-3B11-546F-EF04B048EEB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EED9770-059F-E44C-7BA8-FE2EFADE739A}"/>
              </a:ext>
            </a:extLst>
          </p:cNvPr>
          <p:cNvSpPr>
            <a:spLocks noGrp="1"/>
          </p:cNvSpPr>
          <p:nvPr>
            <p:ph type="body" idx="1"/>
          </p:nvPr>
        </p:nvSpPr>
        <p:spPr/>
        <p:txBody>
          <a:bodyPr/>
          <a:lstStyle/>
          <a:p>
            <a:endParaRPr lang="en-US">
              <a:ea typeface="Calibri"/>
              <a:cs typeface="Calibri"/>
            </a:endParaRPr>
          </a:p>
        </p:txBody>
      </p:sp>
      <p:sp>
        <p:nvSpPr>
          <p:cNvPr id="4" name="Slide Number Placeholder 3">
            <a:extLst>
              <a:ext uri="{FF2B5EF4-FFF2-40B4-BE49-F238E27FC236}">
                <a16:creationId xmlns:a16="http://schemas.microsoft.com/office/drawing/2014/main" id="{EB18A9E3-B080-D3A0-940C-6FDF10E05F5E}"/>
              </a:ext>
            </a:extLst>
          </p:cNvPr>
          <p:cNvSpPr>
            <a:spLocks noGrp="1"/>
          </p:cNvSpPr>
          <p:nvPr>
            <p:ph type="sldNum" sz="quarter" idx="5"/>
          </p:nvPr>
        </p:nvSpPr>
        <p:spPr/>
        <p:txBody>
          <a:bodyPr/>
          <a:lstStyle/>
          <a:p>
            <a:fld id="{A9FFCB37-18DE-495A-A16C-E80CBC94AC88}" type="slidenum">
              <a:t>22</a:t>
            </a:fld>
            <a:endParaRPr lang="en-US"/>
          </a:p>
        </p:txBody>
      </p:sp>
    </p:spTree>
    <p:extLst>
      <p:ext uri="{BB962C8B-B14F-4D97-AF65-F5344CB8AC3E}">
        <p14:creationId xmlns:p14="http://schemas.microsoft.com/office/powerpoint/2010/main" val="325016098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0B0C8E-0061-A34F-2F2E-C5CD8CF36B1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646EAEC-0906-7983-335D-92AC99F728B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5E47C79-35D1-224F-8E49-FFCFB93D4DA7}"/>
              </a:ext>
            </a:extLst>
          </p:cNvPr>
          <p:cNvSpPr>
            <a:spLocks noGrp="1"/>
          </p:cNvSpPr>
          <p:nvPr>
            <p:ph type="body" idx="1"/>
          </p:nvPr>
        </p:nvSpPr>
        <p:spPr/>
        <p:txBody>
          <a:bodyPr/>
          <a:lstStyle/>
          <a:p>
            <a:endParaRPr lang="en-US">
              <a:ea typeface="Calibri"/>
              <a:cs typeface="Calibri"/>
            </a:endParaRPr>
          </a:p>
        </p:txBody>
      </p:sp>
      <p:sp>
        <p:nvSpPr>
          <p:cNvPr id="4" name="Slide Number Placeholder 3">
            <a:extLst>
              <a:ext uri="{FF2B5EF4-FFF2-40B4-BE49-F238E27FC236}">
                <a16:creationId xmlns:a16="http://schemas.microsoft.com/office/drawing/2014/main" id="{53708147-AFDF-48B8-C044-C0E41737BBAD}"/>
              </a:ext>
            </a:extLst>
          </p:cNvPr>
          <p:cNvSpPr>
            <a:spLocks noGrp="1"/>
          </p:cNvSpPr>
          <p:nvPr>
            <p:ph type="sldNum" sz="quarter" idx="5"/>
          </p:nvPr>
        </p:nvSpPr>
        <p:spPr/>
        <p:txBody>
          <a:bodyPr/>
          <a:lstStyle/>
          <a:p>
            <a:fld id="{A9FFCB37-18DE-495A-A16C-E80CBC94AC88}" type="slidenum">
              <a:t>24</a:t>
            </a:fld>
            <a:endParaRPr lang="en-US"/>
          </a:p>
        </p:txBody>
      </p:sp>
    </p:spTree>
    <p:extLst>
      <p:ext uri="{BB962C8B-B14F-4D97-AF65-F5344CB8AC3E}">
        <p14:creationId xmlns:p14="http://schemas.microsoft.com/office/powerpoint/2010/main" val="388926256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45610A-17B4-4656-93CF-E1D9982860F7}"/>
              </a:ext>
            </a:extLst>
          </p:cNvPr>
          <p:cNvSpPr>
            <a:spLocks noGrp="1"/>
          </p:cNvSpPr>
          <p:nvPr>
            <p:ph type="ctrTitle"/>
          </p:nvPr>
        </p:nvSpPr>
        <p:spPr>
          <a:xfrm>
            <a:off x="640080" y="1371599"/>
            <a:ext cx="6675120" cy="2951825"/>
          </a:xfrm>
        </p:spPr>
        <p:txBody>
          <a:bodyPr anchor="t">
            <a:normAutofit/>
          </a:bodyPr>
          <a:lstStyle>
            <a:lvl1pPr algn="l">
              <a:defRPr sz="5400"/>
            </a:lvl1pPr>
          </a:lstStyle>
          <a:p>
            <a:r>
              <a:rPr lang="en-US"/>
              <a:t>Click to edit Master title style</a:t>
            </a:r>
          </a:p>
        </p:txBody>
      </p:sp>
      <p:sp>
        <p:nvSpPr>
          <p:cNvPr id="3" name="Subtitle 2">
            <a:extLst>
              <a:ext uri="{FF2B5EF4-FFF2-40B4-BE49-F238E27FC236}">
                <a16:creationId xmlns:a16="http://schemas.microsoft.com/office/drawing/2014/main" id="{A451C80B-DFD6-415B-BA5B-E56E510CD12B}"/>
              </a:ext>
            </a:extLst>
          </p:cNvPr>
          <p:cNvSpPr>
            <a:spLocks noGrp="1"/>
          </p:cNvSpPr>
          <p:nvPr>
            <p:ph type="subTitle" idx="1"/>
          </p:nvPr>
        </p:nvSpPr>
        <p:spPr>
          <a:xfrm>
            <a:off x="640080" y="4584879"/>
            <a:ext cx="6675120" cy="1287887"/>
          </a:xfrm>
        </p:spPr>
        <p:txBody>
          <a:bodyPr anchor="b">
            <a:normAutofit/>
          </a:bodyPr>
          <a:lstStyle>
            <a:lvl1pPr marL="0" indent="0" algn="l">
              <a:lnSpc>
                <a:spcPct val="130000"/>
              </a:lnSpc>
              <a:buNone/>
              <a:defRPr sz="1800" b="1" cap="all" spc="300"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67A2065B-06FF-4991-9F8A-4BE25457B479}"/>
              </a:ext>
            </a:extLst>
          </p:cNvPr>
          <p:cNvSpPr>
            <a:spLocks noGrp="1"/>
          </p:cNvSpPr>
          <p:nvPr>
            <p:ph type="dt" sz="half" idx="10"/>
          </p:nvPr>
        </p:nvSpPr>
        <p:spPr/>
        <p:txBody>
          <a:bodyPr/>
          <a:lstStyle/>
          <a:p>
            <a:fld id="{6444479B-705B-4489-957E-7E8A228BDFA0}" type="datetime1">
              <a:rPr lang="en-US" smtClean="0"/>
              <a:t>9/18/2026</a:t>
            </a:fld>
            <a:endParaRPr lang="en-US"/>
          </a:p>
        </p:txBody>
      </p:sp>
      <p:sp>
        <p:nvSpPr>
          <p:cNvPr id="5" name="Footer Placeholder 4">
            <a:extLst>
              <a:ext uri="{FF2B5EF4-FFF2-40B4-BE49-F238E27FC236}">
                <a16:creationId xmlns:a16="http://schemas.microsoft.com/office/drawing/2014/main" id="{B20DF2FA-C604-45D8-A633-11D3742EC14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2EE5DA9-2D04-4850-AB9F-BD353816504A}"/>
              </a:ext>
            </a:extLst>
          </p:cNvPr>
          <p:cNvSpPr>
            <a:spLocks noGrp="1"/>
          </p:cNvSpPr>
          <p:nvPr>
            <p:ph type="sldNum" sz="quarter" idx="12"/>
          </p:nvPr>
        </p:nvSpPr>
        <p:spPr/>
        <p:txBody>
          <a:bodyPr/>
          <a:lstStyle/>
          <a:p>
            <a:fld id="{70C12960-6E85-460F-B6E3-5B82CB31AF3D}" type="slidenum">
              <a:rPr lang="en-US" smtClean="0"/>
              <a:t>‹#›</a:t>
            </a:fld>
            <a:endParaRPr lang="en-US"/>
          </a:p>
        </p:txBody>
      </p:sp>
    </p:spTree>
    <p:extLst>
      <p:ext uri="{BB962C8B-B14F-4D97-AF65-F5344CB8AC3E}">
        <p14:creationId xmlns:p14="http://schemas.microsoft.com/office/powerpoint/2010/main" val="189654712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08B246-6A68-46BE-9DBD-614FA8CF4E2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3E47706-8D18-4093-A7C1-F30D7543CEDE}"/>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EC7C8FC-AAEA-4AB6-9DB5-2503F58F0E69}"/>
              </a:ext>
            </a:extLst>
          </p:cNvPr>
          <p:cNvSpPr>
            <a:spLocks noGrp="1"/>
          </p:cNvSpPr>
          <p:nvPr>
            <p:ph type="dt" sz="half" idx="10"/>
          </p:nvPr>
        </p:nvSpPr>
        <p:spPr/>
        <p:txBody>
          <a:bodyPr/>
          <a:lstStyle/>
          <a:p>
            <a:fld id="{9F89F774-3FA6-43B8-9241-99959C8FD463}" type="datetime1">
              <a:rPr lang="en-US" smtClean="0"/>
              <a:t>9/18/2026</a:t>
            </a:fld>
            <a:endParaRPr lang="en-US"/>
          </a:p>
        </p:txBody>
      </p:sp>
      <p:sp>
        <p:nvSpPr>
          <p:cNvPr id="5" name="Footer Placeholder 4">
            <a:extLst>
              <a:ext uri="{FF2B5EF4-FFF2-40B4-BE49-F238E27FC236}">
                <a16:creationId xmlns:a16="http://schemas.microsoft.com/office/drawing/2014/main" id="{E8B1616B-3F08-4869-A522-773C38940F6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E030CE6-9124-4B3A-A912-AE16B5C34003}"/>
              </a:ext>
            </a:extLst>
          </p:cNvPr>
          <p:cNvSpPr>
            <a:spLocks noGrp="1"/>
          </p:cNvSpPr>
          <p:nvPr>
            <p:ph type="sldNum" sz="quarter" idx="12"/>
          </p:nvPr>
        </p:nvSpPr>
        <p:spPr/>
        <p:txBody>
          <a:bodyPr/>
          <a:lstStyle/>
          <a:p>
            <a:fld id="{70C12960-6E85-460F-B6E3-5B82CB31AF3D}" type="slidenum">
              <a:rPr lang="en-US" smtClean="0"/>
              <a:t>‹#›</a:t>
            </a:fld>
            <a:endParaRPr lang="en-US"/>
          </a:p>
        </p:txBody>
      </p:sp>
    </p:spTree>
    <p:extLst>
      <p:ext uri="{BB962C8B-B14F-4D97-AF65-F5344CB8AC3E}">
        <p14:creationId xmlns:p14="http://schemas.microsoft.com/office/powerpoint/2010/main" val="401336317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71BB59B6-79B9-97F5-AC3B-DF65899D39D8}"/>
              </a:ext>
            </a:extLst>
          </p:cNvPr>
          <p:cNvSpPr/>
          <p:nvPr/>
        </p:nvSpPr>
        <p:spPr>
          <a:xfrm>
            <a:off x="0" y="0"/>
            <a:ext cx="12192000" cy="685800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6C78885-57B2-4930-BD7D-CBF916EDF1C6}"/>
              </a:ext>
            </a:extLst>
          </p:cNvPr>
          <p:cNvSpPr>
            <a:spLocks noGrp="1"/>
          </p:cNvSpPr>
          <p:nvPr>
            <p:ph type="title"/>
          </p:nvPr>
        </p:nvSpPr>
        <p:spPr>
          <a:xfrm>
            <a:off x="640080" y="1291366"/>
            <a:ext cx="9214884" cy="3159974"/>
          </a:xfrm>
        </p:spPr>
        <p:txBody>
          <a:bodyPr anchor="b">
            <a:normAutofit/>
          </a:bodyPr>
          <a:lstStyle>
            <a:lvl1pPr>
              <a:defRPr sz="5400"/>
            </a:lvl1pPr>
          </a:lstStyle>
          <a:p>
            <a:r>
              <a:rPr lang="en-US"/>
              <a:t>Click to edit Master title style</a:t>
            </a:r>
          </a:p>
        </p:txBody>
      </p:sp>
      <p:sp>
        <p:nvSpPr>
          <p:cNvPr id="3" name="Text Placeholder 2">
            <a:extLst>
              <a:ext uri="{FF2B5EF4-FFF2-40B4-BE49-F238E27FC236}">
                <a16:creationId xmlns:a16="http://schemas.microsoft.com/office/drawing/2014/main" id="{9BE495E4-2F8B-4CC7-88AC-A312067E60D2}"/>
              </a:ext>
            </a:extLst>
          </p:cNvPr>
          <p:cNvSpPr>
            <a:spLocks noGrp="1"/>
          </p:cNvSpPr>
          <p:nvPr>
            <p:ph type="body" idx="1"/>
          </p:nvPr>
        </p:nvSpPr>
        <p:spPr>
          <a:xfrm>
            <a:off x="640080" y="5018567"/>
            <a:ext cx="7907079" cy="1073889"/>
          </a:xfrm>
        </p:spPr>
        <p:txBody>
          <a:bodyPr>
            <a:normAutofit/>
          </a:bodyPr>
          <a:lstStyle>
            <a:lvl1pPr marL="0" indent="0">
              <a:buNone/>
              <a:defRPr sz="20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F8585CC9-BAD3-4807-90BB-97DA2D6A6BE2}"/>
              </a:ext>
            </a:extLst>
          </p:cNvPr>
          <p:cNvSpPr>
            <a:spLocks noGrp="1"/>
          </p:cNvSpPr>
          <p:nvPr>
            <p:ph type="dt" sz="half" idx="10"/>
          </p:nvPr>
        </p:nvSpPr>
        <p:spPr/>
        <p:txBody>
          <a:bodyPr/>
          <a:lstStyle/>
          <a:p>
            <a:fld id="{F9504452-5DCC-4FE2-A5C9-8A5EF6714D65}" type="datetime1">
              <a:rPr lang="en-US" smtClean="0"/>
              <a:t>9/18/2026</a:t>
            </a:fld>
            <a:endParaRPr lang="en-US"/>
          </a:p>
        </p:txBody>
      </p:sp>
      <p:sp>
        <p:nvSpPr>
          <p:cNvPr id="5" name="Footer Placeholder 4">
            <a:extLst>
              <a:ext uri="{FF2B5EF4-FFF2-40B4-BE49-F238E27FC236}">
                <a16:creationId xmlns:a16="http://schemas.microsoft.com/office/drawing/2014/main" id="{5F108CEF-165F-4D7E-9666-5CD0156B497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E0EBC3D-3277-4D34-9F67-71040C21E3B3}"/>
              </a:ext>
            </a:extLst>
          </p:cNvPr>
          <p:cNvSpPr>
            <a:spLocks noGrp="1"/>
          </p:cNvSpPr>
          <p:nvPr>
            <p:ph type="sldNum" sz="quarter" idx="12"/>
          </p:nvPr>
        </p:nvSpPr>
        <p:spPr/>
        <p:txBody>
          <a:bodyPr/>
          <a:lstStyle/>
          <a:p>
            <a:fld id="{70C12960-6E85-460F-B6E3-5B82CB31AF3D}" type="slidenum">
              <a:rPr lang="en-US" smtClean="0"/>
              <a:t>‹#›</a:t>
            </a:fld>
            <a:endParaRPr lang="en-US"/>
          </a:p>
        </p:txBody>
      </p:sp>
      <p:cxnSp>
        <p:nvCxnSpPr>
          <p:cNvPr id="7" name="Straight Connector 6">
            <a:extLst>
              <a:ext uri="{FF2B5EF4-FFF2-40B4-BE49-F238E27FC236}">
                <a16:creationId xmlns:a16="http://schemas.microsoft.com/office/drawing/2014/main" id="{FF05EAE5-4812-F718-6D75-9627884180BF}"/>
              </a:ext>
              <a:ext uri="{C183D7F6-B498-43B3-948B-1728B52AA6E4}">
                <adec:decorative xmlns:adec="http://schemas.microsoft.com/office/drawing/2017/decorative" val="1"/>
              </a:ext>
            </a:extLst>
          </p:cNvPr>
          <p:cNvCxnSpPr>
            <a:cxnSpLocks/>
          </p:cNvCxnSpPr>
          <p:nvPr/>
        </p:nvCxnSpPr>
        <p:spPr>
          <a:xfrm>
            <a:off x="716281" y="4715234"/>
            <a:ext cx="978862" cy="0"/>
          </a:xfrm>
          <a:prstGeom prst="line">
            <a:avLst/>
          </a:prstGeom>
          <a:ln w="762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9831748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B477A4-4D01-45B6-9563-0BF13BA72F7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EE17E00-96AC-45F0-82B2-9F601E9B93C2}"/>
              </a:ext>
            </a:extLst>
          </p:cNvPr>
          <p:cNvSpPr>
            <a:spLocks noGrp="1"/>
          </p:cNvSpPr>
          <p:nvPr>
            <p:ph sz="half" idx="1"/>
          </p:nvPr>
        </p:nvSpPr>
        <p:spPr>
          <a:xfrm>
            <a:off x="640080" y="2633472"/>
            <a:ext cx="5212080" cy="35661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72BA30CD-95C0-427B-A571-A7D8A53278F4}"/>
              </a:ext>
            </a:extLst>
          </p:cNvPr>
          <p:cNvSpPr>
            <a:spLocks noGrp="1"/>
          </p:cNvSpPr>
          <p:nvPr>
            <p:ph sz="half" idx="2"/>
          </p:nvPr>
        </p:nvSpPr>
        <p:spPr>
          <a:xfrm>
            <a:off x="6318928" y="2633472"/>
            <a:ext cx="5212080" cy="35661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86F67CAC-53E4-44AF-BEAC-8FFB96F05A86}"/>
              </a:ext>
            </a:extLst>
          </p:cNvPr>
          <p:cNvSpPr>
            <a:spLocks noGrp="1"/>
          </p:cNvSpPr>
          <p:nvPr>
            <p:ph type="dt" sz="half" idx="10"/>
          </p:nvPr>
        </p:nvSpPr>
        <p:spPr/>
        <p:txBody>
          <a:bodyPr/>
          <a:lstStyle/>
          <a:p>
            <a:fld id="{E579ABC2-0180-4F3A-A895-A85BC724D472}" type="datetime1">
              <a:rPr lang="en-US" smtClean="0"/>
              <a:t>9/18/2026</a:t>
            </a:fld>
            <a:endParaRPr lang="en-US"/>
          </a:p>
        </p:txBody>
      </p:sp>
      <p:sp>
        <p:nvSpPr>
          <p:cNvPr id="6" name="Footer Placeholder 5">
            <a:extLst>
              <a:ext uri="{FF2B5EF4-FFF2-40B4-BE49-F238E27FC236}">
                <a16:creationId xmlns:a16="http://schemas.microsoft.com/office/drawing/2014/main" id="{083D9F3A-E7F0-45E7-AFA8-0D4A669EC16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C5F008B-58BB-45FF-923F-5909DAB49D34}"/>
              </a:ext>
            </a:extLst>
          </p:cNvPr>
          <p:cNvSpPr>
            <a:spLocks noGrp="1"/>
          </p:cNvSpPr>
          <p:nvPr>
            <p:ph type="sldNum" sz="quarter" idx="12"/>
          </p:nvPr>
        </p:nvSpPr>
        <p:spPr/>
        <p:txBody>
          <a:bodyPr/>
          <a:lstStyle/>
          <a:p>
            <a:fld id="{70C12960-6E85-460F-B6E3-5B82CB31AF3D}" type="slidenum">
              <a:rPr lang="en-US" smtClean="0"/>
              <a:t>‹#›</a:t>
            </a:fld>
            <a:endParaRPr lang="en-US"/>
          </a:p>
        </p:txBody>
      </p:sp>
    </p:spTree>
    <p:extLst>
      <p:ext uri="{BB962C8B-B14F-4D97-AF65-F5344CB8AC3E}">
        <p14:creationId xmlns:p14="http://schemas.microsoft.com/office/powerpoint/2010/main" val="197879723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97B549-9E51-42E0-992A-73E775957773}"/>
              </a:ext>
            </a:extLst>
          </p:cNvPr>
          <p:cNvSpPr>
            <a:spLocks noGrp="1"/>
          </p:cNvSpPr>
          <p:nvPr>
            <p:ph type="title"/>
          </p:nvPr>
        </p:nvSpPr>
        <p:spPr>
          <a:xfrm>
            <a:off x="640079" y="1371599"/>
            <a:ext cx="10890929" cy="939753"/>
          </a:xfrm>
        </p:spPr>
        <p:txBody>
          <a:bodyPr/>
          <a:lstStyle/>
          <a:p>
            <a:r>
              <a:rPr lang="en-US"/>
              <a:t>Click to edit Master title style</a:t>
            </a:r>
          </a:p>
        </p:txBody>
      </p:sp>
      <p:sp>
        <p:nvSpPr>
          <p:cNvPr id="3" name="Text Placeholder 2">
            <a:extLst>
              <a:ext uri="{FF2B5EF4-FFF2-40B4-BE49-F238E27FC236}">
                <a16:creationId xmlns:a16="http://schemas.microsoft.com/office/drawing/2014/main" id="{C81A5FDC-7C4B-45FB-8462-E2CE79919F33}"/>
              </a:ext>
            </a:extLst>
          </p:cNvPr>
          <p:cNvSpPr>
            <a:spLocks noGrp="1"/>
          </p:cNvSpPr>
          <p:nvPr>
            <p:ph type="body" idx="1"/>
          </p:nvPr>
        </p:nvSpPr>
        <p:spPr>
          <a:xfrm>
            <a:off x="640079" y="2311352"/>
            <a:ext cx="5212080" cy="695373"/>
          </a:xfrm>
        </p:spPr>
        <p:txBody>
          <a:bodyPr anchor="b">
            <a:normAutofit/>
          </a:bodyPr>
          <a:lstStyle>
            <a:lvl1pPr marL="0" indent="0">
              <a:buNone/>
              <a:defRPr sz="1800" b="1" cap="all" spc="300"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CBD8B686-2E92-45B9-A3D7-9DCAA0C50B36}"/>
              </a:ext>
            </a:extLst>
          </p:cNvPr>
          <p:cNvSpPr>
            <a:spLocks noGrp="1"/>
          </p:cNvSpPr>
          <p:nvPr>
            <p:ph sz="half" idx="2"/>
          </p:nvPr>
        </p:nvSpPr>
        <p:spPr>
          <a:xfrm>
            <a:off x="640079" y="3006725"/>
            <a:ext cx="5212080" cy="319125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86ADB526-4A44-47B6-8D14-93202E590AA7}"/>
              </a:ext>
            </a:extLst>
          </p:cNvPr>
          <p:cNvSpPr>
            <a:spLocks noGrp="1"/>
          </p:cNvSpPr>
          <p:nvPr>
            <p:ph type="body" sz="quarter" idx="3"/>
          </p:nvPr>
        </p:nvSpPr>
        <p:spPr>
          <a:xfrm>
            <a:off x="6318928" y="2311352"/>
            <a:ext cx="5212080" cy="695373"/>
          </a:xfrm>
        </p:spPr>
        <p:txBody>
          <a:bodyPr anchor="b">
            <a:normAutofit/>
          </a:bodyPr>
          <a:lstStyle>
            <a:lvl1pPr marL="0" indent="0">
              <a:buNone/>
              <a:defRPr sz="1800" b="1" cap="all" spc="300"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574177CA-5C13-4311-BFD3-B98FBD942DA5}"/>
              </a:ext>
            </a:extLst>
          </p:cNvPr>
          <p:cNvSpPr>
            <a:spLocks noGrp="1"/>
          </p:cNvSpPr>
          <p:nvPr>
            <p:ph sz="quarter" idx="4"/>
          </p:nvPr>
        </p:nvSpPr>
        <p:spPr>
          <a:xfrm>
            <a:off x="6318928" y="3006725"/>
            <a:ext cx="5212080" cy="319125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4DEA255A-4CB5-40CA-B756-1AA5E27C20BF}"/>
              </a:ext>
            </a:extLst>
          </p:cNvPr>
          <p:cNvSpPr>
            <a:spLocks noGrp="1"/>
          </p:cNvSpPr>
          <p:nvPr>
            <p:ph type="dt" sz="half" idx="10"/>
          </p:nvPr>
        </p:nvSpPr>
        <p:spPr/>
        <p:txBody>
          <a:bodyPr/>
          <a:lstStyle/>
          <a:p>
            <a:fld id="{6AEEA9BA-4E8F-439E-BEA4-91FBA01E3F5F}" type="datetime1">
              <a:rPr lang="en-US" smtClean="0"/>
              <a:t>9/18/2026</a:t>
            </a:fld>
            <a:endParaRPr lang="en-US"/>
          </a:p>
        </p:txBody>
      </p:sp>
      <p:sp>
        <p:nvSpPr>
          <p:cNvPr id="8" name="Footer Placeholder 7">
            <a:extLst>
              <a:ext uri="{FF2B5EF4-FFF2-40B4-BE49-F238E27FC236}">
                <a16:creationId xmlns:a16="http://schemas.microsoft.com/office/drawing/2014/main" id="{FF3072C4-10F1-49B8-B0BF-69204EDDCFAE}"/>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4A5ACC97-44C1-4887-909B-E6732D3C1FFE}"/>
              </a:ext>
            </a:extLst>
          </p:cNvPr>
          <p:cNvSpPr>
            <a:spLocks noGrp="1"/>
          </p:cNvSpPr>
          <p:nvPr>
            <p:ph type="sldNum" sz="quarter" idx="12"/>
          </p:nvPr>
        </p:nvSpPr>
        <p:spPr/>
        <p:txBody>
          <a:bodyPr/>
          <a:lstStyle/>
          <a:p>
            <a:fld id="{70C12960-6E85-460F-B6E3-5B82CB31AF3D}" type="slidenum">
              <a:rPr lang="en-US" smtClean="0"/>
              <a:t>‹#›</a:t>
            </a:fld>
            <a:endParaRPr lang="en-US"/>
          </a:p>
        </p:txBody>
      </p:sp>
    </p:spTree>
    <p:extLst>
      <p:ext uri="{BB962C8B-B14F-4D97-AF65-F5344CB8AC3E}">
        <p14:creationId xmlns:p14="http://schemas.microsoft.com/office/powerpoint/2010/main" val="383573927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27D313-943A-47E0-8A7A-DFFBCC297AB7}"/>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23AC25A7-81C8-4AA1-AD9F-C78A451FDE2E}"/>
              </a:ext>
            </a:extLst>
          </p:cNvPr>
          <p:cNvSpPr>
            <a:spLocks noGrp="1"/>
          </p:cNvSpPr>
          <p:nvPr>
            <p:ph type="dt" sz="half" idx="10"/>
          </p:nvPr>
        </p:nvSpPr>
        <p:spPr/>
        <p:txBody>
          <a:bodyPr/>
          <a:lstStyle/>
          <a:p>
            <a:fld id="{BE15BF18-0007-481C-AA29-413124BC3EE7}" type="datetime1">
              <a:rPr lang="en-US" smtClean="0"/>
              <a:t>9/18/2026</a:t>
            </a:fld>
            <a:endParaRPr lang="en-US"/>
          </a:p>
        </p:txBody>
      </p:sp>
      <p:sp>
        <p:nvSpPr>
          <p:cNvPr id="4" name="Footer Placeholder 3">
            <a:extLst>
              <a:ext uri="{FF2B5EF4-FFF2-40B4-BE49-F238E27FC236}">
                <a16:creationId xmlns:a16="http://schemas.microsoft.com/office/drawing/2014/main" id="{6EF54740-6022-46B2-9C55-B60E9651684F}"/>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089497C9-6B5E-46D6-8FE9-0A5E0CF7F95B}"/>
              </a:ext>
            </a:extLst>
          </p:cNvPr>
          <p:cNvSpPr>
            <a:spLocks noGrp="1"/>
          </p:cNvSpPr>
          <p:nvPr>
            <p:ph type="sldNum" sz="quarter" idx="12"/>
          </p:nvPr>
        </p:nvSpPr>
        <p:spPr/>
        <p:txBody>
          <a:bodyPr/>
          <a:lstStyle/>
          <a:p>
            <a:fld id="{70C12960-6E85-460F-B6E3-5B82CB31AF3D}" type="slidenum">
              <a:rPr lang="en-US" smtClean="0"/>
              <a:t>‹#›</a:t>
            </a:fld>
            <a:endParaRPr lang="en-US"/>
          </a:p>
        </p:txBody>
      </p:sp>
    </p:spTree>
    <p:extLst>
      <p:ext uri="{BB962C8B-B14F-4D97-AF65-F5344CB8AC3E}">
        <p14:creationId xmlns:p14="http://schemas.microsoft.com/office/powerpoint/2010/main" val="108419591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useBgFill="1">
        <p:nvSpPr>
          <p:cNvPr id="5" name="Rectangle 4">
            <a:extLst>
              <a:ext uri="{FF2B5EF4-FFF2-40B4-BE49-F238E27FC236}">
                <a16:creationId xmlns:a16="http://schemas.microsoft.com/office/drawing/2014/main" id="{149F9F0F-FB8C-5565-247C-BDCC156B5CAF}"/>
              </a:ext>
            </a:extLst>
          </p:cNvPr>
          <p:cNvSpPr/>
          <p:nvPr/>
        </p:nvSpPr>
        <p:spPr>
          <a:xfrm>
            <a:off x="0" y="0"/>
            <a:ext cx="12192000" cy="685800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Date Placeholder 1">
            <a:extLst>
              <a:ext uri="{FF2B5EF4-FFF2-40B4-BE49-F238E27FC236}">
                <a16:creationId xmlns:a16="http://schemas.microsoft.com/office/drawing/2014/main" id="{92740D3C-270A-401A-810C-2F86BBBB87D4}"/>
              </a:ext>
            </a:extLst>
          </p:cNvPr>
          <p:cNvSpPr>
            <a:spLocks noGrp="1"/>
          </p:cNvSpPr>
          <p:nvPr>
            <p:ph type="dt" sz="half" idx="10"/>
          </p:nvPr>
        </p:nvSpPr>
        <p:spPr/>
        <p:txBody>
          <a:bodyPr/>
          <a:lstStyle/>
          <a:p>
            <a:fld id="{09BE9870-3748-43AD-B547-02A075CB4A1D}" type="datetime1">
              <a:rPr lang="en-US" smtClean="0"/>
              <a:t>9/18/2026</a:t>
            </a:fld>
            <a:endParaRPr lang="en-US"/>
          </a:p>
        </p:txBody>
      </p:sp>
      <p:sp>
        <p:nvSpPr>
          <p:cNvPr id="3" name="Footer Placeholder 2">
            <a:extLst>
              <a:ext uri="{FF2B5EF4-FFF2-40B4-BE49-F238E27FC236}">
                <a16:creationId xmlns:a16="http://schemas.microsoft.com/office/drawing/2014/main" id="{DDCBE9F8-1765-4F36-A4DE-1DB136025AC9}"/>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7790CF9E-A6C6-4873-ADBE-7A2939319E58}"/>
              </a:ext>
            </a:extLst>
          </p:cNvPr>
          <p:cNvSpPr>
            <a:spLocks noGrp="1"/>
          </p:cNvSpPr>
          <p:nvPr>
            <p:ph type="sldNum" sz="quarter" idx="12"/>
          </p:nvPr>
        </p:nvSpPr>
        <p:spPr/>
        <p:txBody>
          <a:bodyPr/>
          <a:lstStyle/>
          <a:p>
            <a:fld id="{70C12960-6E85-460F-B6E3-5B82CB31AF3D}" type="slidenum">
              <a:rPr lang="en-US" smtClean="0"/>
              <a:t>‹#›</a:t>
            </a:fld>
            <a:endParaRPr lang="en-US"/>
          </a:p>
        </p:txBody>
      </p:sp>
    </p:spTree>
    <p:extLst>
      <p:ext uri="{BB962C8B-B14F-4D97-AF65-F5344CB8AC3E}">
        <p14:creationId xmlns:p14="http://schemas.microsoft.com/office/powerpoint/2010/main" val="157282832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08CDF8-00AD-4441-A6D5-9D7A659EB6C0}"/>
              </a:ext>
            </a:extLst>
          </p:cNvPr>
          <p:cNvSpPr>
            <a:spLocks noGrp="1"/>
          </p:cNvSpPr>
          <p:nvPr>
            <p:ph type="title"/>
          </p:nvPr>
        </p:nvSpPr>
        <p:spPr>
          <a:xfrm>
            <a:off x="640080" y="1371600"/>
            <a:ext cx="3859397" cy="1451723"/>
          </a:xfrm>
        </p:spPr>
        <p:txBody>
          <a:bodyPr anchor="t">
            <a:normAutofit/>
          </a:bodyPr>
          <a:lstStyle>
            <a:lvl1pPr>
              <a:defRPr sz="3600"/>
            </a:lvl1pPr>
          </a:lstStyle>
          <a:p>
            <a:r>
              <a:rPr lang="en-US"/>
              <a:t>Click to edit Master title style</a:t>
            </a:r>
          </a:p>
        </p:txBody>
      </p:sp>
      <p:sp>
        <p:nvSpPr>
          <p:cNvPr id="3" name="Content Placeholder 2">
            <a:extLst>
              <a:ext uri="{FF2B5EF4-FFF2-40B4-BE49-F238E27FC236}">
                <a16:creationId xmlns:a16="http://schemas.microsoft.com/office/drawing/2014/main" id="{28C330AF-CB7E-420A-AE8A-E02E90325885}"/>
              </a:ext>
            </a:extLst>
          </p:cNvPr>
          <p:cNvSpPr>
            <a:spLocks noGrp="1"/>
          </p:cNvSpPr>
          <p:nvPr>
            <p:ph idx="1"/>
          </p:nvPr>
        </p:nvSpPr>
        <p:spPr>
          <a:xfrm>
            <a:off x="4936519" y="1031001"/>
            <a:ext cx="6594490" cy="5166360"/>
          </a:xfrm>
        </p:spPr>
        <p:txBody>
          <a:bodyPr>
            <a:normAutofit/>
          </a:bodyPr>
          <a:lstStyle>
            <a:lvl1pPr>
              <a:defRPr sz="2800"/>
            </a:lvl1pPr>
            <a:lvl2pPr>
              <a:defRPr sz="2400"/>
            </a:lvl2pPr>
            <a:lvl3pPr>
              <a:defRPr sz="2000"/>
            </a:lvl3pPr>
            <a:lvl4pPr>
              <a:defRPr sz="1800"/>
            </a:lvl4pPr>
            <a:lvl5pPr>
              <a:defRPr sz="18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F43257AD-2422-4CDA-9C55-700F4B5BF251}"/>
              </a:ext>
            </a:extLst>
          </p:cNvPr>
          <p:cNvSpPr>
            <a:spLocks noGrp="1"/>
          </p:cNvSpPr>
          <p:nvPr>
            <p:ph type="body" sz="half" idx="2"/>
          </p:nvPr>
        </p:nvSpPr>
        <p:spPr>
          <a:xfrm>
            <a:off x="640080" y="2972168"/>
            <a:ext cx="3859397" cy="3226826"/>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51B7454-C1CC-46F2-A6FB-1FE786C48F49}"/>
              </a:ext>
            </a:extLst>
          </p:cNvPr>
          <p:cNvSpPr>
            <a:spLocks noGrp="1"/>
          </p:cNvSpPr>
          <p:nvPr>
            <p:ph type="dt" sz="half" idx="10"/>
          </p:nvPr>
        </p:nvSpPr>
        <p:spPr/>
        <p:txBody>
          <a:bodyPr/>
          <a:lstStyle/>
          <a:p>
            <a:fld id="{558E7897-33C5-4F1A-9307-D068E37F3DC7}" type="datetime1">
              <a:rPr lang="en-US" smtClean="0"/>
              <a:t>9/18/2026</a:t>
            </a:fld>
            <a:endParaRPr lang="en-US"/>
          </a:p>
        </p:txBody>
      </p:sp>
      <p:sp>
        <p:nvSpPr>
          <p:cNvPr id="6" name="Footer Placeholder 5">
            <a:extLst>
              <a:ext uri="{FF2B5EF4-FFF2-40B4-BE49-F238E27FC236}">
                <a16:creationId xmlns:a16="http://schemas.microsoft.com/office/drawing/2014/main" id="{49077DBE-6CC7-421B-AB5E-341E20BD922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D6EAB8F-7526-4CDB-B782-FAD8B3E70B0A}"/>
              </a:ext>
            </a:extLst>
          </p:cNvPr>
          <p:cNvSpPr>
            <a:spLocks noGrp="1"/>
          </p:cNvSpPr>
          <p:nvPr>
            <p:ph type="sldNum" sz="quarter" idx="12"/>
          </p:nvPr>
        </p:nvSpPr>
        <p:spPr/>
        <p:txBody>
          <a:bodyPr/>
          <a:lstStyle/>
          <a:p>
            <a:fld id="{70C12960-6E85-460F-B6E3-5B82CB31AF3D}" type="slidenum">
              <a:rPr lang="en-US" smtClean="0"/>
              <a:t>‹#›</a:t>
            </a:fld>
            <a:endParaRPr lang="en-US"/>
          </a:p>
        </p:txBody>
      </p:sp>
    </p:spTree>
    <p:extLst>
      <p:ext uri="{BB962C8B-B14F-4D97-AF65-F5344CB8AC3E}">
        <p14:creationId xmlns:p14="http://schemas.microsoft.com/office/powerpoint/2010/main" val="98974237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31647F-5A61-44C9-81DC-331C9AE5DDAE}"/>
              </a:ext>
            </a:extLst>
          </p:cNvPr>
          <p:cNvSpPr>
            <a:spLocks noGrp="1"/>
          </p:cNvSpPr>
          <p:nvPr>
            <p:ph type="title"/>
          </p:nvPr>
        </p:nvSpPr>
        <p:spPr>
          <a:xfrm>
            <a:off x="640080" y="1371600"/>
            <a:ext cx="3859397" cy="1451723"/>
          </a:xfrm>
        </p:spPr>
        <p:txBody>
          <a:bodyPr anchor="t">
            <a:normAutofit/>
          </a:bodyPr>
          <a:lstStyle>
            <a:lvl1pPr>
              <a:defRPr sz="3600"/>
            </a:lvl1pPr>
          </a:lstStyle>
          <a:p>
            <a:r>
              <a:rPr lang="en-US"/>
              <a:t>Click to edit Master title style</a:t>
            </a:r>
          </a:p>
        </p:txBody>
      </p:sp>
      <p:sp>
        <p:nvSpPr>
          <p:cNvPr id="3" name="Picture Placeholder 2">
            <a:extLst>
              <a:ext uri="{FF2B5EF4-FFF2-40B4-BE49-F238E27FC236}">
                <a16:creationId xmlns:a16="http://schemas.microsoft.com/office/drawing/2014/main" id="{31627A0F-F1B8-49BE-A0FF-7FE16E3BDCC1}"/>
              </a:ext>
            </a:extLst>
          </p:cNvPr>
          <p:cNvSpPr>
            <a:spLocks noGrp="1"/>
          </p:cNvSpPr>
          <p:nvPr>
            <p:ph type="pic" idx="1"/>
          </p:nvPr>
        </p:nvSpPr>
        <p:spPr>
          <a:xfrm>
            <a:off x="4937760" y="1033271"/>
            <a:ext cx="6592824" cy="516636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C86D1BD6-1519-4431-9FAF-7D4F4129972C}"/>
              </a:ext>
            </a:extLst>
          </p:cNvPr>
          <p:cNvSpPr>
            <a:spLocks noGrp="1"/>
          </p:cNvSpPr>
          <p:nvPr>
            <p:ph type="body" sz="half" idx="2"/>
          </p:nvPr>
        </p:nvSpPr>
        <p:spPr>
          <a:xfrm>
            <a:off x="640080" y="2972167"/>
            <a:ext cx="3859397" cy="322682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5A587A0-353B-42C2-BA96-B1ADEDF642BE}"/>
              </a:ext>
            </a:extLst>
          </p:cNvPr>
          <p:cNvSpPr>
            <a:spLocks noGrp="1"/>
          </p:cNvSpPr>
          <p:nvPr>
            <p:ph type="dt" sz="half" idx="10"/>
          </p:nvPr>
        </p:nvSpPr>
        <p:spPr/>
        <p:txBody>
          <a:bodyPr/>
          <a:lstStyle/>
          <a:p>
            <a:fld id="{82E171BA-CC09-47C8-A6DF-F5C5CB59CEEC}" type="datetime1">
              <a:rPr lang="en-US" smtClean="0"/>
              <a:t>9/18/2026</a:t>
            </a:fld>
            <a:endParaRPr lang="en-US"/>
          </a:p>
        </p:txBody>
      </p:sp>
      <p:sp>
        <p:nvSpPr>
          <p:cNvPr id="6" name="Footer Placeholder 5">
            <a:extLst>
              <a:ext uri="{FF2B5EF4-FFF2-40B4-BE49-F238E27FC236}">
                <a16:creationId xmlns:a16="http://schemas.microsoft.com/office/drawing/2014/main" id="{44D5A88E-3957-4B76-B1BE-4164029217B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5F7C5FD-E56A-4C66-8F23-087F95A2FD0E}"/>
              </a:ext>
            </a:extLst>
          </p:cNvPr>
          <p:cNvSpPr>
            <a:spLocks noGrp="1"/>
          </p:cNvSpPr>
          <p:nvPr>
            <p:ph type="sldNum" sz="quarter" idx="12"/>
          </p:nvPr>
        </p:nvSpPr>
        <p:spPr/>
        <p:txBody>
          <a:bodyPr/>
          <a:lstStyle/>
          <a:p>
            <a:fld id="{70C12960-6E85-460F-B6E3-5B82CB31AF3D}" type="slidenum">
              <a:rPr lang="en-US" smtClean="0"/>
              <a:t>‹#›</a:t>
            </a:fld>
            <a:endParaRPr lang="en-US"/>
          </a:p>
        </p:txBody>
      </p:sp>
    </p:spTree>
    <p:extLst>
      <p:ext uri="{BB962C8B-B14F-4D97-AF65-F5344CB8AC3E}">
        <p14:creationId xmlns:p14="http://schemas.microsoft.com/office/powerpoint/2010/main" val="377703310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5E4BB7-3F30-4C31-9BB2-8EC24FC0A1D6}"/>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1ECF4134-70F5-4EE6-88BE-49D129630CDF}"/>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19EABC7-C044-44DE-B303-55A0581DA1E8}"/>
              </a:ext>
            </a:extLst>
          </p:cNvPr>
          <p:cNvSpPr>
            <a:spLocks noGrp="1"/>
          </p:cNvSpPr>
          <p:nvPr>
            <p:ph type="dt" sz="half" idx="10"/>
          </p:nvPr>
        </p:nvSpPr>
        <p:spPr/>
        <p:txBody>
          <a:bodyPr/>
          <a:lstStyle/>
          <a:p>
            <a:fld id="{C07B66AD-7C08-490A-ADA4-B47E10FB2407}" type="datetime1">
              <a:rPr lang="en-US" smtClean="0"/>
              <a:t>9/18/2026</a:t>
            </a:fld>
            <a:endParaRPr lang="en-US"/>
          </a:p>
        </p:txBody>
      </p:sp>
      <p:sp>
        <p:nvSpPr>
          <p:cNvPr id="5" name="Footer Placeholder 4">
            <a:extLst>
              <a:ext uri="{FF2B5EF4-FFF2-40B4-BE49-F238E27FC236}">
                <a16:creationId xmlns:a16="http://schemas.microsoft.com/office/drawing/2014/main" id="{4D4A63E1-5BC5-402E-9916-BAB84BCF0BB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A2EF915-AF64-4ECC-8B1A-B7E6A89B7917}"/>
              </a:ext>
            </a:extLst>
          </p:cNvPr>
          <p:cNvSpPr>
            <a:spLocks noGrp="1"/>
          </p:cNvSpPr>
          <p:nvPr>
            <p:ph type="sldNum" sz="quarter" idx="12"/>
          </p:nvPr>
        </p:nvSpPr>
        <p:spPr/>
        <p:txBody>
          <a:bodyPr/>
          <a:lstStyle/>
          <a:p>
            <a:fld id="{70C12960-6E85-460F-B6E3-5B82CB31AF3D}" type="slidenum">
              <a:rPr lang="en-US" smtClean="0"/>
              <a:t>‹#›</a:t>
            </a:fld>
            <a:endParaRPr lang="en-US"/>
          </a:p>
        </p:txBody>
      </p:sp>
    </p:spTree>
    <p:extLst>
      <p:ext uri="{BB962C8B-B14F-4D97-AF65-F5344CB8AC3E}">
        <p14:creationId xmlns:p14="http://schemas.microsoft.com/office/powerpoint/2010/main" val="184227845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31CB3635-47E1-90D8-B693-DA85A66B3831}"/>
              </a:ext>
            </a:extLst>
          </p:cNvPr>
          <p:cNvSpPr/>
          <p:nvPr/>
        </p:nvSpPr>
        <p:spPr>
          <a:xfrm>
            <a:off x="0" y="0"/>
            <a:ext cx="12192000" cy="685800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Vertical Title 1">
            <a:extLst>
              <a:ext uri="{FF2B5EF4-FFF2-40B4-BE49-F238E27FC236}">
                <a16:creationId xmlns:a16="http://schemas.microsoft.com/office/drawing/2014/main" id="{6EB09414-2AA1-4D8E-A00A-C092FBC92D91}"/>
              </a:ext>
            </a:extLst>
          </p:cNvPr>
          <p:cNvSpPr>
            <a:spLocks noGrp="1"/>
          </p:cNvSpPr>
          <p:nvPr>
            <p:ph type="title" orient="vert"/>
          </p:nvPr>
        </p:nvSpPr>
        <p:spPr>
          <a:xfrm>
            <a:off x="9209219" y="640079"/>
            <a:ext cx="1811773" cy="5536884"/>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D42C3A78-37C5-46D0-9DF4-CB78AF883C2C}"/>
              </a:ext>
            </a:extLst>
          </p:cNvPr>
          <p:cNvSpPr>
            <a:spLocks noGrp="1"/>
          </p:cNvSpPr>
          <p:nvPr>
            <p:ph type="body" orient="vert" idx="1"/>
          </p:nvPr>
        </p:nvSpPr>
        <p:spPr>
          <a:xfrm>
            <a:off x="640080" y="640080"/>
            <a:ext cx="8412422" cy="553688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9D8705E-925D-4F57-8268-107CE3CF4C45}"/>
              </a:ext>
            </a:extLst>
          </p:cNvPr>
          <p:cNvSpPr>
            <a:spLocks noGrp="1"/>
          </p:cNvSpPr>
          <p:nvPr>
            <p:ph type="dt" sz="half" idx="10"/>
          </p:nvPr>
        </p:nvSpPr>
        <p:spPr/>
        <p:txBody>
          <a:bodyPr/>
          <a:lstStyle/>
          <a:p>
            <a:fld id="{05B95027-4255-49E7-9841-CD21BCC99996}" type="datetime1">
              <a:rPr lang="en-US" smtClean="0"/>
              <a:t>9/18/2026</a:t>
            </a:fld>
            <a:endParaRPr lang="en-US"/>
          </a:p>
        </p:txBody>
      </p:sp>
      <p:sp>
        <p:nvSpPr>
          <p:cNvPr id="5" name="Footer Placeholder 4">
            <a:extLst>
              <a:ext uri="{FF2B5EF4-FFF2-40B4-BE49-F238E27FC236}">
                <a16:creationId xmlns:a16="http://schemas.microsoft.com/office/drawing/2014/main" id="{50FE207E-070D-4EC8-A44C-21F1815FDAA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15D01D1-C266-4161-A820-C084B980131C}"/>
              </a:ext>
            </a:extLst>
          </p:cNvPr>
          <p:cNvSpPr>
            <a:spLocks noGrp="1"/>
          </p:cNvSpPr>
          <p:nvPr>
            <p:ph type="sldNum" sz="quarter" idx="12"/>
          </p:nvPr>
        </p:nvSpPr>
        <p:spPr/>
        <p:txBody>
          <a:bodyPr/>
          <a:lstStyle/>
          <a:p>
            <a:fld id="{70C12960-6E85-460F-B6E3-5B82CB31AF3D}" type="slidenum">
              <a:rPr lang="en-US" smtClean="0"/>
              <a:t>‹#›</a:t>
            </a:fld>
            <a:endParaRPr lang="en-US"/>
          </a:p>
        </p:txBody>
      </p:sp>
      <p:cxnSp>
        <p:nvCxnSpPr>
          <p:cNvPr id="7" name="Straight Connector 6">
            <a:extLst>
              <a:ext uri="{FF2B5EF4-FFF2-40B4-BE49-F238E27FC236}">
                <a16:creationId xmlns:a16="http://schemas.microsoft.com/office/drawing/2014/main" id="{3230604F-219C-2DEE-830E-27274CC2FE19}"/>
              </a:ext>
              <a:ext uri="{C183D7F6-B498-43B3-948B-1728B52AA6E4}">
                <adec:decorative xmlns:adec="http://schemas.microsoft.com/office/drawing/2017/decorative" val="1"/>
              </a:ext>
            </a:extLst>
          </p:cNvPr>
          <p:cNvCxnSpPr>
            <a:cxnSpLocks/>
          </p:cNvCxnSpPr>
          <p:nvPr/>
        </p:nvCxnSpPr>
        <p:spPr>
          <a:xfrm rot="5400000">
            <a:off x="10872154" y="1192438"/>
            <a:ext cx="978862" cy="0"/>
          </a:xfrm>
          <a:prstGeom prst="line">
            <a:avLst/>
          </a:prstGeom>
          <a:ln w="762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4928928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AB4E786-7636-4278-8595-D365D28A796A}"/>
              </a:ext>
            </a:extLst>
          </p:cNvPr>
          <p:cNvSpPr>
            <a:spLocks noGrp="1"/>
          </p:cNvSpPr>
          <p:nvPr>
            <p:ph type="title"/>
          </p:nvPr>
        </p:nvSpPr>
        <p:spPr>
          <a:xfrm>
            <a:off x="640079" y="1371601"/>
            <a:ext cx="10890929" cy="1097280"/>
          </a:xfrm>
          <a:prstGeom prst="rect">
            <a:avLst/>
          </a:prstGeom>
        </p:spPr>
        <p:txBody>
          <a:bodyPr vert="horz" lIns="91440" tIns="45720" rIns="91440" bIns="45720" rtlCol="0" anchor="t">
            <a:normAutofit/>
          </a:bodyPr>
          <a:lstStyle/>
          <a:p>
            <a:r>
              <a:rPr lang="en-US"/>
              <a:t>Click to edit Master title style</a:t>
            </a:r>
          </a:p>
        </p:txBody>
      </p:sp>
      <p:sp>
        <p:nvSpPr>
          <p:cNvPr id="3" name="Text Placeholder 2">
            <a:extLst>
              <a:ext uri="{FF2B5EF4-FFF2-40B4-BE49-F238E27FC236}">
                <a16:creationId xmlns:a16="http://schemas.microsoft.com/office/drawing/2014/main" id="{EA740849-7059-4C70-992B-5304D2EE9BAB}"/>
              </a:ext>
            </a:extLst>
          </p:cNvPr>
          <p:cNvSpPr>
            <a:spLocks noGrp="1"/>
          </p:cNvSpPr>
          <p:nvPr>
            <p:ph type="body" idx="1"/>
          </p:nvPr>
        </p:nvSpPr>
        <p:spPr>
          <a:xfrm>
            <a:off x="640080" y="2633472"/>
            <a:ext cx="10890928" cy="356616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09FEBF6-CEA6-4332-87B3-697807571C84}"/>
              </a:ext>
            </a:extLst>
          </p:cNvPr>
          <p:cNvSpPr>
            <a:spLocks noGrp="1"/>
          </p:cNvSpPr>
          <p:nvPr>
            <p:ph type="dt" sz="half" idx="2"/>
          </p:nvPr>
        </p:nvSpPr>
        <p:spPr>
          <a:xfrm>
            <a:off x="640080" y="6356350"/>
            <a:ext cx="2743200" cy="365125"/>
          </a:xfrm>
          <a:prstGeom prst="rect">
            <a:avLst/>
          </a:prstGeom>
        </p:spPr>
        <p:txBody>
          <a:bodyPr vert="horz" lIns="91440" tIns="45720" rIns="91440" bIns="45720" rtlCol="0" anchor="ctr"/>
          <a:lstStyle>
            <a:lvl1pPr algn="l">
              <a:defRPr sz="900" b="1" cap="all" spc="300" baseline="0">
                <a:solidFill>
                  <a:schemeClr val="tx1"/>
                </a:solidFill>
              </a:defRPr>
            </a:lvl1pPr>
          </a:lstStyle>
          <a:p>
            <a:fld id="{7DA38F49-B3E2-4BF0-BEC7-C30D34ABBB8D}" type="datetime1">
              <a:rPr lang="en-US" smtClean="0"/>
              <a:t>9/18/2026</a:t>
            </a:fld>
            <a:endParaRPr lang="en-US"/>
          </a:p>
        </p:txBody>
      </p:sp>
      <p:sp>
        <p:nvSpPr>
          <p:cNvPr id="5" name="Footer Placeholder 4">
            <a:extLst>
              <a:ext uri="{FF2B5EF4-FFF2-40B4-BE49-F238E27FC236}">
                <a16:creationId xmlns:a16="http://schemas.microsoft.com/office/drawing/2014/main" id="{BC6BAF94-621C-43E1-BA0C-410A6899031B}"/>
              </a:ext>
            </a:extLst>
          </p:cNvPr>
          <p:cNvSpPr>
            <a:spLocks noGrp="1"/>
          </p:cNvSpPr>
          <p:nvPr>
            <p:ph type="ftr" sz="quarter" idx="3"/>
          </p:nvPr>
        </p:nvSpPr>
        <p:spPr>
          <a:xfrm>
            <a:off x="6767622" y="6356350"/>
            <a:ext cx="4040373" cy="365125"/>
          </a:xfrm>
          <a:prstGeom prst="rect">
            <a:avLst/>
          </a:prstGeom>
        </p:spPr>
        <p:txBody>
          <a:bodyPr vert="horz" lIns="91440" tIns="45720" rIns="91440" bIns="45720" rtlCol="0" anchor="ctr"/>
          <a:lstStyle>
            <a:lvl1pPr algn="r">
              <a:defRPr sz="900" b="1" cap="all" spc="300" baseline="0">
                <a:solidFill>
                  <a:schemeClr val="tx1"/>
                </a:solidFill>
              </a:defRPr>
            </a:lvl1pPr>
          </a:lstStyle>
          <a:p>
            <a:endParaRPr lang="en-US"/>
          </a:p>
        </p:txBody>
      </p:sp>
      <p:sp>
        <p:nvSpPr>
          <p:cNvPr id="6" name="Slide Number Placeholder 5">
            <a:extLst>
              <a:ext uri="{FF2B5EF4-FFF2-40B4-BE49-F238E27FC236}">
                <a16:creationId xmlns:a16="http://schemas.microsoft.com/office/drawing/2014/main" id="{137D19E5-9E16-48C9-AAE2-0C70679A8D7B}"/>
              </a:ext>
            </a:extLst>
          </p:cNvPr>
          <p:cNvSpPr>
            <a:spLocks noGrp="1"/>
          </p:cNvSpPr>
          <p:nvPr>
            <p:ph type="sldNum" sz="quarter" idx="4"/>
          </p:nvPr>
        </p:nvSpPr>
        <p:spPr>
          <a:xfrm>
            <a:off x="10807995" y="6356350"/>
            <a:ext cx="723014" cy="365125"/>
          </a:xfrm>
          <a:prstGeom prst="rect">
            <a:avLst/>
          </a:prstGeom>
        </p:spPr>
        <p:txBody>
          <a:bodyPr vert="horz" lIns="91440" tIns="45720" rIns="91440" bIns="45720" rtlCol="0" anchor="ctr"/>
          <a:lstStyle>
            <a:lvl1pPr algn="r">
              <a:defRPr sz="900" b="1" cap="all" spc="300" baseline="0">
                <a:solidFill>
                  <a:schemeClr val="tx1"/>
                </a:solidFill>
              </a:defRPr>
            </a:lvl1pPr>
          </a:lstStyle>
          <a:p>
            <a:fld id="{70C12960-6E85-460F-B6E3-5B82CB31AF3D}" type="slidenum">
              <a:rPr lang="en-US" smtClean="0"/>
              <a:t>‹#›</a:t>
            </a:fld>
            <a:endParaRPr lang="en-US"/>
          </a:p>
        </p:txBody>
      </p:sp>
      <p:cxnSp>
        <p:nvCxnSpPr>
          <p:cNvPr id="9" name="Straight Connector 8">
            <a:extLst>
              <a:ext uri="{FF2B5EF4-FFF2-40B4-BE49-F238E27FC236}">
                <a16:creationId xmlns:a16="http://schemas.microsoft.com/office/drawing/2014/main" id="{118E06E4-607B-144B-382B-AD3D06B1EE8C}"/>
              </a:ext>
              <a:ext uri="{C183D7F6-B498-43B3-948B-1728B52AA6E4}">
                <adec:decorative xmlns:adec="http://schemas.microsoft.com/office/drawing/2017/decorative" val="1"/>
              </a:ext>
            </a:extLst>
          </p:cNvPr>
          <p:cNvCxnSpPr>
            <a:cxnSpLocks/>
          </p:cNvCxnSpPr>
          <p:nvPr/>
        </p:nvCxnSpPr>
        <p:spPr>
          <a:xfrm>
            <a:off x="713232" y="1031001"/>
            <a:ext cx="978862" cy="0"/>
          </a:xfrm>
          <a:prstGeom prst="line">
            <a:avLst/>
          </a:prstGeom>
          <a:ln w="762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09241305"/>
      </p:ext>
    </p:extLst>
  </p:cSld>
  <p:clrMap bg1="lt1" tx1="dk1" bg2="lt2" tx2="dk2" accent1="accent1" accent2="accent2" accent3="accent3" accent4="accent4" accent5="accent5" accent6="accent6" hlink="hlink" folHlink="folHlink"/>
  <p:sldLayoutIdLst>
    <p:sldLayoutId id="2147483716" r:id="rId1"/>
    <p:sldLayoutId id="2147483717" r:id="rId2"/>
    <p:sldLayoutId id="2147483718" r:id="rId3"/>
    <p:sldLayoutId id="2147483719" r:id="rId4"/>
    <p:sldLayoutId id="2147483720" r:id="rId5"/>
    <p:sldLayoutId id="2147483714" r:id="rId6"/>
    <p:sldLayoutId id="2147483710" r:id="rId7"/>
    <p:sldLayoutId id="2147483711" r:id="rId8"/>
    <p:sldLayoutId id="2147483712" r:id="rId9"/>
    <p:sldLayoutId id="2147483713" r:id="rId10"/>
    <p:sldLayoutId id="2147483715" r:id="rId11"/>
  </p:sldLayoutIdLst>
  <p:hf sldNum="0" hdr="0" ftr="0" dt="0"/>
  <p:txStyles>
    <p:titleStyle>
      <a:lvl1pPr algn="l" defTabSz="914400" rtl="0" eaLnBrk="1" latinLnBrk="0" hangingPunct="1">
        <a:lnSpc>
          <a:spcPct val="100000"/>
        </a:lnSpc>
        <a:spcBef>
          <a:spcPct val="0"/>
        </a:spcBef>
        <a:buNone/>
        <a:defRPr sz="4000" b="1" kern="1200">
          <a:solidFill>
            <a:schemeClr val="tx1"/>
          </a:solidFill>
          <a:latin typeface="+mj-lt"/>
          <a:ea typeface="+mj-ea"/>
          <a:cs typeface="+mj-cs"/>
        </a:defRPr>
      </a:lvl1pPr>
    </p:titleStyle>
    <p:bodyStyle>
      <a:lvl1pPr marL="228600" indent="-228600" algn="l" defTabSz="914400" rtl="0" eaLnBrk="1" latinLnBrk="0" hangingPunct="1">
        <a:lnSpc>
          <a:spcPct val="120000"/>
        </a:lnSpc>
        <a:spcBef>
          <a:spcPts val="1000"/>
        </a:spcBef>
        <a:buSzPct val="87000"/>
        <a:buFont typeface="Arial" panose="020B0604020202020204" pitchFamily="34" charset="0"/>
        <a:buChar char="•"/>
        <a:defRPr sz="2000" kern="1200">
          <a:solidFill>
            <a:schemeClr val="tx1"/>
          </a:solidFill>
          <a:latin typeface="+mn-lt"/>
          <a:ea typeface="+mn-ea"/>
          <a:cs typeface="+mn-cs"/>
        </a:defRPr>
      </a:lvl1pPr>
      <a:lvl2pPr marL="493776" indent="-228600" algn="l" defTabSz="914400" rtl="0" eaLnBrk="1" latinLnBrk="0" hangingPunct="1">
        <a:lnSpc>
          <a:spcPct val="120000"/>
        </a:lnSpc>
        <a:spcBef>
          <a:spcPts val="500"/>
        </a:spcBef>
        <a:buSzPct val="87000"/>
        <a:buFont typeface="Arial" panose="020B0604020202020204" pitchFamily="34" charset="0"/>
        <a:buChar char="•"/>
        <a:defRPr sz="1800" kern="1200">
          <a:solidFill>
            <a:schemeClr val="tx1"/>
          </a:solidFill>
          <a:latin typeface="+mn-lt"/>
          <a:ea typeface="+mn-ea"/>
          <a:cs typeface="+mn-cs"/>
        </a:defRPr>
      </a:lvl2pPr>
      <a:lvl3pPr marL="731520" indent="-228600" algn="l" defTabSz="914400" rtl="0" eaLnBrk="1" latinLnBrk="0" hangingPunct="1">
        <a:lnSpc>
          <a:spcPct val="120000"/>
        </a:lnSpc>
        <a:spcBef>
          <a:spcPts val="500"/>
        </a:spcBef>
        <a:buSzPct val="87000"/>
        <a:buFont typeface="Arial" panose="020B0604020202020204" pitchFamily="34" charset="0"/>
        <a:buChar char="•"/>
        <a:defRPr sz="1600" kern="1200">
          <a:solidFill>
            <a:schemeClr val="tx1"/>
          </a:solidFill>
          <a:latin typeface="+mn-lt"/>
          <a:ea typeface="+mn-ea"/>
          <a:cs typeface="+mn-cs"/>
        </a:defRPr>
      </a:lvl3pPr>
      <a:lvl4pPr marL="1051560" indent="-285750" algn="l" defTabSz="914400" rtl="0" eaLnBrk="1" latinLnBrk="0" hangingPunct="1">
        <a:lnSpc>
          <a:spcPct val="120000"/>
        </a:lnSpc>
        <a:spcBef>
          <a:spcPts val="500"/>
        </a:spcBef>
        <a:buSzPct val="87000"/>
        <a:buFont typeface="Arial" panose="020B0604020202020204" pitchFamily="34" charset="0"/>
        <a:buChar char="•"/>
        <a:defRPr sz="1400" kern="1200">
          <a:solidFill>
            <a:schemeClr val="tx1"/>
          </a:solidFill>
          <a:latin typeface="+mn-lt"/>
          <a:ea typeface="+mn-ea"/>
          <a:cs typeface="+mn-cs"/>
        </a:defRPr>
      </a:lvl4pPr>
      <a:lvl5pPr marL="1298448" indent="-228600" algn="l" defTabSz="914400" rtl="0" eaLnBrk="1" latinLnBrk="0" hangingPunct="1">
        <a:lnSpc>
          <a:spcPct val="120000"/>
        </a:lnSpc>
        <a:spcBef>
          <a:spcPts val="500"/>
        </a:spcBef>
        <a:buSzPct val="87000"/>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hyperlink" Target="https://www.cccco.edu/-/media/CCCCO-Website/Reports/CCCCO_Report_Program_Course_Approval-web-102819.pdf?la=en&amp;hash=06918DD585E9F8C0805334FEA3EB1E6872C22F16" TargetMode="External"/><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hyperlink" Target="https://www.valleycollege.edu/about-sbvc/office-of-president/college_planning_documents/index.php" TargetMode="External"/><Relationship Id="rId4" Type="http://schemas.openxmlformats.org/officeDocument/2006/relationships/hyperlink" Target="https://www.valleycollege.edu/about-sbvc/missions-values.php" TargetMode="External"/></Relationships>
</file>

<file path=ppt/slides/_rels/slide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hyperlink" Target="https://www.asccc.org/10_1" TargetMode="External"/><Relationship Id="rId7" Type="http://schemas.openxmlformats.org/officeDocument/2006/relationships/hyperlink" Target="https://www.asccc.org/sites/default/files/publications/Program-review-spring09_0.pdf" TargetMode="External"/><Relationship Id="rId2" Type="http://schemas.openxmlformats.org/officeDocument/2006/relationships/notesSlide" Target="../notesSlides/notesSlide5.xml"/><Relationship Id="rId1" Type="http://schemas.openxmlformats.org/officeDocument/2006/relationships/slideLayout" Target="../slideLayouts/slideLayout9.xml"/><Relationship Id="rId6" Type="http://schemas.openxmlformats.org/officeDocument/2006/relationships/hyperlink" Target="https://www.ccccurriculum.net/compliance-2/title-5/#:~:text=Title%205%20regulations%20are%20the,Code%20supersedes%20Title%205%20regulations." TargetMode="External"/><Relationship Id="rId5" Type="http://schemas.openxmlformats.org/officeDocument/2006/relationships/hyperlink" Target="http://www.leginfo.ca.gov/" TargetMode="External"/><Relationship Id="rId4" Type="http://schemas.openxmlformats.org/officeDocument/2006/relationships/hyperlink" Target="https://govt.westlaw.com/calregs/Browse/Home/California/CaliforniaCodeofRegulations?transitionType=Default&amp;contextData=%28sc.Default%29" TargetMode="External"/></Relationships>
</file>

<file path=ppt/slides/_rels/slide8.xml.rels><?xml version="1.0" encoding="UTF-8" standalone="yes"?>
<Relationships xmlns="http://schemas.openxmlformats.org/package/2006/relationships"><Relationship Id="rId3" Type="http://schemas.openxmlformats.org/officeDocument/2006/relationships/hyperlink" Target="https://accjc.org/eligibility-requirements-standards-policies/#accreditation-standards" TargetMode="External"/><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hyperlink" Target="https://www.asccc.org/content/program-review-and-equity-driven-2024-accjc-standards" TargetMode="Externa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hyperlink" Target="https://www.valleycollege.edu/about-sbvc/campus-committees/academic-senate/bylaws/documents/2025-current-bylaws.pdf" TargetMode="External"/><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1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jpeg"/><Relationship Id="rId1" Type="http://schemas.openxmlformats.org/officeDocument/2006/relationships/slideLayout" Target="../slideLayouts/slideLayout2.xml"/><Relationship Id="rId4" Type="http://schemas.microsoft.com/office/2007/relationships/hdphoto" Target="../media/hdphoto1.wdp"/></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8" Type="http://schemas.openxmlformats.org/officeDocument/2006/relationships/hyperlink" Target="https://www.glendale.edu/about-gcc/gcc-overview/institutional-effectiveness/program-review" TargetMode="External"/><Relationship Id="rId3" Type="http://schemas.openxmlformats.org/officeDocument/2006/relationships/hyperlink" Target="https://www.asccc.org/10_1" TargetMode="External"/><Relationship Id="rId7" Type="http://schemas.openxmlformats.org/officeDocument/2006/relationships/hyperlink" Target="https://www.ccccurriculum.net/faq/#:~:text=Title%205%20section%2055003%20states,2(e).%20%E2%80%8B" TargetMode="External"/><Relationship Id="rId2" Type="http://schemas.openxmlformats.org/officeDocument/2006/relationships/notesSlide" Target="../notesSlides/notesSlide18.xml"/><Relationship Id="rId1" Type="http://schemas.openxmlformats.org/officeDocument/2006/relationships/slideLayout" Target="../slideLayouts/slideLayout2.xml"/><Relationship Id="rId6" Type="http://schemas.openxmlformats.org/officeDocument/2006/relationships/hyperlink" Target="https://www.siskiyous.edu/programreview/programReview_faq.htm#:~:text=Program%20Review%20is%20the%20process,to%20that%20college's%20community%20needs" TargetMode="External"/><Relationship Id="rId5" Type="http://schemas.openxmlformats.org/officeDocument/2006/relationships/hyperlink" Target="https://www.asccc.org/sites/default/files/publications/Program-review-spring09_0.pdf" TargetMode="External"/><Relationship Id="rId10" Type="http://schemas.openxmlformats.org/officeDocument/2006/relationships/hyperlink" Target="https://www.valleycollege.edu/about-sbvc/campus-committees/program-review/index.php" TargetMode="External"/><Relationship Id="rId4" Type="http://schemas.openxmlformats.org/officeDocument/2006/relationships/hyperlink" Target="https://www.asccc.org/sites/default/files/publications/ProgReview_0.pdf" TargetMode="External"/><Relationship Id="rId9" Type="http://schemas.openxmlformats.org/officeDocument/2006/relationships/hyperlink" Target="https://www.valleycollege.edu/about-sbvc/campus-committees/academic-senate/"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0E758A-CAA6-B5A2-5E20-FA7BD77A57E3}"/>
              </a:ext>
            </a:extLst>
          </p:cNvPr>
          <p:cNvSpPr>
            <a:spLocks noGrp="1"/>
          </p:cNvSpPr>
          <p:nvPr>
            <p:ph type="title"/>
          </p:nvPr>
        </p:nvSpPr>
        <p:spPr/>
        <p:txBody>
          <a:bodyPr/>
          <a:lstStyle/>
          <a:p>
            <a:r>
              <a:rPr lang="en-US" dirty="0"/>
              <a:t>Welcome!</a:t>
            </a:r>
          </a:p>
        </p:txBody>
      </p:sp>
      <p:sp>
        <p:nvSpPr>
          <p:cNvPr id="3" name="Content Placeholder 2">
            <a:extLst>
              <a:ext uri="{FF2B5EF4-FFF2-40B4-BE49-F238E27FC236}">
                <a16:creationId xmlns:a16="http://schemas.microsoft.com/office/drawing/2014/main" id="{CAF63B19-21FF-56CC-7FC1-67B3A9FEB60A}"/>
              </a:ext>
            </a:extLst>
          </p:cNvPr>
          <p:cNvSpPr>
            <a:spLocks noGrp="1"/>
          </p:cNvSpPr>
          <p:nvPr>
            <p:ph idx="1"/>
          </p:nvPr>
        </p:nvSpPr>
        <p:spPr>
          <a:xfrm>
            <a:off x="640080" y="2105152"/>
            <a:ext cx="10890928" cy="4094480"/>
          </a:xfrm>
        </p:spPr>
        <p:txBody>
          <a:bodyPr vert="horz" lIns="91440" tIns="45720" rIns="91440" bIns="45720" rtlCol="0" anchor="t">
            <a:normAutofit/>
          </a:bodyPr>
          <a:lstStyle/>
          <a:p>
            <a:pPr marL="0" indent="0">
              <a:buNone/>
            </a:pPr>
            <a:r>
              <a:rPr lang="en-US" sz="2400" dirty="0"/>
              <a:t>First Program Review Committee of 2026-27 academic year</a:t>
            </a:r>
          </a:p>
          <a:p>
            <a:r>
              <a:rPr lang="en-US" sz="2400" dirty="0"/>
              <a:t>Roll Call &amp; Quorum</a:t>
            </a:r>
          </a:p>
          <a:p>
            <a:pPr marL="457200" indent="-457200">
              <a:buFont typeface="+mj-lt"/>
              <a:buAutoNum type="alphaUcPeriod"/>
            </a:pPr>
            <a:r>
              <a:rPr lang="en-US" sz="2400" dirty="0"/>
              <a:t>Call to Order</a:t>
            </a:r>
          </a:p>
          <a:p>
            <a:pPr marL="457200" indent="-457200">
              <a:buFont typeface="+mj-lt"/>
              <a:buAutoNum type="alphaUcPeriod"/>
            </a:pPr>
            <a:r>
              <a:rPr lang="en-US" sz="2400" dirty="0"/>
              <a:t>Approval of Agenda and Minutes</a:t>
            </a:r>
          </a:p>
        </p:txBody>
      </p:sp>
    </p:spTree>
    <p:extLst>
      <p:ext uri="{BB962C8B-B14F-4D97-AF65-F5344CB8AC3E}">
        <p14:creationId xmlns:p14="http://schemas.microsoft.com/office/powerpoint/2010/main" val="72894862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BBA1F3-2897-DA06-53BE-426F0882FCD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1C052F4-F809-E718-621D-F1E2ADA844CA}"/>
              </a:ext>
            </a:extLst>
          </p:cNvPr>
          <p:cNvSpPr>
            <a:spLocks noGrp="1"/>
          </p:cNvSpPr>
          <p:nvPr>
            <p:ph type="title"/>
          </p:nvPr>
        </p:nvSpPr>
        <p:spPr/>
        <p:txBody>
          <a:bodyPr/>
          <a:lstStyle/>
          <a:p>
            <a:r>
              <a:rPr lang="en-US" dirty="0"/>
              <a:t>Introductions</a:t>
            </a:r>
          </a:p>
        </p:txBody>
      </p:sp>
      <p:sp>
        <p:nvSpPr>
          <p:cNvPr id="3" name="Content Placeholder 2">
            <a:extLst>
              <a:ext uri="{FF2B5EF4-FFF2-40B4-BE49-F238E27FC236}">
                <a16:creationId xmlns:a16="http://schemas.microsoft.com/office/drawing/2014/main" id="{3647A335-810A-1556-9FF5-93E70E88F3FF}"/>
              </a:ext>
            </a:extLst>
          </p:cNvPr>
          <p:cNvSpPr>
            <a:spLocks noGrp="1"/>
          </p:cNvSpPr>
          <p:nvPr>
            <p:ph idx="1"/>
          </p:nvPr>
        </p:nvSpPr>
        <p:spPr>
          <a:xfrm>
            <a:off x="640080" y="2105152"/>
            <a:ext cx="10890928" cy="4094480"/>
          </a:xfrm>
        </p:spPr>
        <p:txBody>
          <a:bodyPr vert="horz" lIns="91440" tIns="45720" rIns="91440" bIns="45720" rtlCol="0" anchor="t">
            <a:normAutofit/>
          </a:bodyPr>
          <a:lstStyle/>
          <a:p>
            <a:r>
              <a:rPr lang="en-US"/>
              <a:t>Name</a:t>
            </a:r>
          </a:p>
          <a:p>
            <a:r>
              <a:rPr lang="en-US"/>
              <a:t>Department and/or role</a:t>
            </a:r>
          </a:p>
          <a:p>
            <a:r>
              <a:rPr lang="en-US"/>
              <a:t>Fun fact about yourself</a:t>
            </a:r>
          </a:p>
          <a:p>
            <a:r>
              <a:rPr lang="en-US"/>
              <a:t>Experience with Program Review (years, role, etc.)</a:t>
            </a:r>
          </a:p>
        </p:txBody>
      </p:sp>
      <p:graphicFrame>
        <p:nvGraphicFramePr>
          <p:cNvPr id="4" name="Table 3">
            <a:extLst>
              <a:ext uri="{FF2B5EF4-FFF2-40B4-BE49-F238E27FC236}">
                <a16:creationId xmlns:a16="http://schemas.microsoft.com/office/drawing/2014/main" id="{670D0146-4FDD-3598-E616-632F05ABB6DE}"/>
              </a:ext>
            </a:extLst>
          </p:cNvPr>
          <p:cNvGraphicFramePr>
            <a:graphicFrameLocks noGrp="1"/>
          </p:cNvGraphicFramePr>
          <p:nvPr/>
        </p:nvGraphicFramePr>
        <p:xfrm>
          <a:off x="975360" y="4298696"/>
          <a:ext cx="10233215" cy="1737360"/>
        </p:xfrm>
        <a:graphic>
          <a:graphicData uri="http://schemas.openxmlformats.org/drawingml/2006/table">
            <a:tbl>
              <a:tblPr firstRow="1" bandRow="1">
                <a:tableStyleId>{5C22544A-7EE6-4342-B048-85BDC9FD1C3A}</a:tableStyleId>
              </a:tblPr>
              <a:tblGrid>
                <a:gridCol w="2046643">
                  <a:extLst>
                    <a:ext uri="{9D8B030D-6E8A-4147-A177-3AD203B41FA5}">
                      <a16:colId xmlns:a16="http://schemas.microsoft.com/office/drawing/2014/main" val="2979034809"/>
                    </a:ext>
                  </a:extLst>
                </a:gridCol>
                <a:gridCol w="2046643">
                  <a:extLst>
                    <a:ext uri="{9D8B030D-6E8A-4147-A177-3AD203B41FA5}">
                      <a16:colId xmlns:a16="http://schemas.microsoft.com/office/drawing/2014/main" val="1370633037"/>
                    </a:ext>
                  </a:extLst>
                </a:gridCol>
                <a:gridCol w="2046643">
                  <a:extLst>
                    <a:ext uri="{9D8B030D-6E8A-4147-A177-3AD203B41FA5}">
                      <a16:colId xmlns:a16="http://schemas.microsoft.com/office/drawing/2014/main" val="1557847157"/>
                    </a:ext>
                  </a:extLst>
                </a:gridCol>
                <a:gridCol w="2046643">
                  <a:extLst>
                    <a:ext uri="{9D8B030D-6E8A-4147-A177-3AD203B41FA5}">
                      <a16:colId xmlns:a16="http://schemas.microsoft.com/office/drawing/2014/main" val="1600151195"/>
                    </a:ext>
                  </a:extLst>
                </a:gridCol>
                <a:gridCol w="2046643">
                  <a:extLst>
                    <a:ext uri="{9D8B030D-6E8A-4147-A177-3AD203B41FA5}">
                      <a16:colId xmlns:a16="http://schemas.microsoft.com/office/drawing/2014/main" val="3764923119"/>
                    </a:ext>
                  </a:extLst>
                </a:gridCol>
              </a:tblGrid>
              <a:tr h="1453019">
                <a:tc>
                  <a:txBody>
                    <a:bodyPr/>
                    <a:lstStyle/>
                    <a:p>
                      <a:pPr algn="ctr"/>
                      <a:r>
                        <a:rPr lang="en-US" dirty="0">
                          <a:solidFill>
                            <a:schemeClr val="tx1"/>
                          </a:solidFill>
                          <a:latin typeface="Aptos" panose="020B0004020202020204" pitchFamily="34" charset="0"/>
                        </a:rPr>
                        <a:t>0</a:t>
                      </a:r>
                    </a:p>
                    <a:p>
                      <a:pPr lvl="0">
                        <a:buNone/>
                      </a:pPr>
                      <a:r>
                        <a:rPr lang="en-US" dirty="0">
                          <a:solidFill>
                            <a:schemeClr val="tx1"/>
                          </a:solidFill>
                          <a:latin typeface="Aptos" panose="020B0004020202020204" pitchFamily="34" charset="0"/>
                        </a:rPr>
                        <a:t>I don't even know what I'm doing here.</a:t>
                      </a:r>
                    </a:p>
                  </a:txBody>
                  <a:tcPr>
                    <a:solidFill>
                      <a:schemeClr val="accent1">
                        <a:lumMod val="20000"/>
                        <a:lumOff val="80000"/>
                      </a:schemeClr>
                    </a:solidFill>
                  </a:tcPr>
                </a:tc>
                <a:tc>
                  <a:txBody>
                    <a:bodyPr/>
                    <a:lstStyle/>
                    <a:p>
                      <a:pPr algn="ctr"/>
                      <a:r>
                        <a:rPr lang="en-US" dirty="0">
                          <a:solidFill>
                            <a:schemeClr val="tx1"/>
                          </a:solidFill>
                          <a:latin typeface="Aptos" panose="020B0004020202020204" pitchFamily="34" charset="0"/>
                        </a:rPr>
                        <a:t>1</a:t>
                      </a:r>
                    </a:p>
                    <a:p>
                      <a:pPr lvl="0">
                        <a:buNone/>
                      </a:pPr>
                      <a:r>
                        <a:rPr lang="en-US" dirty="0">
                          <a:solidFill>
                            <a:schemeClr val="tx1"/>
                          </a:solidFill>
                          <a:latin typeface="Aptos" panose="020B0004020202020204" pitchFamily="34" charset="0"/>
                        </a:rPr>
                        <a:t>I am aware that Program Review is a thing I should know about.</a:t>
                      </a:r>
                    </a:p>
                  </a:txBody>
                  <a:tcPr>
                    <a:solidFill>
                      <a:schemeClr val="accent1">
                        <a:lumMod val="20000"/>
                        <a:lumOff val="80000"/>
                      </a:schemeClr>
                    </a:solidFill>
                  </a:tcPr>
                </a:tc>
                <a:tc>
                  <a:txBody>
                    <a:bodyPr/>
                    <a:lstStyle/>
                    <a:p>
                      <a:pPr lvl="0" algn="ctr">
                        <a:buNone/>
                      </a:pPr>
                      <a:r>
                        <a:rPr lang="en-US" dirty="0">
                          <a:solidFill>
                            <a:schemeClr val="tx1"/>
                          </a:solidFill>
                          <a:latin typeface="Aptos" panose="020B0004020202020204" pitchFamily="34" charset="0"/>
                        </a:rPr>
                        <a:t>2</a:t>
                      </a:r>
                    </a:p>
                    <a:p>
                      <a:pPr lvl="0">
                        <a:buNone/>
                      </a:pPr>
                      <a:r>
                        <a:rPr lang="en-US" dirty="0">
                          <a:solidFill>
                            <a:schemeClr val="tx1"/>
                          </a:solidFill>
                          <a:latin typeface="Aptos" panose="020B0004020202020204" pitchFamily="34" charset="0"/>
                        </a:rPr>
                        <a:t>I've participated in Program Review and kind of know how it works.</a:t>
                      </a:r>
                    </a:p>
                  </a:txBody>
                  <a:tcPr>
                    <a:solidFill>
                      <a:schemeClr val="accent1">
                        <a:lumMod val="20000"/>
                        <a:lumOff val="80000"/>
                      </a:schemeClr>
                    </a:solidFill>
                  </a:tcPr>
                </a:tc>
                <a:tc>
                  <a:txBody>
                    <a:bodyPr/>
                    <a:lstStyle/>
                    <a:p>
                      <a:pPr algn="ctr"/>
                      <a:r>
                        <a:rPr lang="en-US" dirty="0">
                          <a:solidFill>
                            <a:schemeClr val="tx1"/>
                          </a:solidFill>
                          <a:latin typeface="Aptos" panose="020B0004020202020204" pitchFamily="34" charset="0"/>
                        </a:rPr>
                        <a:t>3</a:t>
                      </a:r>
                    </a:p>
                    <a:p>
                      <a:pPr lvl="0">
                        <a:buNone/>
                      </a:pPr>
                      <a:r>
                        <a:rPr lang="en-US" dirty="0">
                          <a:solidFill>
                            <a:schemeClr val="tx1"/>
                          </a:solidFill>
                          <a:latin typeface="Aptos" panose="020B0004020202020204" pitchFamily="34" charset="0"/>
                        </a:rPr>
                        <a:t>I more or less know what I'm doing here.</a:t>
                      </a:r>
                    </a:p>
                  </a:txBody>
                  <a:tcPr>
                    <a:solidFill>
                      <a:schemeClr val="accent1">
                        <a:lumMod val="20000"/>
                        <a:lumOff val="80000"/>
                      </a:schemeClr>
                    </a:solidFill>
                  </a:tcPr>
                </a:tc>
                <a:tc>
                  <a:txBody>
                    <a:bodyPr/>
                    <a:lstStyle/>
                    <a:p>
                      <a:pPr lvl="0" algn="ctr">
                        <a:buNone/>
                      </a:pPr>
                      <a:r>
                        <a:rPr lang="en-US" sz="1800" b="1" i="0" u="none" strike="noStrike" noProof="0" dirty="0">
                          <a:solidFill>
                            <a:schemeClr val="tx1"/>
                          </a:solidFill>
                          <a:latin typeface="Aptos" panose="020B0004020202020204" pitchFamily="34" charset="0"/>
                        </a:rPr>
                        <a:t>4</a:t>
                      </a:r>
                      <a:endParaRPr lang="en-US" sz="1800" b="1" i="0" u="none" strike="noStrike" noProof="0" dirty="0">
                        <a:solidFill>
                          <a:srgbClr val="FFFFFF"/>
                        </a:solidFill>
                        <a:latin typeface="Aptos" panose="020B0004020202020204" pitchFamily="34" charset="0"/>
                      </a:endParaRPr>
                    </a:p>
                    <a:p>
                      <a:pPr lvl="0">
                        <a:buNone/>
                      </a:pPr>
                      <a:r>
                        <a:rPr lang="en-US" sz="1800" b="1" i="0" u="none" strike="noStrike" noProof="0" dirty="0">
                          <a:solidFill>
                            <a:schemeClr val="tx1"/>
                          </a:solidFill>
                          <a:latin typeface="Aptos" panose="020B0004020202020204" pitchFamily="34" charset="0"/>
                        </a:rPr>
                        <a:t>I am a Program Review genius! Ask me anything!</a:t>
                      </a:r>
                    </a:p>
                    <a:p>
                      <a:pPr lvl="0">
                        <a:buNone/>
                      </a:pPr>
                      <a:endParaRPr lang="en-US" dirty="0">
                        <a:solidFill>
                          <a:schemeClr val="tx1"/>
                        </a:solidFill>
                        <a:latin typeface="Aptos" panose="020B0004020202020204" pitchFamily="34" charset="0"/>
                      </a:endParaRPr>
                    </a:p>
                  </a:txBody>
                  <a:tcPr>
                    <a:solidFill>
                      <a:schemeClr val="accent1">
                        <a:lumMod val="20000"/>
                        <a:lumOff val="80000"/>
                      </a:schemeClr>
                    </a:solidFill>
                  </a:tcPr>
                </a:tc>
                <a:extLst>
                  <a:ext uri="{0D108BD9-81ED-4DB2-BD59-A6C34878D82A}">
                    <a16:rowId xmlns:a16="http://schemas.microsoft.com/office/drawing/2014/main" val="702392437"/>
                  </a:ext>
                </a:extLst>
              </a:tr>
            </a:tbl>
          </a:graphicData>
        </a:graphic>
      </p:graphicFrame>
    </p:spTree>
    <p:extLst>
      <p:ext uri="{BB962C8B-B14F-4D97-AF65-F5344CB8AC3E}">
        <p14:creationId xmlns:p14="http://schemas.microsoft.com/office/powerpoint/2010/main" val="324352037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7" name="Rectangle 26">
            <a:extLst>
              <a:ext uri="{FF2B5EF4-FFF2-40B4-BE49-F238E27FC236}">
                <a16:creationId xmlns:a16="http://schemas.microsoft.com/office/drawing/2014/main" id="{46B9231A-B34B-4A29-A6AC-532E1EE8157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A yellow flower in front of a building&#10;&#10;AI-generated content may be incorrect.">
            <a:extLst>
              <a:ext uri="{FF2B5EF4-FFF2-40B4-BE49-F238E27FC236}">
                <a16:creationId xmlns:a16="http://schemas.microsoft.com/office/drawing/2014/main" id="{436B45A2-4C5D-1F91-8A5A-561B985943B0}"/>
              </a:ext>
            </a:extLst>
          </p:cNvPr>
          <p:cNvPicPr>
            <a:picLocks noChangeAspect="1"/>
          </p:cNvPicPr>
          <p:nvPr/>
        </p:nvPicPr>
        <p:blipFill>
          <a:blip r:embed="rId2">
            <a:alphaModFix amt="40000"/>
          </a:blip>
          <a:srcRect t="2"/>
          <a:stretch>
            <a:fillRect/>
          </a:stretch>
        </p:blipFill>
        <p:spPr>
          <a:xfrm>
            <a:off x="20" y="152"/>
            <a:ext cx="12191980" cy="6857848"/>
          </a:xfrm>
          <a:prstGeom prst="rect">
            <a:avLst/>
          </a:prstGeom>
        </p:spPr>
      </p:pic>
      <p:sp>
        <p:nvSpPr>
          <p:cNvPr id="2" name="Title 1"/>
          <p:cNvSpPr>
            <a:spLocks noGrp="1"/>
          </p:cNvSpPr>
          <p:nvPr>
            <p:ph type="ctrTitle"/>
          </p:nvPr>
        </p:nvSpPr>
        <p:spPr>
          <a:xfrm>
            <a:off x="640080" y="985233"/>
            <a:ext cx="5758628" cy="3355853"/>
          </a:xfrm>
        </p:spPr>
        <p:txBody>
          <a:bodyPr anchor="t">
            <a:normAutofit/>
          </a:bodyPr>
          <a:lstStyle/>
          <a:p>
            <a:r>
              <a:rPr lang="en-US" sz="6000">
                <a:solidFill>
                  <a:srgbClr val="FFFFFF"/>
                </a:solidFill>
              </a:rPr>
              <a:t>What Even Is Program Review?</a:t>
            </a:r>
          </a:p>
        </p:txBody>
      </p:sp>
      <p:sp>
        <p:nvSpPr>
          <p:cNvPr id="3" name="Subtitle 2"/>
          <p:cNvSpPr>
            <a:spLocks noGrp="1"/>
          </p:cNvSpPr>
          <p:nvPr>
            <p:ph type="subTitle" idx="1"/>
          </p:nvPr>
        </p:nvSpPr>
        <p:spPr>
          <a:xfrm>
            <a:off x="685983" y="5251621"/>
            <a:ext cx="4394017" cy="1352600"/>
          </a:xfrm>
        </p:spPr>
        <p:txBody>
          <a:bodyPr anchor="t">
            <a:normAutofit lnSpcReduction="10000"/>
          </a:bodyPr>
          <a:lstStyle/>
          <a:p>
            <a:r>
              <a:rPr lang="en-US">
                <a:solidFill>
                  <a:srgbClr val="FFFFFF"/>
                </a:solidFill>
              </a:rPr>
              <a:t>A Broad perspective</a:t>
            </a:r>
          </a:p>
          <a:p>
            <a:r>
              <a:rPr lang="en-US">
                <a:solidFill>
                  <a:srgbClr val="FFFFFF"/>
                </a:solidFill>
              </a:rPr>
              <a:t>Program Review Committee</a:t>
            </a:r>
            <a:endParaRPr lang="en-US"/>
          </a:p>
          <a:p>
            <a:r>
              <a:rPr lang="en-US">
                <a:solidFill>
                  <a:srgbClr val="FFFFFF"/>
                </a:solidFill>
              </a:rPr>
              <a:t>September 14, 2026</a:t>
            </a:r>
            <a:endParaRPr lang="en-US"/>
          </a:p>
        </p:txBody>
      </p:sp>
      <p:cxnSp>
        <p:nvCxnSpPr>
          <p:cNvPr id="29" name="Straight Connector 28">
            <a:extLst>
              <a:ext uri="{FF2B5EF4-FFF2-40B4-BE49-F238E27FC236}">
                <a16:creationId xmlns:a16="http://schemas.microsoft.com/office/drawing/2014/main" id="{F0CE0765-E93C-4D37-9D5F-D464EFB10FA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13232" y="4954368"/>
            <a:ext cx="978862" cy="0"/>
          </a:xfrm>
          <a:prstGeom prst="line">
            <a:avLst/>
          </a:prstGeom>
          <a:ln w="762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9857222"/>
      </p:ext>
    </p:extLst>
  </p:cSld>
  <p:clrMapOvr>
    <a:overrideClrMapping bg1="dk1" tx1="lt1" bg2="dk2" tx2="lt2" accent1="accent1" accent2="accent2" accent3="accent3" accent4="accent4" accent5="accent5" accent6="accent6" hlink="hlink" folHlink="folHlink"/>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0D32C24A-FC18-FF6B-E738-9476818175C0}"/>
            </a:ext>
          </a:extLst>
        </p:cNvPr>
        <p:cNvGrpSpPr/>
        <p:nvPr/>
      </p:nvGrpSpPr>
      <p:grpSpPr>
        <a:xfrm>
          <a:off x="0" y="0"/>
          <a:ext cx="0" cy="0"/>
          <a:chOff x="0" y="0"/>
          <a:chExt cx="0" cy="0"/>
        </a:xfrm>
      </p:grpSpPr>
      <p:cxnSp>
        <p:nvCxnSpPr>
          <p:cNvPr id="25" name="Straight Connector 24">
            <a:extLst>
              <a:ext uri="{FF2B5EF4-FFF2-40B4-BE49-F238E27FC236}">
                <a16:creationId xmlns:a16="http://schemas.microsoft.com/office/drawing/2014/main" id="{118E06E4-607B-144B-382B-AD3D06B1EE8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13232" y="1031001"/>
            <a:ext cx="978862" cy="0"/>
          </a:xfrm>
          <a:prstGeom prst="line">
            <a:avLst/>
          </a:prstGeom>
          <a:ln w="76200"/>
        </p:spPr>
        <p:style>
          <a:lnRef idx="1">
            <a:schemeClr val="accent1"/>
          </a:lnRef>
          <a:fillRef idx="0">
            <a:schemeClr val="accent1"/>
          </a:fillRef>
          <a:effectRef idx="0">
            <a:schemeClr val="accent1"/>
          </a:effectRef>
          <a:fontRef idx="minor">
            <a:schemeClr val="tx1"/>
          </a:fontRef>
        </p:style>
      </p:cxnSp>
      <p:sp useBgFill="1">
        <p:nvSpPr>
          <p:cNvPr id="27" name="Rectangle 26">
            <a:extLst>
              <a:ext uri="{FF2B5EF4-FFF2-40B4-BE49-F238E27FC236}">
                <a16:creationId xmlns:a16="http://schemas.microsoft.com/office/drawing/2014/main" id="{19F9BF86-FE94-4517-B97D-026C7515E5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Map of San Bernardino, CA">
            <a:extLst>
              <a:ext uri="{FF2B5EF4-FFF2-40B4-BE49-F238E27FC236}">
                <a16:creationId xmlns:a16="http://schemas.microsoft.com/office/drawing/2014/main" id="{D41B1F33-5F31-A791-F2D6-190572E1385F}"/>
              </a:ext>
            </a:extLst>
          </p:cNvPr>
          <p:cNvPicPr>
            <a:picLocks noChangeAspect="1"/>
          </p:cNvPicPr>
          <p:nvPr/>
        </p:nvPicPr>
        <p:blipFill>
          <a:blip r:embed="rId2"/>
          <a:srcRect l="15960" t="9091" r="-4" b="-4"/>
          <a:stretch>
            <a:fillRect/>
          </a:stretch>
        </p:blipFill>
        <p:spPr>
          <a:xfrm>
            <a:off x="20" y="10"/>
            <a:ext cx="12191979" cy="6857990"/>
          </a:xfrm>
          <a:prstGeom prst="rect">
            <a:avLst/>
          </a:prstGeom>
        </p:spPr>
      </p:pic>
      <p:sp>
        <p:nvSpPr>
          <p:cNvPr id="29" name="Rectangle 28">
            <a:extLst>
              <a:ext uri="{FF2B5EF4-FFF2-40B4-BE49-F238E27FC236}">
                <a16:creationId xmlns:a16="http://schemas.microsoft.com/office/drawing/2014/main" id="{122AB34F-E75C-451A-8410-05B6C249E9D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3648484" y="0"/>
            <a:ext cx="8543515" cy="6858000"/>
          </a:xfrm>
          <a:prstGeom prst="rect">
            <a:avLst/>
          </a:prstGeom>
          <a:gradFill flip="none" rotWithShape="1">
            <a:gsLst>
              <a:gs pos="0">
                <a:srgbClr val="000000">
                  <a:alpha val="0"/>
                </a:srgbClr>
              </a:gs>
              <a:gs pos="58000">
                <a:srgbClr val="000000">
                  <a:alpha val="55000"/>
                </a:srgbClr>
              </a:gs>
              <a:gs pos="93000">
                <a:srgbClr val="000000">
                  <a:alpha val="64000"/>
                </a:srgb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887CADC-E164-4D8F-8DE5-128E0F673B3B}"/>
              </a:ext>
            </a:extLst>
          </p:cNvPr>
          <p:cNvSpPr>
            <a:spLocks noGrp="1"/>
          </p:cNvSpPr>
          <p:nvPr>
            <p:ph type="title"/>
          </p:nvPr>
        </p:nvSpPr>
        <p:spPr>
          <a:xfrm>
            <a:off x="6638062" y="914400"/>
            <a:ext cx="4892948" cy="3427867"/>
          </a:xfrm>
        </p:spPr>
        <p:txBody>
          <a:bodyPr vert="horz" lIns="91440" tIns="45720" rIns="91440" bIns="45720" rtlCol="0" anchor="t">
            <a:normAutofit/>
          </a:bodyPr>
          <a:lstStyle/>
          <a:p>
            <a:pPr algn="r"/>
            <a:r>
              <a:rPr lang="en-US" sz="5400" b="1" kern="1200">
                <a:solidFill>
                  <a:srgbClr val="FFFFFF"/>
                </a:solidFill>
                <a:latin typeface="+mj-lt"/>
                <a:ea typeface="+mj-ea"/>
                <a:cs typeface="+mj-cs"/>
              </a:rPr>
              <a:t>A 30,000 ft. View of Program Review</a:t>
            </a:r>
          </a:p>
        </p:txBody>
      </p:sp>
      <p:sp>
        <p:nvSpPr>
          <p:cNvPr id="4" name="TextBox 3">
            <a:extLst>
              <a:ext uri="{FF2B5EF4-FFF2-40B4-BE49-F238E27FC236}">
                <a16:creationId xmlns:a16="http://schemas.microsoft.com/office/drawing/2014/main" id="{B4E97DC1-30CC-AC6B-4184-D1FD85E6BEC5}"/>
              </a:ext>
            </a:extLst>
          </p:cNvPr>
          <p:cNvSpPr txBox="1"/>
          <p:nvPr/>
        </p:nvSpPr>
        <p:spPr>
          <a:xfrm>
            <a:off x="5084651" y="5253051"/>
            <a:ext cx="6436950" cy="812923"/>
          </a:xfrm>
          <a:prstGeom prst="rect">
            <a:avLst/>
          </a:prstGeom>
        </p:spPr>
        <p:txBody>
          <a:bodyPr rot="0" spcFirstLastPara="0" vertOverflow="overflow" horzOverflow="overflow" vert="horz" lIns="91440" tIns="45720" rIns="91440" bIns="45720" numCol="1" spcCol="0" rtlCol="0" fromWordArt="0" anchor="t" anchorCtr="0" forceAA="0" compatLnSpc="1">
            <a:prstTxWarp prst="textNoShape">
              <a:avLst/>
            </a:prstTxWarp>
            <a:normAutofit/>
          </a:bodyPr>
          <a:lstStyle/>
          <a:p>
            <a:pPr algn="r">
              <a:lnSpc>
                <a:spcPct val="130000"/>
              </a:lnSpc>
              <a:spcBef>
                <a:spcPts val="1000"/>
              </a:spcBef>
              <a:buSzPct val="87000"/>
            </a:pPr>
            <a:r>
              <a:rPr lang="en-US" b="1" cap="all" spc="300">
                <a:solidFill>
                  <a:srgbClr val="FFFFFF"/>
                </a:solidFill>
              </a:rPr>
              <a:t>What's the point of Program Review?</a:t>
            </a:r>
          </a:p>
        </p:txBody>
      </p:sp>
      <p:cxnSp>
        <p:nvCxnSpPr>
          <p:cNvPr id="31" name="Straight Connector 30">
            <a:extLst>
              <a:ext uri="{FF2B5EF4-FFF2-40B4-BE49-F238E27FC236}">
                <a16:creationId xmlns:a16="http://schemas.microsoft.com/office/drawing/2014/main" id="{97CC2FE6-3AD0-4131-B4BC-1F4D65E25E1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0438375" y="4861206"/>
            <a:ext cx="978862" cy="0"/>
          </a:xfrm>
          <a:prstGeom prst="line">
            <a:avLst/>
          </a:prstGeom>
          <a:ln w="7620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12714053"/>
      </p:ext>
    </p:extLst>
  </p:cSld>
  <p:clrMapOvr>
    <a:overrideClrMapping bg1="dk1" tx1="lt1" bg2="dk2" tx2="lt2" accent1="accent1" accent2="accent2" accent3="accent3" accent4="accent4" accent5="accent5" accent6="accent6" hlink="hlink" folHlink="folHlink"/>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95D0D9A4-FF0B-FF14-C1E7-14E10A07FC01}"/>
              </a:ext>
            </a:extLst>
          </p:cNvPr>
          <p:cNvSpPr>
            <a:spLocks noGrp="1"/>
          </p:cNvSpPr>
          <p:nvPr>
            <p:ph type="title"/>
          </p:nvPr>
        </p:nvSpPr>
        <p:spPr>
          <a:xfrm>
            <a:off x="640079" y="367146"/>
            <a:ext cx="10890929" cy="1097280"/>
          </a:xfrm>
        </p:spPr>
        <p:txBody>
          <a:bodyPr/>
          <a:lstStyle/>
          <a:p>
            <a:r>
              <a:rPr lang="en-US"/>
              <a:t>Program Review</a:t>
            </a:r>
          </a:p>
        </p:txBody>
      </p:sp>
      <p:sp>
        <p:nvSpPr>
          <p:cNvPr id="7" name="Content Placeholder 2">
            <a:extLst>
              <a:ext uri="{FF2B5EF4-FFF2-40B4-BE49-F238E27FC236}">
                <a16:creationId xmlns:a16="http://schemas.microsoft.com/office/drawing/2014/main" id="{4B300AFE-829E-9395-323C-4E92341BEC94}"/>
              </a:ext>
            </a:extLst>
          </p:cNvPr>
          <p:cNvSpPr>
            <a:spLocks noGrp="1"/>
          </p:cNvSpPr>
          <p:nvPr>
            <p:ph idx="1"/>
          </p:nvPr>
        </p:nvSpPr>
        <p:spPr>
          <a:xfrm>
            <a:off x="640080" y="1224927"/>
            <a:ext cx="11285699" cy="5159432"/>
          </a:xfrm>
        </p:spPr>
        <p:txBody>
          <a:bodyPr vert="horz" lIns="91440" tIns="45720" rIns="91440" bIns="45720" rtlCol="0" anchor="t">
            <a:noAutofit/>
          </a:bodyPr>
          <a:lstStyle/>
          <a:p>
            <a:r>
              <a:rPr lang="en-US" sz="2200" b="1"/>
              <a:t>Program Review is a data-driven departmental self-evaluation.</a:t>
            </a:r>
          </a:p>
          <a:p>
            <a:r>
              <a:rPr lang="en-US" sz="2200"/>
              <a:t>Every college in the CA Community College System has a Program Review process! </a:t>
            </a:r>
            <a:endParaRPr lang="en-US" sz="2200">
              <a:solidFill>
                <a:srgbClr val="000000"/>
              </a:solidFill>
            </a:endParaRPr>
          </a:p>
          <a:p>
            <a:pPr marL="493395" lvl="1">
              <a:buFont typeface="Courier New" panose="020B0604020202020204" pitchFamily="34" charset="0"/>
              <a:buChar char="o"/>
            </a:pPr>
            <a:r>
              <a:rPr lang="en-US" sz="2000">
                <a:solidFill>
                  <a:srgbClr val="212529"/>
                </a:solidFill>
              </a:rPr>
              <a:t>The </a:t>
            </a:r>
            <a:r>
              <a:rPr lang="en-US" sz="2000">
                <a:solidFill>
                  <a:srgbClr val="212529"/>
                </a:solidFill>
                <a:hlinkClick r:id="rId3"/>
              </a:rPr>
              <a:t>CCCCO Program and Course Approval Handbook</a:t>
            </a:r>
            <a:r>
              <a:rPr lang="en-US" sz="2000">
                <a:solidFill>
                  <a:srgbClr val="212529"/>
                </a:solidFill>
              </a:rPr>
              <a:t> requires us to have a process for reviewing programs.</a:t>
            </a:r>
            <a:endParaRPr lang="en-US" sz="2000">
              <a:solidFill>
                <a:srgbClr val="000000"/>
              </a:solidFill>
            </a:endParaRPr>
          </a:p>
          <a:p>
            <a:pPr marL="493395" lvl="1">
              <a:buFont typeface="Courier New" panose="020B0604020202020204" pitchFamily="34" charset="0"/>
              <a:buChar char="o"/>
            </a:pPr>
            <a:r>
              <a:rPr lang="en-US" sz="2000">
                <a:solidFill>
                  <a:srgbClr val="212529"/>
                </a:solidFill>
              </a:rPr>
              <a:t>Each CCC establishes a Program Review Process appropriate to that college's community needs. </a:t>
            </a:r>
            <a:endParaRPr lang="en-US" sz="2000">
              <a:solidFill>
                <a:srgbClr val="000000"/>
              </a:solidFill>
            </a:endParaRPr>
          </a:p>
          <a:p>
            <a:r>
              <a:rPr lang="en-US" sz="2200">
                <a:solidFill>
                  <a:srgbClr val="212529"/>
                </a:solidFill>
                <a:ea typeface="+mn-lt"/>
                <a:cs typeface="+mn-lt"/>
              </a:rPr>
              <a:t>Program Review is the process of review, analysis, and assessment of the content, currency, and quality of California Community College (CCC) programs. </a:t>
            </a:r>
            <a:endParaRPr lang="en-US" sz="2200">
              <a:solidFill>
                <a:srgbClr val="000000"/>
              </a:solidFill>
              <a:ea typeface="+mn-lt"/>
              <a:cs typeface="+mn-lt"/>
            </a:endParaRPr>
          </a:p>
          <a:p>
            <a:r>
              <a:rPr lang="en-US" sz="2200">
                <a:solidFill>
                  <a:srgbClr val="212529"/>
                </a:solidFill>
                <a:ea typeface="+mn-lt"/>
                <a:cs typeface="+mn-lt"/>
              </a:rPr>
              <a:t>It should align with </a:t>
            </a:r>
            <a:r>
              <a:rPr lang="en-US" sz="2200">
                <a:solidFill>
                  <a:srgbClr val="212529"/>
                </a:solidFill>
                <a:ea typeface="+mn-lt"/>
                <a:cs typeface="+mn-lt"/>
                <a:hlinkClick r:id="rId4"/>
              </a:rPr>
              <a:t>SBVC's </a:t>
            </a:r>
            <a:r>
              <a:rPr lang="en-US" sz="2200">
                <a:ea typeface="+mn-lt"/>
                <a:cs typeface="+mn-lt"/>
                <a:hlinkClick r:id="rId4"/>
              </a:rPr>
              <a:t>Mission, Vision, and Values</a:t>
            </a:r>
            <a:r>
              <a:rPr lang="en-US" sz="2200">
                <a:ea typeface="+mn-lt"/>
                <a:cs typeface="+mn-lt"/>
              </a:rPr>
              <a:t>, our </a:t>
            </a:r>
            <a:r>
              <a:rPr lang="en-US" sz="2200">
                <a:ea typeface="+mn-lt"/>
                <a:cs typeface="+mn-lt"/>
                <a:hlinkClick r:id="rId5"/>
              </a:rPr>
              <a:t>college's planning documents</a:t>
            </a:r>
            <a:r>
              <a:rPr lang="en-US" sz="2200">
                <a:ea typeface="+mn-lt"/>
                <a:cs typeface="+mn-lt"/>
              </a:rPr>
              <a:t> (e.g. Educational Master Plan, Student Equity Plan).</a:t>
            </a:r>
          </a:p>
          <a:p>
            <a:r>
              <a:rPr lang="en-US" sz="2200">
                <a:ea typeface="+mn-lt"/>
                <a:cs typeface="+mn-lt"/>
              </a:rPr>
              <a:t>It also needs to align with Accreditation Standards.</a:t>
            </a:r>
            <a:endParaRPr lang="en-US" sz="2200">
              <a:latin typeface="Grandview Display"/>
            </a:endParaRPr>
          </a:p>
        </p:txBody>
      </p:sp>
    </p:spTree>
    <p:extLst>
      <p:ext uri="{BB962C8B-B14F-4D97-AF65-F5344CB8AC3E}">
        <p14:creationId xmlns:p14="http://schemas.microsoft.com/office/powerpoint/2010/main" val="166298230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A46E1E-8E57-0E6F-2AE2-D545C3321D78}"/>
            </a:ext>
          </a:extLst>
        </p:cNvPr>
        <p:cNvGrpSpPr/>
        <p:nvPr/>
      </p:nvGrpSpPr>
      <p:grpSpPr>
        <a:xfrm>
          <a:off x="0" y="0"/>
          <a:ext cx="0" cy="0"/>
          <a:chOff x="0" y="0"/>
          <a:chExt cx="0" cy="0"/>
        </a:xfrm>
      </p:grpSpPr>
      <p:sp>
        <p:nvSpPr>
          <p:cNvPr id="5" name="Title 1">
            <a:extLst>
              <a:ext uri="{FF2B5EF4-FFF2-40B4-BE49-F238E27FC236}">
                <a16:creationId xmlns:a16="http://schemas.microsoft.com/office/drawing/2014/main" id="{432817F6-965F-18FB-2924-B19E1636652C}"/>
              </a:ext>
            </a:extLst>
          </p:cNvPr>
          <p:cNvSpPr>
            <a:spLocks noGrp="1"/>
          </p:cNvSpPr>
          <p:nvPr>
            <p:ph type="title"/>
          </p:nvPr>
        </p:nvSpPr>
        <p:spPr>
          <a:xfrm>
            <a:off x="640079" y="367146"/>
            <a:ext cx="10890929" cy="1097280"/>
          </a:xfrm>
        </p:spPr>
        <p:txBody>
          <a:bodyPr/>
          <a:lstStyle/>
          <a:p>
            <a:r>
              <a:rPr lang="en-US"/>
              <a:t>Outcomes of Program Review</a:t>
            </a:r>
          </a:p>
        </p:txBody>
      </p:sp>
      <p:sp>
        <p:nvSpPr>
          <p:cNvPr id="7" name="Content Placeholder 2">
            <a:extLst>
              <a:ext uri="{FF2B5EF4-FFF2-40B4-BE49-F238E27FC236}">
                <a16:creationId xmlns:a16="http://schemas.microsoft.com/office/drawing/2014/main" id="{6BC4EA02-5DB6-130C-9CD6-22A69F9E468C}"/>
              </a:ext>
            </a:extLst>
          </p:cNvPr>
          <p:cNvSpPr>
            <a:spLocks noGrp="1"/>
          </p:cNvSpPr>
          <p:nvPr>
            <p:ph idx="1"/>
          </p:nvPr>
        </p:nvSpPr>
        <p:spPr>
          <a:xfrm>
            <a:off x="640080" y="1122790"/>
            <a:ext cx="11219848" cy="5486002"/>
          </a:xfrm>
        </p:spPr>
        <p:txBody>
          <a:bodyPr vert="horz" lIns="91440" tIns="45720" rIns="91440" bIns="45720" rtlCol="0" anchor="t">
            <a:noAutofit/>
          </a:bodyPr>
          <a:lstStyle/>
          <a:p>
            <a:r>
              <a:rPr lang="en-US" sz="2100"/>
              <a:t>Resource allocation</a:t>
            </a:r>
          </a:p>
          <a:p>
            <a:pPr marL="493395" lvl="1">
              <a:buFont typeface="Courier New" panose="020B0604020202020204" pitchFamily="34" charset="0"/>
              <a:buChar char="o"/>
            </a:pPr>
            <a:r>
              <a:rPr lang="en-US" sz="2100"/>
              <a:t>Funding</a:t>
            </a:r>
          </a:p>
          <a:p>
            <a:pPr marL="493395" lvl="1">
              <a:buFont typeface="Courier New" panose="020B0604020202020204" pitchFamily="34" charset="0"/>
              <a:buChar char="o"/>
            </a:pPr>
            <a:r>
              <a:rPr lang="en-US" sz="2100"/>
              <a:t>Supplies</a:t>
            </a:r>
          </a:p>
          <a:p>
            <a:pPr marL="493395" lvl="1">
              <a:buFont typeface="Courier New" panose="020B0604020202020204" pitchFamily="34" charset="0"/>
              <a:buChar char="o"/>
            </a:pPr>
            <a:r>
              <a:rPr lang="en-US" sz="2100"/>
              <a:t>Hiring</a:t>
            </a:r>
          </a:p>
          <a:p>
            <a:r>
              <a:rPr lang="en-US" sz="2100"/>
              <a:t>Develop programs that serve the needs of students</a:t>
            </a:r>
          </a:p>
          <a:p>
            <a:pPr marL="493395" lvl="1">
              <a:buFont typeface="Courier New" panose="020B0604020202020204" pitchFamily="34" charset="0"/>
              <a:buChar char="o"/>
            </a:pPr>
            <a:r>
              <a:rPr lang="en-US" sz="2100"/>
              <a:t>Meeting days &amp; times</a:t>
            </a:r>
          </a:p>
          <a:p>
            <a:pPr marL="493395" lvl="1">
              <a:buFont typeface="Courier New" panose="020B0604020202020204" pitchFamily="34" charset="0"/>
              <a:buChar char="o"/>
            </a:pPr>
            <a:r>
              <a:rPr lang="en-US" sz="2100"/>
              <a:t>Curriculum</a:t>
            </a:r>
          </a:p>
          <a:p>
            <a:pPr marL="493395" lvl="1">
              <a:buFont typeface="Courier New" panose="020B0604020202020204" pitchFamily="34" charset="0"/>
              <a:buChar char="o"/>
            </a:pPr>
            <a:r>
              <a:rPr lang="en-US" sz="2100"/>
              <a:t>Student support services (tutoring, library, etc.)</a:t>
            </a:r>
          </a:p>
          <a:p>
            <a:r>
              <a:rPr lang="en-US" sz="2100"/>
              <a:t>Programs that meet the needs of the college community</a:t>
            </a:r>
          </a:p>
          <a:p>
            <a:pPr marL="493395" lvl="1">
              <a:buFont typeface="Courier New" panose="020B0604020202020204" pitchFamily="34" charset="0"/>
              <a:buChar char="o"/>
            </a:pPr>
            <a:r>
              <a:rPr lang="en-US" sz="2100"/>
              <a:t>Job placement</a:t>
            </a:r>
          </a:p>
          <a:p>
            <a:pPr marL="493395" lvl="1">
              <a:buFont typeface="Courier New" panose="020B0604020202020204" pitchFamily="34" charset="0"/>
              <a:buChar char="o"/>
            </a:pPr>
            <a:r>
              <a:rPr lang="en-US" sz="2100"/>
              <a:t>Relevant skills</a:t>
            </a:r>
          </a:p>
          <a:p>
            <a:pPr marL="493395" lvl="1">
              <a:buFont typeface="Courier New" panose="020B0604020202020204" pitchFamily="34" charset="0"/>
              <a:buChar char="o"/>
            </a:pPr>
            <a:r>
              <a:rPr lang="en-US" sz="2100"/>
              <a:t>Plan ahead rather than react</a:t>
            </a:r>
          </a:p>
        </p:txBody>
      </p:sp>
      <p:pic>
        <p:nvPicPr>
          <p:cNvPr id="2" name="Picture 1" descr="Winterfest Week Brings Holiday Cheer To Campus — San Bernardino Valley  College">
            <a:extLst>
              <a:ext uri="{FF2B5EF4-FFF2-40B4-BE49-F238E27FC236}">
                <a16:creationId xmlns:a16="http://schemas.microsoft.com/office/drawing/2014/main" id="{3D99E4C4-3B0D-2AA0-A94B-DB8DF87FBECC}"/>
              </a:ext>
            </a:extLst>
          </p:cNvPr>
          <p:cNvPicPr>
            <a:picLocks noChangeAspect="1"/>
          </p:cNvPicPr>
          <p:nvPr/>
        </p:nvPicPr>
        <p:blipFill>
          <a:blip r:embed="rId3"/>
          <a:srcRect r="17964" b="298"/>
          <a:stretch>
            <a:fillRect/>
          </a:stretch>
        </p:blipFill>
        <p:spPr>
          <a:xfrm>
            <a:off x="8084544" y="1229299"/>
            <a:ext cx="3771774" cy="3059039"/>
          </a:xfrm>
          <a:prstGeom prst="rect">
            <a:avLst/>
          </a:prstGeom>
        </p:spPr>
      </p:pic>
      <p:sp>
        <p:nvSpPr>
          <p:cNvPr id="3" name="TextBox 2">
            <a:extLst>
              <a:ext uri="{FF2B5EF4-FFF2-40B4-BE49-F238E27FC236}">
                <a16:creationId xmlns:a16="http://schemas.microsoft.com/office/drawing/2014/main" id="{620419C7-CB4D-E9AD-7CD0-7D79672B3EA5}"/>
              </a:ext>
            </a:extLst>
          </p:cNvPr>
          <p:cNvSpPr txBox="1"/>
          <p:nvPr/>
        </p:nvSpPr>
        <p:spPr>
          <a:xfrm>
            <a:off x="7423532" y="4393894"/>
            <a:ext cx="4505898" cy="138499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r"/>
            <a:r>
              <a:rPr lang="en-US" sz="2800" b="1"/>
              <a:t>What we do.</a:t>
            </a:r>
            <a:endParaRPr lang="en-US"/>
          </a:p>
          <a:p>
            <a:pPr algn="r"/>
            <a:r>
              <a:rPr lang="en-US" sz="2800" b="1"/>
              <a:t>How we do it.</a:t>
            </a:r>
          </a:p>
          <a:p>
            <a:pPr algn="r"/>
            <a:r>
              <a:rPr lang="en-US" sz="2800" b="1"/>
              <a:t>How to do it better.</a:t>
            </a:r>
            <a:endParaRPr lang="en-US"/>
          </a:p>
        </p:txBody>
      </p:sp>
    </p:spTree>
    <p:extLst>
      <p:ext uri="{BB962C8B-B14F-4D97-AF65-F5344CB8AC3E}">
        <p14:creationId xmlns:p14="http://schemas.microsoft.com/office/powerpoint/2010/main" val="91085029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66776B-150D-EA52-D1C2-869A98768B4A}"/>
              </a:ext>
            </a:extLst>
          </p:cNvPr>
          <p:cNvSpPr>
            <a:spLocks noGrp="1"/>
          </p:cNvSpPr>
          <p:nvPr>
            <p:ph type="title"/>
          </p:nvPr>
        </p:nvSpPr>
        <p:spPr>
          <a:xfrm>
            <a:off x="504886" y="400665"/>
            <a:ext cx="5174461" cy="756959"/>
          </a:xfrm>
        </p:spPr>
        <p:txBody>
          <a:bodyPr>
            <a:normAutofit fontScale="90000"/>
          </a:bodyPr>
          <a:lstStyle/>
          <a:p>
            <a:r>
              <a:rPr lang="en-US"/>
              <a:t>Program Review in Title 5</a:t>
            </a:r>
          </a:p>
        </p:txBody>
      </p:sp>
      <p:sp>
        <p:nvSpPr>
          <p:cNvPr id="4" name="Text Placeholder 3">
            <a:extLst>
              <a:ext uri="{FF2B5EF4-FFF2-40B4-BE49-F238E27FC236}">
                <a16:creationId xmlns:a16="http://schemas.microsoft.com/office/drawing/2014/main" id="{91A4331D-C763-B9EB-10E6-8D1A547AA886}"/>
              </a:ext>
            </a:extLst>
          </p:cNvPr>
          <p:cNvSpPr>
            <a:spLocks noGrp="1"/>
          </p:cNvSpPr>
          <p:nvPr>
            <p:ph type="body" sz="half" idx="2"/>
          </p:nvPr>
        </p:nvSpPr>
        <p:spPr>
          <a:xfrm>
            <a:off x="504886" y="1148501"/>
            <a:ext cx="5686678" cy="5320877"/>
          </a:xfrm>
        </p:spPr>
        <p:txBody>
          <a:bodyPr vert="horz" lIns="91440" tIns="45720" rIns="91440" bIns="45720" rtlCol="0" anchor="t">
            <a:noAutofit/>
          </a:bodyPr>
          <a:lstStyle/>
          <a:p>
            <a:pPr marL="285750" indent="-285750">
              <a:lnSpc>
                <a:spcPct val="100000"/>
              </a:lnSpc>
              <a:buChar char="•"/>
            </a:pPr>
            <a:r>
              <a:rPr lang="en-US" sz="2800">
                <a:hlinkClick r:id="rId3"/>
              </a:rPr>
              <a:t>It's part of Title 5!</a:t>
            </a:r>
            <a:endParaRPr lang="en-US" sz="2800"/>
          </a:p>
          <a:p>
            <a:pPr marL="742950" lvl="1" indent="-285750">
              <a:lnSpc>
                <a:spcPct val="100000"/>
              </a:lnSpc>
              <a:buFont typeface="Courier New" panose="020B0604020202020204" pitchFamily="34" charset="0"/>
              <a:buChar char="o"/>
            </a:pPr>
            <a:r>
              <a:rPr lang="en-US" sz="2400">
                <a:hlinkClick r:id="rId4"/>
              </a:rPr>
              <a:t>Title 5</a:t>
            </a:r>
            <a:r>
              <a:rPr lang="en-US" sz="2400"/>
              <a:t> is a subset of </a:t>
            </a:r>
            <a:r>
              <a:rPr lang="en-US" sz="2400">
                <a:hlinkClick r:id="rId5"/>
              </a:rPr>
              <a:t>CA Ed Code</a:t>
            </a:r>
            <a:r>
              <a:rPr lang="en-US" sz="2400"/>
              <a:t> (developed by CA legislature)</a:t>
            </a:r>
          </a:p>
          <a:p>
            <a:pPr marL="742950" lvl="1" indent="-285750">
              <a:lnSpc>
                <a:spcPct val="100000"/>
              </a:lnSpc>
              <a:buFont typeface="Courier New" panose="020B0604020202020204" pitchFamily="34" charset="0"/>
              <a:buChar char="o"/>
            </a:pPr>
            <a:r>
              <a:rPr lang="en-US" sz="2400">
                <a:hlinkClick r:id="rId6"/>
              </a:rPr>
              <a:t>Title 5 implements laws from Ed Code</a:t>
            </a:r>
            <a:endParaRPr lang="en-US" sz="2400"/>
          </a:p>
          <a:p>
            <a:pPr marL="742950" lvl="1" indent="-285750">
              <a:lnSpc>
                <a:spcPct val="100000"/>
              </a:lnSpc>
              <a:buFont typeface="Courier New" panose="020B0604020202020204" pitchFamily="34" charset="0"/>
              <a:buChar char="o"/>
            </a:pPr>
            <a:r>
              <a:rPr lang="en-US" sz="2400"/>
              <a:t>CA Ed Code requires legislation to be changed</a:t>
            </a:r>
          </a:p>
          <a:p>
            <a:pPr marL="285750" indent="-285750">
              <a:lnSpc>
                <a:spcPct val="100000"/>
              </a:lnSpc>
              <a:buFont typeface="Arial" panose="020B0604020202020204" pitchFamily="34" charset="0"/>
              <a:buChar char="•"/>
            </a:pPr>
            <a:r>
              <a:rPr lang="en-US" sz="2800"/>
              <a:t>#9 in the 10+1 [</a:t>
            </a:r>
            <a:r>
              <a:rPr lang="en-US" sz="2800">
                <a:solidFill>
                  <a:srgbClr val="0A0A0A"/>
                </a:solidFill>
                <a:latin typeface="Grandview Display"/>
                <a:ea typeface="Lato"/>
                <a:cs typeface="Lato"/>
              </a:rPr>
              <a:t>§</a:t>
            </a:r>
            <a:r>
              <a:rPr lang="en-US" sz="2800"/>
              <a:t>53200 (c)]</a:t>
            </a:r>
          </a:p>
          <a:p>
            <a:pPr marL="285750" indent="-285750">
              <a:lnSpc>
                <a:spcPct val="100000"/>
              </a:lnSpc>
              <a:buFont typeface="Arial" panose="020B0604020202020204" pitchFamily="34" charset="0"/>
              <a:buChar char="•"/>
            </a:pPr>
            <a:r>
              <a:rPr lang="en-US" sz="2800">
                <a:hlinkClick r:id="rId7"/>
              </a:rPr>
              <a:t>ASCCC White Paper</a:t>
            </a:r>
            <a:endParaRPr lang="en-US" sz="2800"/>
          </a:p>
          <a:p>
            <a:pPr marL="285750" indent="-285750">
              <a:lnSpc>
                <a:spcPct val="100000"/>
              </a:lnSpc>
              <a:buFont typeface="Arial" panose="020B0604020202020204" pitchFamily="34" charset="0"/>
              <a:buChar char="•"/>
            </a:pPr>
            <a:r>
              <a:rPr lang="en-US" sz="2800"/>
              <a:t>This means, we are empowered as a committee our local Academic Senate and by Title 5!</a:t>
            </a:r>
          </a:p>
        </p:txBody>
      </p:sp>
      <p:pic>
        <p:nvPicPr>
          <p:cNvPr id="9" name="Picture 8">
            <a:extLst>
              <a:ext uri="{FF2B5EF4-FFF2-40B4-BE49-F238E27FC236}">
                <a16:creationId xmlns:a16="http://schemas.microsoft.com/office/drawing/2014/main" id="{EE33E0CF-F745-25B9-D405-9BE02A90498B}"/>
              </a:ext>
            </a:extLst>
          </p:cNvPr>
          <p:cNvPicPr>
            <a:picLocks noChangeAspect="1"/>
          </p:cNvPicPr>
          <p:nvPr/>
        </p:nvPicPr>
        <p:blipFill>
          <a:blip r:embed="rId8"/>
          <a:stretch>
            <a:fillRect/>
          </a:stretch>
        </p:blipFill>
        <p:spPr>
          <a:xfrm>
            <a:off x="6120097" y="0"/>
            <a:ext cx="5990691" cy="6858000"/>
          </a:xfrm>
          <a:prstGeom prst="rect">
            <a:avLst/>
          </a:prstGeom>
        </p:spPr>
      </p:pic>
      <p:sp>
        <p:nvSpPr>
          <p:cNvPr id="3" name="Rectangle: Rounded Corners 2">
            <a:extLst>
              <a:ext uri="{FF2B5EF4-FFF2-40B4-BE49-F238E27FC236}">
                <a16:creationId xmlns:a16="http://schemas.microsoft.com/office/drawing/2014/main" id="{B6AC0E89-2D20-203E-369E-715B0E339DED}"/>
              </a:ext>
            </a:extLst>
          </p:cNvPr>
          <p:cNvSpPr/>
          <p:nvPr/>
        </p:nvSpPr>
        <p:spPr>
          <a:xfrm>
            <a:off x="6363355" y="5164537"/>
            <a:ext cx="2920422" cy="491860"/>
          </a:xfrm>
          <a:prstGeom prst="roundRect">
            <a:avLst/>
          </a:prstGeom>
          <a:noFill/>
          <a:ln w="57150">
            <a:solidFill>
              <a:schemeClr val="accent5">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87682184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1DC09A-BB6C-40DF-66BF-00D869CC331C}"/>
              </a:ext>
            </a:extLst>
          </p:cNvPr>
          <p:cNvSpPr>
            <a:spLocks noGrp="1"/>
          </p:cNvSpPr>
          <p:nvPr>
            <p:ph type="title"/>
          </p:nvPr>
        </p:nvSpPr>
        <p:spPr>
          <a:xfrm>
            <a:off x="541756" y="339214"/>
            <a:ext cx="10890929" cy="1097280"/>
          </a:xfrm>
        </p:spPr>
        <p:txBody>
          <a:bodyPr/>
          <a:lstStyle/>
          <a:p>
            <a:r>
              <a:rPr lang="en-US"/>
              <a:t>Program Review in Accreditation</a:t>
            </a:r>
          </a:p>
        </p:txBody>
      </p:sp>
      <p:sp>
        <p:nvSpPr>
          <p:cNvPr id="3" name="Content Placeholder 2">
            <a:extLst>
              <a:ext uri="{FF2B5EF4-FFF2-40B4-BE49-F238E27FC236}">
                <a16:creationId xmlns:a16="http://schemas.microsoft.com/office/drawing/2014/main" id="{725261DA-E74F-DEFD-94B9-724AC67701AF}"/>
              </a:ext>
            </a:extLst>
          </p:cNvPr>
          <p:cNvSpPr>
            <a:spLocks noGrp="1"/>
          </p:cNvSpPr>
          <p:nvPr>
            <p:ph idx="1"/>
          </p:nvPr>
        </p:nvSpPr>
        <p:spPr>
          <a:xfrm>
            <a:off x="2199281" y="3235091"/>
            <a:ext cx="3948263" cy="2296160"/>
          </a:xfrm>
        </p:spPr>
        <p:txBody>
          <a:bodyPr vert="horz" lIns="91440" tIns="45720" rIns="91440" bIns="45720" rtlCol="0" anchor="t">
            <a:normAutofit/>
          </a:bodyPr>
          <a:lstStyle/>
          <a:p>
            <a:pPr marL="493395" lvl="1">
              <a:lnSpc>
                <a:spcPct val="100000"/>
              </a:lnSpc>
            </a:pPr>
            <a:r>
              <a:rPr lang="en-US" sz="2400"/>
              <a:t>Standard 1.4  </a:t>
            </a:r>
          </a:p>
          <a:p>
            <a:pPr marL="493395" lvl="1">
              <a:lnSpc>
                <a:spcPct val="100000"/>
              </a:lnSpc>
            </a:pPr>
            <a:r>
              <a:rPr lang="en-US" sz="2400"/>
              <a:t>Standard 1.5</a:t>
            </a:r>
          </a:p>
          <a:p>
            <a:pPr marL="493395" lvl="1">
              <a:lnSpc>
                <a:spcPct val="100000"/>
              </a:lnSpc>
            </a:pPr>
            <a:r>
              <a:rPr lang="en-US" sz="2400"/>
              <a:t>Standard 2.5</a:t>
            </a:r>
          </a:p>
          <a:p>
            <a:pPr marL="493395" lvl="1">
              <a:lnSpc>
                <a:spcPct val="100000"/>
              </a:lnSpc>
            </a:pPr>
            <a:r>
              <a:rPr lang="en-US" sz="2400"/>
              <a:t>Standard 2.6</a:t>
            </a:r>
          </a:p>
          <a:p>
            <a:pPr marL="493395" lvl="1">
              <a:lnSpc>
                <a:spcPct val="100000"/>
              </a:lnSpc>
            </a:pPr>
            <a:r>
              <a:rPr lang="en-US" sz="2400"/>
              <a:t>Standard 2.7</a:t>
            </a:r>
          </a:p>
          <a:p>
            <a:pPr marL="264795" lvl="1" indent="0">
              <a:lnSpc>
                <a:spcPct val="100000"/>
              </a:lnSpc>
              <a:buNone/>
            </a:pPr>
            <a:endParaRPr lang="en-US" sz="2400"/>
          </a:p>
          <a:p>
            <a:pPr marL="264795" lvl="1" indent="0">
              <a:lnSpc>
                <a:spcPct val="100000"/>
              </a:lnSpc>
              <a:buNone/>
            </a:pPr>
            <a:endParaRPr lang="en-US" sz="2400">
              <a:solidFill>
                <a:srgbClr val="0A0A0A"/>
              </a:solidFill>
              <a:latin typeface="Lato"/>
              <a:ea typeface="Lato"/>
              <a:cs typeface="Lato"/>
            </a:endParaRPr>
          </a:p>
          <a:p>
            <a:pPr marL="264795" lvl="1" indent="0">
              <a:lnSpc>
                <a:spcPct val="100000"/>
              </a:lnSpc>
              <a:buNone/>
            </a:pPr>
            <a:endParaRPr lang="en-US" sz="2400">
              <a:solidFill>
                <a:srgbClr val="000000"/>
              </a:solidFill>
              <a:latin typeface="Grandview Display"/>
              <a:ea typeface="Lato"/>
              <a:cs typeface="Lato"/>
            </a:endParaRPr>
          </a:p>
        </p:txBody>
      </p:sp>
      <p:sp>
        <p:nvSpPr>
          <p:cNvPr id="4" name="TextBox 3">
            <a:extLst>
              <a:ext uri="{FF2B5EF4-FFF2-40B4-BE49-F238E27FC236}">
                <a16:creationId xmlns:a16="http://schemas.microsoft.com/office/drawing/2014/main" id="{0CC7907A-4A6D-3E74-2834-0397C69C6BFC}"/>
              </a:ext>
            </a:extLst>
          </p:cNvPr>
          <p:cNvSpPr txBox="1"/>
          <p:nvPr/>
        </p:nvSpPr>
        <p:spPr>
          <a:xfrm>
            <a:off x="543262" y="1242446"/>
            <a:ext cx="11256903" cy="193899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342900" indent="-342900">
              <a:buFont typeface="Arial"/>
              <a:buChar char="•"/>
            </a:pPr>
            <a:r>
              <a:rPr lang="en-US" sz="2400" dirty="0"/>
              <a:t>The Accrediting Commission for Community and Junior Colleges (ACCJC) integrated Program Review into its revised </a:t>
            </a:r>
            <a:r>
              <a:rPr lang="en-US" sz="2400" u="sng" dirty="0">
                <a:solidFill>
                  <a:srgbClr val="1AC16E"/>
                </a:solidFill>
                <a:cs typeface="Arial"/>
                <a:hlinkClick r:id="rId3"/>
              </a:rPr>
              <a:t>2024 Standards</a:t>
            </a:r>
            <a:r>
              <a:rPr lang="en-US" sz="2400" dirty="0"/>
              <a:t> (appearing 13 times!). </a:t>
            </a:r>
            <a:endParaRPr lang="en-US" sz="2400" dirty="0">
              <a:solidFill>
                <a:srgbClr val="000000"/>
              </a:solidFill>
              <a:ea typeface="+mn-lt"/>
              <a:cs typeface="+mn-lt"/>
            </a:endParaRPr>
          </a:p>
          <a:p>
            <a:pPr marL="342900" indent="-342900">
              <a:buFont typeface="Arial"/>
              <a:buChar char="•"/>
            </a:pPr>
            <a:r>
              <a:rPr lang="en-US" sz="2400" dirty="0">
                <a:solidFill>
                  <a:srgbClr val="001D35"/>
                </a:solidFill>
                <a:ea typeface="+mn-lt"/>
                <a:cs typeface="+mn-lt"/>
              </a:rPr>
              <a:t>ACCJC requires institutions to regularly evaluate and improve the quality of all instructional programs.</a:t>
            </a:r>
            <a:endParaRPr lang="en-US" sz="2400" dirty="0"/>
          </a:p>
        </p:txBody>
      </p:sp>
      <p:sp>
        <p:nvSpPr>
          <p:cNvPr id="7" name="TextBox 6">
            <a:extLst>
              <a:ext uri="{FF2B5EF4-FFF2-40B4-BE49-F238E27FC236}">
                <a16:creationId xmlns:a16="http://schemas.microsoft.com/office/drawing/2014/main" id="{2F24D741-D713-AA38-8897-D339B6891ACA}"/>
              </a:ext>
            </a:extLst>
          </p:cNvPr>
          <p:cNvSpPr txBox="1"/>
          <p:nvPr/>
        </p:nvSpPr>
        <p:spPr>
          <a:xfrm>
            <a:off x="567844" y="5636918"/>
            <a:ext cx="11390578" cy="4616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buFont typeface="Arial"/>
              <a:buChar char="•"/>
            </a:pPr>
            <a:r>
              <a:rPr lang="en-US" sz="2400"/>
              <a:t>ASCCC Paper: </a:t>
            </a:r>
            <a:r>
              <a:rPr lang="en-US" sz="2400" i="1" u="sng">
                <a:solidFill>
                  <a:srgbClr val="1AC16E"/>
                </a:solidFill>
                <a:cs typeface="Arial"/>
                <a:hlinkClick r:id="rId4"/>
              </a:rPr>
              <a:t>Program Review and the Equity-Driven 2024 ACCJC Standards</a:t>
            </a:r>
            <a:endParaRPr lang="en-US" sz="2400"/>
          </a:p>
        </p:txBody>
      </p:sp>
      <p:sp>
        <p:nvSpPr>
          <p:cNvPr id="8" name="Content Placeholder 2">
            <a:extLst>
              <a:ext uri="{FF2B5EF4-FFF2-40B4-BE49-F238E27FC236}">
                <a16:creationId xmlns:a16="http://schemas.microsoft.com/office/drawing/2014/main" id="{5F782D93-536A-0537-06FD-2A2BA19AA9A5}"/>
              </a:ext>
            </a:extLst>
          </p:cNvPr>
          <p:cNvSpPr txBox="1">
            <a:spLocks/>
          </p:cNvSpPr>
          <p:nvPr/>
        </p:nvSpPr>
        <p:spPr>
          <a:xfrm>
            <a:off x="4736004" y="3215426"/>
            <a:ext cx="3948263" cy="2296160"/>
          </a:xfrm>
          <a:prstGeom prst="rect">
            <a:avLst/>
          </a:prstGeom>
        </p:spPr>
        <p:txBody>
          <a:bodyPr vert="horz" lIns="91440" tIns="45720" rIns="91440" bIns="45720" rtlCol="0" anchor="t">
            <a:normAutofit/>
          </a:bodyPr>
          <a:lstStyle>
            <a:lvl1pPr marL="228600" indent="-228600" algn="l" defTabSz="914400" rtl="0" eaLnBrk="1" latinLnBrk="0" hangingPunct="1">
              <a:lnSpc>
                <a:spcPct val="120000"/>
              </a:lnSpc>
              <a:spcBef>
                <a:spcPts val="1000"/>
              </a:spcBef>
              <a:buSzPct val="87000"/>
              <a:buFont typeface="Arial" panose="020B0604020202020204" pitchFamily="34" charset="0"/>
              <a:buChar char="•"/>
              <a:defRPr sz="2000" kern="1200">
                <a:solidFill>
                  <a:schemeClr val="tx1"/>
                </a:solidFill>
                <a:latin typeface="+mn-lt"/>
                <a:ea typeface="+mn-ea"/>
                <a:cs typeface="+mn-cs"/>
              </a:defRPr>
            </a:lvl1pPr>
            <a:lvl2pPr marL="493776" indent="-228600" algn="l" defTabSz="914400" rtl="0" eaLnBrk="1" latinLnBrk="0" hangingPunct="1">
              <a:lnSpc>
                <a:spcPct val="120000"/>
              </a:lnSpc>
              <a:spcBef>
                <a:spcPts val="500"/>
              </a:spcBef>
              <a:buSzPct val="87000"/>
              <a:buFont typeface="Arial" panose="020B0604020202020204" pitchFamily="34" charset="0"/>
              <a:buChar char="•"/>
              <a:defRPr sz="1800" kern="1200">
                <a:solidFill>
                  <a:schemeClr val="tx1"/>
                </a:solidFill>
                <a:latin typeface="+mn-lt"/>
                <a:ea typeface="+mn-ea"/>
                <a:cs typeface="+mn-cs"/>
              </a:defRPr>
            </a:lvl2pPr>
            <a:lvl3pPr marL="731520" indent="-228600" algn="l" defTabSz="914400" rtl="0" eaLnBrk="1" latinLnBrk="0" hangingPunct="1">
              <a:lnSpc>
                <a:spcPct val="120000"/>
              </a:lnSpc>
              <a:spcBef>
                <a:spcPts val="500"/>
              </a:spcBef>
              <a:buSzPct val="87000"/>
              <a:buFont typeface="Arial" panose="020B0604020202020204" pitchFamily="34" charset="0"/>
              <a:buChar char="•"/>
              <a:defRPr sz="1600" kern="1200">
                <a:solidFill>
                  <a:schemeClr val="tx1"/>
                </a:solidFill>
                <a:latin typeface="+mn-lt"/>
                <a:ea typeface="+mn-ea"/>
                <a:cs typeface="+mn-cs"/>
              </a:defRPr>
            </a:lvl3pPr>
            <a:lvl4pPr marL="1051560" indent="-285750" algn="l" defTabSz="914400" rtl="0" eaLnBrk="1" latinLnBrk="0" hangingPunct="1">
              <a:lnSpc>
                <a:spcPct val="120000"/>
              </a:lnSpc>
              <a:spcBef>
                <a:spcPts val="500"/>
              </a:spcBef>
              <a:buSzPct val="87000"/>
              <a:buFont typeface="Arial" panose="020B0604020202020204" pitchFamily="34" charset="0"/>
              <a:buChar char="•"/>
              <a:defRPr sz="1400" kern="1200">
                <a:solidFill>
                  <a:schemeClr val="tx1"/>
                </a:solidFill>
                <a:latin typeface="+mn-lt"/>
                <a:ea typeface="+mn-ea"/>
                <a:cs typeface="+mn-cs"/>
              </a:defRPr>
            </a:lvl4pPr>
            <a:lvl5pPr marL="1298448" indent="-228600" algn="l" defTabSz="914400" rtl="0" eaLnBrk="1" latinLnBrk="0" hangingPunct="1">
              <a:lnSpc>
                <a:spcPct val="120000"/>
              </a:lnSpc>
              <a:spcBef>
                <a:spcPts val="500"/>
              </a:spcBef>
              <a:buSzPct val="87000"/>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93395" lvl="1">
              <a:lnSpc>
                <a:spcPct val="100000"/>
              </a:lnSpc>
            </a:pPr>
            <a:r>
              <a:rPr lang="en-US" sz="2400"/>
              <a:t>Standard 2.8</a:t>
            </a:r>
          </a:p>
          <a:p>
            <a:pPr marL="493395" lvl="1">
              <a:lnSpc>
                <a:spcPct val="100000"/>
              </a:lnSpc>
            </a:pPr>
            <a:r>
              <a:rPr lang="en-US" sz="2400"/>
              <a:t>Standard 2.9</a:t>
            </a:r>
          </a:p>
          <a:p>
            <a:pPr marL="493395" lvl="1">
              <a:lnSpc>
                <a:spcPct val="100000"/>
              </a:lnSpc>
            </a:pPr>
            <a:r>
              <a:rPr lang="en-US" sz="2400"/>
              <a:t>Standard 3.5</a:t>
            </a:r>
          </a:p>
          <a:p>
            <a:pPr marL="493395" lvl="1">
              <a:lnSpc>
                <a:spcPct val="100000"/>
              </a:lnSpc>
            </a:pPr>
            <a:r>
              <a:rPr lang="en-US" sz="2400"/>
              <a:t>Standard 3.6</a:t>
            </a:r>
          </a:p>
          <a:p>
            <a:pPr marL="493395" lvl="1">
              <a:lnSpc>
                <a:spcPct val="100000"/>
              </a:lnSpc>
            </a:pPr>
            <a:r>
              <a:rPr lang="en-US" sz="2400"/>
              <a:t>Standard 3.9</a:t>
            </a:r>
          </a:p>
          <a:p>
            <a:pPr marL="264795" lvl="1" indent="0">
              <a:lnSpc>
                <a:spcPct val="100000"/>
              </a:lnSpc>
              <a:buFont typeface="Arial" panose="020B0604020202020204" pitchFamily="34" charset="0"/>
              <a:buNone/>
            </a:pPr>
            <a:endParaRPr lang="en-US" sz="2400"/>
          </a:p>
          <a:p>
            <a:pPr marL="264795" lvl="1" indent="0">
              <a:lnSpc>
                <a:spcPct val="100000"/>
              </a:lnSpc>
              <a:buFont typeface="Arial" panose="020B0604020202020204" pitchFamily="34" charset="0"/>
              <a:buNone/>
            </a:pPr>
            <a:endParaRPr lang="en-US" sz="2400">
              <a:solidFill>
                <a:srgbClr val="0A0A0A"/>
              </a:solidFill>
              <a:latin typeface="Lato"/>
              <a:ea typeface="Lato"/>
              <a:cs typeface="Lato"/>
            </a:endParaRPr>
          </a:p>
          <a:p>
            <a:pPr marL="264795" lvl="1" indent="0">
              <a:lnSpc>
                <a:spcPct val="100000"/>
              </a:lnSpc>
              <a:buFont typeface="Arial" panose="020B0604020202020204" pitchFamily="34" charset="0"/>
              <a:buNone/>
            </a:pPr>
            <a:endParaRPr lang="en-US" sz="2400">
              <a:solidFill>
                <a:srgbClr val="000000"/>
              </a:solidFill>
              <a:latin typeface="Grandview Display"/>
              <a:ea typeface="Lato"/>
              <a:cs typeface="Lato"/>
            </a:endParaRPr>
          </a:p>
        </p:txBody>
      </p:sp>
    </p:spTree>
    <p:extLst>
      <p:ext uri="{BB962C8B-B14F-4D97-AF65-F5344CB8AC3E}">
        <p14:creationId xmlns:p14="http://schemas.microsoft.com/office/powerpoint/2010/main" val="83411751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A154CC-7743-8EB0-FFF1-40438854B7B3}"/>
              </a:ext>
            </a:extLst>
          </p:cNvPr>
          <p:cNvSpPr>
            <a:spLocks noGrp="1"/>
          </p:cNvSpPr>
          <p:nvPr>
            <p:ph type="title"/>
          </p:nvPr>
        </p:nvSpPr>
        <p:spPr>
          <a:xfrm>
            <a:off x="650535" y="1199073"/>
            <a:ext cx="10890929" cy="1097280"/>
          </a:xfrm>
        </p:spPr>
        <p:txBody>
          <a:bodyPr>
            <a:normAutofit fontScale="90000"/>
          </a:bodyPr>
          <a:lstStyle/>
          <a:p>
            <a:r>
              <a:rPr lang="en-US" dirty="0"/>
              <a:t>ACCJC Eligibility Requirements for Accreditation, January 2024</a:t>
            </a:r>
          </a:p>
        </p:txBody>
      </p:sp>
      <p:sp>
        <p:nvSpPr>
          <p:cNvPr id="3" name="Content Placeholder 2">
            <a:extLst>
              <a:ext uri="{FF2B5EF4-FFF2-40B4-BE49-F238E27FC236}">
                <a16:creationId xmlns:a16="http://schemas.microsoft.com/office/drawing/2014/main" id="{3A7D73C0-0531-8CA0-2ACD-5107C388A505}"/>
              </a:ext>
            </a:extLst>
          </p:cNvPr>
          <p:cNvSpPr>
            <a:spLocks noGrp="1"/>
          </p:cNvSpPr>
          <p:nvPr>
            <p:ph idx="1"/>
          </p:nvPr>
        </p:nvSpPr>
        <p:spPr>
          <a:xfrm>
            <a:off x="640080" y="2449903"/>
            <a:ext cx="10890928" cy="4050910"/>
          </a:xfrm>
        </p:spPr>
        <p:txBody>
          <a:bodyPr>
            <a:normAutofit lnSpcReduction="10000"/>
          </a:bodyPr>
          <a:lstStyle/>
          <a:p>
            <a:r>
              <a:rPr lang="en-US" b="1" dirty="0">
                <a:latin typeface="Aptos" panose="020B0004020202020204" pitchFamily="34" charset="0"/>
              </a:rPr>
              <a:t>19. Institutional Planning and Evaluation:</a:t>
            </a:r>
            <a:r>
              <a:rPr lang="en-US" dirty="0">
                <a:latin typeface="Aptos" panose="020B0004020202020204" pitchFamily="34" charset="0"/>
              </a:rPr>
              <a:t> The institution systematically evaluates and makes public how well and in what ways it is accomplishing its purposes, including assessment of student learning outcomes. The institution provides evidence of planning for improvement of institutional structures and processes, student achievement of educational goals, and student learning. The institution assesses progress toward achieving its stated goals and makes decisions regarding improvement through an ongoing and systematic cycle of evaluation, integrated planning, resource allocation, implementation, and re-evaluation.</a:t>
            </a:r>
          </a:p>
          <a:p>
            <a:r>
              <a:rPr lang="en-US" b="1" dirty="0">
                <a:latin typeface="Aptos" panose="020B0004020202020204" pitchFamily="34" charset="0"/>
              </a:rPr>
              <a:t>Required Documentation: </a:t>
            </a:r>
            <a:r>
              <a:rPr lang="en-US" dirty="0">
                <a:latin typeface="Aptos" panose="020B0004020202020204" pitchFamily="34" charset="0"/>
              </a:rPr>
              <a:t>Evidence the institution engages in regular self-reflective evaluation of its operations and of student learning outcomes, and uses the results to identify strengths and areas in need of improvement for purposes of developing institutional plans and maintaining educational quality</a:t>
            </a:r>
            <a:endParaRPr lang="en-US" b="1" dirty="0">
              <a:latin typeface="Aptos" panose="020B0004020202020204" pitchFamily="34" charset="0"/>
            </a:endParaRPr>
          </a:p>
        </p:txBody>
      </p:sp>
    </p:spTree>
    <p:extLst>
      <p:ext uri="{BB962C8B-B14F-4D97-AF65-F5344CB8AC3E}">
        <p14:creationId xmlns:p14="http://schemas.microsoft.com/office/powerpoint/2010/main" val="220792278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D292016D-8FA4-C769-FDB6-DD4780676C31}"/>
            </a:ext>
          </a:extLst>
        </p:cNvPr>
        <p:cNvGrpSpPr/>
        <p:nvPr/>
      </p:nvGrpSpPr>
      <p:grpSpPr>
        <a:xfrm>
          <a:off x="0" y="0"/>
          <a:ext cx="0" cy="0"/>
          <a:chOff x="0" y="0"/>
          <a:chExt cx="0" cy="0"/>
        </a:xfrm>
      </p:grpSpPr>
      <p:cxnSp>
        <p:nvCxnSpPr>
          <p:cNvPr id="25" name="Straight Connector 24">
            <a:extLst>
              <a:ext uri="{FF2B5EF4-FFF2-40B4-BE49-F238E27FC236}">
                <a16:creationId xmlns:a16="http://schemas.microsoft.com/office/drawing/2014/main" id="{118E06E4-607B-144B-382B-AD3D06B1EE8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13232" y="1031001"/>
            <a:ext cx="978862" cy="0"/>
          </a:xfrm>
          <a:prstGeom prst="line">
            <a:avLst/>
          </a:prstGeom>
          <a:ln w="76200"/>
        </p:spPr>
        <p:style>
          <a:lnRef idx="1">
            <a:schemeClr val="accent1"/>
          </a:lnRef>
          <a:fillRef idx="0">
            <a:schemeClr val="accent1"/>
          </a:fillRef>
          <a:effectRef idx="0">
            <a:schemeClr val="accent1"/>
          </a:effectRef>
          <a:fontRef idx="minor">
            <a:schemeClr val="tx1"/>
          </a:fontRef>
        </p:style>
      </p:cxnSp>
      <p:sp useBgFill="1">
        <p:nvSpPr>
          <p:cNvPr id="27" name="Rectangle 26">
            <a:extLst>
              <a:ext uri="{FF2B5EF4-FFF2-40B4-BE49-F238E27FC236}">
                <a16:creationId xmlns:a16="http://schemas.microsoft.com/office/drawing/2014/main" id="{19F9BF86-FE94-4517-B97D-026C7515E5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Observatory — San Bernardino Valley College">
            <a:extLst>
              <a:ext uri="{FF2B5EF4-FFF2-40B4-BE49-F238E27FC236}">
                <a16:creationId xmlns:a16="http://schemas.microsoft.com/office/drawing/2014/main" id="{BEB7C403-4147-83FF-E069-352F66D9495F}"/>
              </a:ext>
            </a:extLst>
          </p:cNvPr>
          <p:cNvPicPr>
            <a:picLocks noChangeAspect="1"/>
          </p:cNvPicPr>
          <p:nvPr/>
        </p:nvPicPr>
        <p:blipFill>
          <a:blip r:embed="rId2"/>
          <a:srcRect t="10188" b="5543"/>
          <a:stretch>
            <a:fillRect/>
          </a:stretch>
        </p:blipFill>
        <p:spPr>
          <a:xfrm>
            <a:off x="20" y="10"/>
            <a:ext cx="12191979" cy="6857989"/>
          </a:xfrm>
          <a:prstGeom prst="rect">
            <a:avLst/>
          </a:prstGeom>
        </p:spPr>
      </p:pic>
      <p:sp>
        <p:nvSpPr>
          <p:cNvPr id="29" name="Rectangle 28">
            <a:extLst>
              <a:ext uri="{FF2B5EF4-FFF2-40B4-BE49-F238E27FC236}">
                <a16:creationId xmlns:a16="http://schemas.microsoft.com/office/drawing/2014/main" id="{9E9D00D9-C4F5-471E-BE2C-126CB112A6B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06" y="0"/>
            <a:ext cx="8543515" cy="6858000"/>
          </a:xfrm>
          <a:prstGeom prst="rect">
            <a:avLst/>
          </a:prstGeom>
          <a:gradFill flip="none" rotWithShape="1">
            <a:gsLst>
              <a:gs pos="0">
                <a:srgbClr val="000000">
                  <a:alpha val="0"/>
                </a:srgbClr>
              </a:gs>
              <a:gs pos="58000">
                <a:srgbClr val="000000">
                  <a:alpha val="55000"/>
                </a:srgbClr>
              </a:gs>
              <a:gs pos="93000">
                <a:srgbClr val="000000">
                  <a:alpha val="64000"/>
                </a:srgb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332A3CE-31C7-F1AB-7D57-F9CE87EDAAD9}"/>
              </a:ext>
            </a:extLst>
          </p:cNvPr>
          <p:cNvSpPr>
            <a:spLocks noGrp="1"/>
          </p:cNvSpPr>
          <p:nvPr>
            <p:ph type="title"/>
          </p:nvPr>
        </p:nvSpPr>
        <p:spPr>
          <a:xfrm>
            <a:off x="640080" y="914400"/>
            <a:ext cx="4892948" cy="3427867"/>
          </a:xfrm>
        </p:spPr>
        <p:txBody>
          <a:bodyPr vert="horz" lIns="91440" tIns="45720" rIns="91440" bIns="45720" rtlCol="0" anchor="t">
            <a:normAutofit/>
          </a:bodyPr>
          <a:lstStyle/>
          <a:p>
            <a:r>
              <a:rPr lang="en-US" sz="5400" b="1" kern="1200">
                <a:solidFill>
                  <a:srgbClr val="FFFFFF"/>
                </a:solidFill>
                <a:latin typeface="+mj-lt"/>
                <a:ea typeface="+mj-ea"/>
                <a:cs typeface="+mj-cs"/>
              </a:rPr>
              <a:t>A 10,000 ft. View of Program Review</a:t>
            </a:r>
          </a:p>
        </p:txBody>
      </p:sp>
      <p:sp>
        <p:nvSpPr>
          <p:cNvPr id="4" name="TextBox 3">
            <a:extLst>
              <a:ext uri="{FF2B5EF4-FFF2-40B4-BE49-F238E27FC236}">
                <a16:creationId xmlns:a16="http://schemas.microsoft.com/office/drawing/2014/main" id="{7531A366-8E74-7C1E-A7C9-3AB09F0877BE}"/>
              </a:ext>
            </a:extLst>
          </p:cNvPr>
          <p:cNvSpPr txBox="1"/>
          <p:nvPr/>
        </p:nvSpPr>
        <p:spPr>
          <a:xfrm>
            <a:off x="650970" y="5253051"/>
            <a:ext cx="4892948" cy="812923"/>
          </a:xfrm>
          <a:prstGeom prst="rect">
            <a:avLst/>
          </a:prstGeom>
        </p:spPr>
        <p:txBody>
          <a:bodyPr rot="0" spcFirstLastPara="0" vertOverflow="overflow" horzOverflow="overflow" vert="horz" lIns="91440" tIns="45720" rIns="91440" bIns="45720" numCol="1" spcCol="0" rtlCol="0" fromWordArt="0" anchor="t" anchorCtr="0" forceAA="0" compatLnSpc="1">
            <a:prstTxWarp prst="textNoShape">
              <a:avLst/>
            </a:prstTxWarp>
            <a:normAutofit/>
          </a:bodyPr>
          <a:lstStyle/>
          <a:p>
            <a:pPr>
              <a:lnSpc>
                <a:spcPct val="130000"/>
              </a:lnSpc>
              <a:spcBef>
                <a:spcPts val="1000"/>
              </a:spcBef>
              <a:buSzPct val="87000"/>
            </a:pPr>
            <a:r>
              <a:rPr lang="en-US" b="1" cap="all" spc="300">
                <a:solidFill>
                  <a:srgbClr val="FFFFFF"/>
                </a:solidFill>
              </a:rPr>
              <a:t>How does this apply to SBVC?</a:t>
            </a:r>
          </a:p>
        </p:txBody>
      </p:sp>
      <p:cxnSp>
        <p:nvCxnSpPr>
          <p:cNvPr id="31" name="Straight Connector 30">
            <a:extLst>
              <a:ext uri="{FF2B5EF4-FFF2-40B4-BE49-F238E27FC236}">
                <a16:creationId xmlns:a16="http://schemas.microsoft.com/office/drawing/2014/main" id="{97CC2FE6-3AD0-4131-B4BC-1F4D65E25E1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23209" y="4861206"/>
            <a:ext cx="978862" cy="0"/>
          </a:xfrm>
          <a:prstGeom prst="line">
            <a:avLst/>
          </a:prstGeom>
          <a:ln w="7620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05747725"/>
      </p:ext>
    </p:extLst>
  </p:cSld>
  <p:clrMapOvr>
    <a:overrideClrMapping bg1="dk1" tx1="lt1" bg2="dk2" tx2="lt2" accent1="accent1" accent2="accent2" accent3="accent3" accent4="accent4" accent5="accent5" accent6="accent6" hlink="hlink" folHlink="folHlink"/>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C5EB22E3-E673-DFB7-ED2F-E73DD7EE72CE}"/>
            </a:ext>
          </a:extLst>
        </p:cNvPr>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3AB7E7B0-3ABE-148A-1FF7-509D05C6DA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A076E0C-A062-6612-C326-99C750C0917B}"/>
              </a:ext>
            </a:extLst>
          </p:cNvPr>
          <p:cNvSpPr>
            <a:spLocks noGrp="1"/>
          </p:cNvSpPr>
          <p:nvPr>
            <p:ph type="title"/>
          </p:nvPr>
        </p:nvSpPr>
        <p:spPr>
          <a:xfrm>
            <a:off x="640080" y="269913"/>
            <a:ext cx="5737859" cy="1097280"/>
          </a:xfrm>
        </p:spPr>
        <p:txBody>
          <a:bodyPr>
            <a:normAutofit/>
          </a:bodyPr>
          <a:lstStyle/>
          <a:p>
            <a:r>
              <a:rPr lang="en-US" sz="3700"/>
              <a:t>2026-2027 Meeting Dates</a:t>
            </a:r>
          </a:p>
        </p:txBody>
      </p:sp>
      <p:cxnSp>
        <p:nvCxnSpPr>
          <p:cNvPr id="11" name="Straight Connector 10">
            <a:extLst>
              <a:ext uri="{FF2B5EF4-FFF2-40B4-BE49-F238E27FC236}">
                <a16:creationId xmlns:a16="http://schemas.microsoft.com/office/drawing/2014/main" id="{564E8C0F-279A-83B8-4B1E-3D9613303CC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13232" y="1031001"/>
            <a:ext cx="978862" cy="0"/>
          </a:xfrm>
          <a:prstGeom prst="line">
            <a:avLst/>
          </a:prstGeom>
          <a:ln w="76200"/>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4FE40059-2BC8-1521-F167-0BBC480D52CF}"/>
              </a:ext>
            </a:extLst>
          </p:cNvPr>
          <p:cNvSpPr>
            <a:spLocks noGrp="1"/>
          </p:cNvSpPr>
          <p:nvPr>
            <p:ph idx="1"/>
          </p:nvPr>
        </p:nvSpPr>
        <p:spPr>
          <a:xfrm>
            <a:off x="653243" y="1351919"/>
            <a:ext cx="5176637" cy="4826869"/>
          </a:xfrm>
        </p:spPr>
        <p:txBody>
          <a:bodyPr vert="horz" lIns="91440" tIns="45720" rIns="91440" bIns="45720" rtlCol="0" anchor="t">
            <a:normAutofit/>
          </a:bodyPr>
          <a:lstStyle/>
          <a:p>
            <a:pPr marL="0" indent="0">
              <a:lnSpc>
                <a:spcPct val="110000"/>
              </a:lnSpc>
              <a:buNone/>
            </a:pPr>
            <a:r>
              <a:rPr lang="en-US" sz="2400" b="1">
                <a:latin typeface="Aptos" panose="020B0004020202020204" pitchFamily="34" charset="0"/>
              </a:rPr>
              <a:t>2</a:t>
            </a:r>
            <a:r>
              <a:rPr lang="en-US" sz="2400" b="1" baseline="30000">
                <a:latin typeface="Aptos" panose="020B0004020202020204" pitchFamily="34" charset="0"/>
              </a:rPr>
              <a:t>nd</a:t>
            </a:r>
            <a:r>
              <a:rPr lang="en-US" sz="2400" b="1">
                <a:latin typeface="Aptos" panose="020B0004020202020204" pitchFamily="34" charset="0"/>
              </a:rPr>
              <a:t> and 4</a:t>
            </a:r>
            <a:r>
              <a:rPr lang="en-US" sz="2400" b="1" baseline="30000">
                <a:latin typeface="Aptos" panose="020B0004020202020204" pitchFamily="34" charset="0"/>
              </a:rPr>
              <a:t>th</a:t>
            </a:r>
            <a:r>
              <a:rPr lang="en-US" sz="2400" b="1">
                <a:latin typeface="Aptos" panose="020B0004020202020204" pitchFamily="34" charset="0"/>
              </a:rPr>
              <a:t> Mondays 2:00 – 4:00 pm</a:t>
            </a:r>
          </a:p>
          <a:p>
            <a:pPr marL="0" indent="0">
              <a:lnSpc>
                <a:spcPct val="110000"/>
              </a:lnSpc>
              <a:buNone/>
            </a:pPr>
            <a:r>
              <a:rPr lang="en-US" sz="2400" b="1" u="sng">
                <a:latin typeface="Aptos" panose="020B0004020202020204" pitchFamily="34" charset="0"/>
              </a:rPr>
              <a:t>Fall 2026</a:t>
            </a:r>
            <a:endParaRPr lang="en-US" sz="2400" u="sng">
              <a:latin typeface="Aptos" panose="020B0004020202020204" pitchFamily="34" charset="0"/>
            </a:endParaRPr>
          </a:p>
          <a:p>
            <a:pPr>
              <a:lnSpc>
                <a:spcPct val="110000"/>
              </a:lnSpc>
            </a:pPr>
            <a:r>
              <a:rPr lang="en-US" sz="2400">
                <a:latin typeface="Aptos" panose="020B0004020202020204" pitchFamily="34" charset="0"/>
              </a:rPr>
              <a:t>9/14</a:t>
            </a:r>
          </a:p>
          <a:p>
            <a:pPr>
              <a:lnSpc>
                <a:spcPct val="110000"/>
              </a:lnSpc>
            </a:pPr>
            <a:r>
              <a:rPr lang="en-US" sz="2400">
                <a:latin typeface="Aptos" panose="020B0004020202020204" pitchFamily="34" charset="0"/>
              </a:rPr>
              <a:t>9/28</a:t>
            </a:r>
          </a:p>
          <a:p>
            <a:pPr>
              <a:lnSpc>
                <a:spcPct val="110000"/>
              </a:lnSpc>
            </a:pPr>
            <a:r>
              <a:rPr lang="en-US" sz="2400">
                <a:latin typeface="Aptos" panose="020B0004020202020204" pitchFamily="34" charset="0"/>
              </a:rPr>
              <a:t>10/12</a:t>
            </a:r>
          </a:p>
          <a:p>
            <a:pPr>
              <a:lnSpc>
                <a:spcPct val="110000"/>
              </a:lnSpc>
            </a:pPr>
            <a:r>
              <a:rPr lang="en-US" sz="2400">
                <a:latin typeface="Aptos" panose="020B0004020202020204" pitchFamily="34" charset="0"/>
              </a:rPr>
              <a:t>10/26</a:t>
            </a:r>
          </a:p>
          <a:p>
            <a:pPr>
              <a:lnSpc>
                <a:spcPct val="110000"/>
              </a:lnSpc>
            </a:pPr>
            <a:r>
              <a:rPr lang="en-US" sz="2400">
                <a:latin typeface="Aptos" panose="020B0004020202020204" pitchFamily="34" charset="0"/>
              </a:rPr>
              <a:t>11/9</a:t>
            </a:r>
          </a:p>
          <a:p>
            <a:pPr>
              <a:lnSpc>
                <a:spcPct val="110000"/>
              </a:lnSpc>
            </a:pPr>
            <a:r>
              <a:rPr lang="en-US" sz="2400">
                <a:latin typeface="Aptos" panose="020B0004020202020204" pitchFamily="34" charset="0"/>
              </a:rPr>
              <a:t>11/23 – no meeting, holiday break</a:t>
            </a:r>
          </a:p>
          <a:p>
            <a:pPr>
              <a:lnSpc>
                <a:spcPct val="110000"/>
              </a:lnSpc>
            </a:pPr>
            <a:r>
              <a:rPr lang="en-US" sz="2400">
                <a:latin typeface="Aptos" panose="020B0004020202020204" pitchFamily="34" charset="0"/>
              </a:rPr>
              <a:t>12/14 (tentative) – Finals week</a:t>
            </a:r>
          </a:p>
        </p:txBody>
      </p:sp>
      <p:sp>
        <p:nvSpPr>
          <p:cNvPr id="6" name="Content Placeholder 2">
            <a:extLst>
              <a:ext uri="{FF2B5EF4-FFF2-40B4-BE49-F238E27FC236}">
                <a16:creationId xmlns:a16="http://schemas.microsoft.com/office/drawing/2014/main" id="{7093785E-1F55-3615-FD87-A7E4CC820FDF}"/>
              </a:ext>
            </a:extLst>
          </p:cNvPr>
          <p:cNvSpPr txBox="1">
            <a:spLocks/>
          </p:cNvSpPr>
          <p:nvPr/>
        </p:nvSpPr>
        <p:spPr>
          <a:xfrm>
            <a:off x="6096000" y="1367193"/>
            <a:ext cx="5176637" cy="4388772"/>
          </a:xfrm>
          <a:prstGeom prst="rect">
            <a:avLst/>
          </a:prstGeom>
        </p:spPr>
        <p:txBody>
          <a:bodyPr vert="horz" lIns="91440" tIns="45720" rIns="91440" bIns="45720" rtlCol="0" anchor="t">
            <a:noAutofit/>
          </a:bodyPr>
          <a:lstStyle>
            <a:lvl1pPr marL="228600" indent="-228600" algn="l" defTabSz="914400" rtl="0" eaLnBrk="1" latinLnBrk="0" hangingPunct="1">
              <a:lnSpc>
                <a:spcPct val="120000"/>
              </a:lnSpc>
              <a:spcBef>
                <a:spcPts val="1000"/>
              </a:spcBef>
              <a:buSzPct val="87000"/>
              <a:buFont typeface="Arial" panose="020B0604020202020204" pitchFamily="34" charset="0"/>
              <a:buChar char="•"/>
              <a:defRPr sz="2000" kern="1200">
                <a:solidFill>
                  <a:schemeClr val="tx1"/>
                </a:solidFill>
                <a:latin typeface="+mn-lt"/>
                <a:ea typeface="+mn-ea"/>
                <a:cs typeface="+mn-cs"/>
              </a:defRPr>
            </a:lvl1pPr>
            <a:lvl2pPr marL="493776" indent="-228600" algn="l" defTabSz="914400" rtl="0" eaLnBrk="1" latinLnBrk="0" hangingPunct="1">
              <a:lnSpc>
                <a:spcPct val="120000"/>
              </a:lnSpc>
              <a:spcBef>
                <a:spcPts val="500"/>
              </a:spcBef>
              <a:buSzPct val="87000"/>
              <a:buFont typeface="Arial" panose="020B0604020202020204" pitchFamily="34" charset="0"/>
              <a:buChar char="•"/>
              <a:defRPr sz="1800" kern="1200">
                <a:solidFill>
                  <a:schemeClr val="tx1"/>
                </a:solidFill>
                <a:latin typeface="+mn-lt"/>
                <a:ea typeface="+mn-ea"/>
                <a:cs typeface="+mn-cs"/>
              </a:defRPr>
            </a:lvl2pPr>
            <a:lvl3pPr marL="731520" indent="-228600" algn="l" defTabSz="914400" rtl="0" eaLnBrk="1" latinLnBrk="0" hangingPunct="1">
              <a:lnSpc>
                <a:spcPct val="120000"/>
              </a:lnSpc>
              <a:spcBef>
                <a:spcPts val="500"/>
              </a:spcBef>
              <a:buSzPct val="87000"/>
              <a:buFont typeface="Arial" panose="020B0604020202020204" pitchFamily="34" charset="0"/>
              <a:buChar char="•"/>
              <a:defRPr sz="1600" kern="1200">
                <a:solidFill>
                  <a:schemeClr val="tx1"/>
                </a:solidFill>
                <a:latin typeface="+mn-lt"/>
                <a:ea typeface="+mn-ea"/>
                <a:cs typeface="+mn-cs"/>
              </a:defRPr>
            </a:lvl3pPr>
            <a:lvl4pPr marL="1051560" indent="-285750" algn="l" defTabSz="914400" rtl="0" eaLnBrk="1" latinLnBrk="0" hangingPunct="1">
              <a:lnSpc>
                <a:spcPct val="120000"/>
              </a:lnSpc>
              <a:spcBef>
                <a:spcPts val="500"/>
              </a:spcBef>
              <a:buSzPct val="87000"/>
              <a:buFont typeface="Arial" panose="020B0604020202020204" pitchFamily="34" charset="0"/>
              <a:buChar char="•"/>
              <a:defRPr sz="1400" kern="1200">
                <a:solidFill>
                  <a:schemeClr val="tx1"/>
                </a:solidFill>
                <a:latin typeface="+mn-lt"/>
                <a:ea typeface="+mn-ea"/>
                <a:cs typeface="+mn-cs"/>
              </a:defRPr>
            </a:lvl4pPr>
            <a:lvl5pPr marL="1298448" indent="-228600" algn="l" defTabSz="914400" rtl="0" eaLnBrk="1" latinLnBrk="0" hangingPunct="1">
              <a:lnSpc>
                <a:spcPct val="120000"/>
              </a:lnSpc>
              <a:spcBef>
                <a:spcPts val="500"/>
              </a:spcBef>
              <a:buSzPct val="87000"/>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10000"/>
              </a:lnSpc>
              <a:buFont typeface="Arial" panose="020B0604020202020204" pitchFamily="34" charset="0"/>
              <a:buNone/>
            </a:pPr>
            <a:r>
              <a:rPr lang="en-US" sz="2400" b="1" u="sng">
                <a:latin typeface="Aptos" panose="020B0004020202020204" pitchFamily="34" charset="0"/>
              </a:rPr>
              <a:t>Spring 2027</a:t>
            </a:r>
            <a:endParaRPr lang="en-US" sz="2400" b="1">
              <a:latin typeface="Aptos" panose="020B0004020202020204" pitchFamily="34" charset="0"/>
            </a:endParaRPr>
          </a:p>
          <a:p>
            <a:pPr>
              <a:lnSpc>
                <a:spcPct val="110000"/>
              </a:lnSpc>
            </a:pPr>
            <a:r>
              <a:rPr lang="en-US" sz="2400">
                <a:latin typeface="Aptos" panose="020B0004020202020204" pitchFamily="34" charset="0"/>
              </a:rPr>
              <a:t>1/25</a:t>
            </a:r>
          </a:p>
          <a:p>
            <a:pPr>
              <a:lnSpc>
                <a:spcPct val="110000"/>
              </a:lnSpc>
            </a:pPr>
            <a:r>
              <a:rPr lang="en-US" sz="2400">
                <a:latin typeface="Aptos" panose="020B0004020202020204" pitchFamily="34" charset="0"/>
              </a:rPr>
              <a:t>2/8</a:t>
            </a:r>
          </a:p>
          <a:p>
            <a:pPr>
              <a:lnSpc>
                <a:spcPct val="110000"/>
              </a:lnSpc>
            </a:pPr>
            <a:r>
              <a:rPr lang="en-US" sz="2400">
                <a:latin typeface="Aptos" panose="020B0004020202020204" pitchFamily="34" charset="0"/>
              </a:rPr>
              <a:t>2/22</a:t>
            </a:r>
          </a:p>
          <a:p>
            <a:pPr>
              <a:lnSpc>
                <a:spcPct val="110000"/>
              </a:lnSpc>
            </a:pPr>
            <a:r>
              <a:rPr lang="en-US" sz="2400">
                <a:latin typeface="Aptos" panose="020B0004020202020204" pitchFamily="34" charset="0"/>
              </a:rPr>
              <a:t>3/8</a:t>
            </a:r>
          </a:p>
          <a:p>
            <a:pPr>
              <a:lnSpc>
                <a:spcPct val="110000"/>
              </a:lnSpc>
            </a:pPr>
            <a:r>
              <a:rPr lang="en-US" sz="2400">
                <a:latin typeface="Aptos" panose="020B0004020202020204" pitchFamily="34" charset="0"/>
              </a:rPr>
              <a:t>3/22</a:t>
            </a:r>
          </a:p>
          <a:p>
            <a:pPr>
              <a:lnSpc>
                <a:spcPct val="110000"/>
              </a:lnSpc>
            </a:pPr>
            <a:r>
              <a:rPr lang="en-US" sz="2400">
                <a:latin typeface="Aptos" panose="020B0004020202020204" pitchFamily="34" charset="0"/>
              </a:rPr>
              <a:t>4/12</a:t>
            </a:r>
          </a:p>
          <a:p>
            <a:pPr>
              <a:lnSpc>
                <a:spcPct val="110000"/>
              </a:lnSpc>
            </a:pPr>
            <a:r>
              <a:rPr lang="en-US" sz="2400">
                <a:latin typeface="Aptos" panose="020B0004020202020204" pitchFamily="34" charset="0"/>
              </a:rPr>
              <a:t>4/26</a:t>
            </a:r>
          </a:p>
          <a:p>
            <a:pPr>
              <a:lnSpc>
                <a:spcPct val="110000"/>
              </a:lnSpc>
            </a:pPr>
            <a:r>
              <a:rPr lang="en-US" sz="2400">
                <a:latin typeface="Aptos" panose="020B0004020202020204" pitchFamily="34" charset="0"/>
              </a:rPr>
              <a:t>5/10 (tentative) – Finals week</a:t>
            </a:r>
          </a:p>
        </p:txBody>
      </p:sp>
    </p:spTree>
    <p:extLst>
      <p:ext uri="{BB962C8B-B14F-4D97-AF65-F5344CB8AC3E}">
        <p14:creationId xmlns:p14="http://schemas.microsoft.com/office/powerpoint/2010/main" val="320590780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A363133F-CCF6-42DE-BFE9-2FE97D314D17}"/>
            </a:ext>
          </a:extLst>
        </p:cNvPr>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744CAA32-F237-419C-A2DD-43C28D920D3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7551692-2AE8-17B8-4387-981A34B75B51}"/>
              </a:ext>
            </a:extLst>
          </p:cNvPr>
          <p:cNvSpPr>
            <a:spLocks noGrp="1"/>
          </p:cNvSpPr>
          <p:nvPr>
            <p:ph type="title"/>
          </p:nvPr>
        </p:nvSpPr>
        <p:spPr>
          <a:xfrm>
            <a:off x="640080" y="269913"/>
            <a:ext cx="5737859" cy="1097280"/>
          </a:xfrm>
        </p:spPr>
        <p:txBody>
          <a:bodyPr>
            <a:normAutofit/>
          </a:bodyPr>
          <a:lstStyle/>
          <a:p>
            <a:r>
              <a:rPr lang="en-US" sz="3700"/>
              <a:t>Program Review at SBVC</a:t>
            </a:r>
          </a:p>
        </p:txBody>
      </p:sp>
      <p:cxnSp>
        <p:nvCxnSpPr>
          <p:cNvPr id="11" name="Straight Connector 10">
            <a:extLst>
              <a:ext uri="{FF2B5EF4-FFF2-40B4-BE49-F238E27FC236}">
                <a16:creationId xmlns:a16="http://schemas.microsoft.com/office/drawing/2014/main" id="{753FE100-D0AB-4AE2-824B-60CFA31EC6A2}"/>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13232" y="1031001"/>
            <a:ext cx="978862" cy="0"/>
          </a:xfrm>
          <a:prstGeom prst="line">
            <a:avLst/>
          </a:prstGeom>
          <a:ln w="76200"/>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85717FB6-7BD0-CDE4-4DDC-4D7AC9A93BDA}"/>
              </a:ext>
            </a:extLst>
          </p:cNvPr>
          <p:cNvSpPr>
            <a:spLocks noGrp="1"/>
          </p:cNvSpPr>
          <p:nvPr>
            <p:ph idx="1"/>
          </p:nvPr>
        </p:nvSpPr>
        <p:spPr>
          <a:xfrm>
            <a:off x="643431" y="1219404"/>
            <a:ext cx="9895560" cy="5025727"/>
          </a:xfrm>
        </p:spPr>
        <p:txBody>
          <a:bodyPr vert="horz" lIns="91440" tIns="45720" rIns="91440" bIns="45720" rtlCol="0" anchor="t">
            <a:normAutofit/>
          </a:bodyPr>
          <a:lstStyle/>
          <a:p>
            <a:pPr>
              <a:lnSpc>
                <a:spcPct val="110000"/>
              </a:lnSpc>
            </a:pPr>
            <a:r>
              <a:rPr lang="en-US" sz="2400" dirty="0"/>
              <a:t>Annually, we examine the programs at SBVC.</a:t>
            </a:r>
          </a:p>
          <a:p>
            <a:pPr>
              <a:lnSpc>
                <a:spcPct val="110000"/>
              </a:lnSpc>
            </a:pPr>
            <a:r>
              <a:rPr lang="en-US" sz="2400" dirty="0"/>
              <a:t>What's new: This committee only reviews academic programs.</a:t>
            </a:r>
          </a:p>
          <a:p>
            <a:pPr marL="493395" lvl="1">
              <a:lnSpc>
                <a:spcPct val="110000"/>
              </a:lnSpc>
              <a:buFont typeface="Courier New" panose="020B0604020202020204" pitchFamily="34" charset="0"/>
              <a:buChar char="o"/>
            </a:pPr>
            <a:r>
              <a:rPr lang="en-US" sz="2200" dirty="0"/>
              <a:t>Departments self-reflect and write a report using data.</a:t>
            </a:r>
          </a:p>
          <a:p>
            <a:pPr marL="493395" lvl="1">
              <a:lnSpc>
                <a:spcPct val="110000"/>
              </a:lnSpc>
              <a:buFont typeface="Courier New" panose="020B0604020202020204" pitchFamily="34" charset="0"/>
              <a:buChar char="o"/>
            </a:pPr>
            <a:r>
              <a:rPr lang="en-US" sz="2200" dirty="0"/>
              <a:t>The committee reads the reports and provide:</a:t>
            </a:r>
          </a:p>
          <a:p>
            <a:pPr lvl="2">
              <a:lnSpc>
                <a:spcPct val="110000"/>
              </a:lnSpc>
              <a:buFont typeface="Wingdings" panose="020B0604020202020204" pitchFamily="34" charset="0"/>
              <a:buChar char="§"/>
            </a:pPr>
            <a:r>
              <a:rPr lang="en-US" sz="2000" dirty="0"/>
              <a:t>Constructive feedback</a:t>
            </a:r>
          </a:p>
          <a:p>
            <a:pPr lvl="2">
              <a:lnSpc>
                <a:spcPct val="110000"/>
              </a:lnSpc>
              <a:buFont typeface="Wingdings" panose="020B0604020202020204" pitchFamily="34" charset="0"/>
              <a:buChar char="§"/>
            </a:pPr>
            <a:r>
              <a:rPr lang="en-US" sz="2000" dirty="0"/>
              <a:t>Helpful suggestions</a:t>
            </a:r>
          </a:p>
          <a:p>
            <a:pPr lvl="2">
              <a:lnSpc>
                <a:spcPct val="110000"/>
              </a:lnSpc>
              <a:buFont typeface="Wingdings" panose="020B0604020202020204" pitchFamily="34" charset="0"/>
              <a:buChar char="§"/>
            </a:pPr>
            <a:r>
              <a:rPr lang="en-US" sz="2000" dirty="0"/>
              <a:t>Meaningful direction</a:t>
            </a:r>
          </a:p>
          <a:p>
            <a:pPr marL="493395" lvl="1">
              <a:lnSpc>
                <a:spcPct val="110000"/>
              </a:lnSpc>
              <a:buFont typeface="Courier New" panose="020B0604020202020204" pitchFamily="34" charset="0"/>
              <a:buChar char="o"/>
            </a:pPr>
            <a:r>
              <a:rPr lang="en-US" sz="2200" dirty="0"/>
              <a:t>We also</a:t>
            </a:r>
          </a:p>
          <a:p>
            <a:pPr lvl="2">
              <a:lnSpc>
                <a:spcPct val="110000"/>
              </a:lnSpc>
              <a:buFont typeface="Wingdings" panose="020B0604020202020204" pitchFamily="34" charset="0"/>
              <a:buChar char="§"/>
            </a:pPr>
            <a:r>
              <a:rPr lang="en-US" sz="2000" dirty="0"/>
              <a:t>Look for themes and trends</a:t>
            </a:r>
          </a:p>
          <a:p>
            <a:pPr lvl="2">
              <a:lnSpc>
                <a:spcPct val="110000"/>
              </a:lnSpc>
              <a:buFont typeface="Wingdings" panose="020B0604020202020204" pitchFamily="34" charset="0"/>
              <a:buChar char="§"/>
            </a:pPr>
            <a:r>
              <a:rPr lang="en-US" sz="2000" dirty="0"/>
              <a:t>Make recommendations to Academic Senate </a:t>
            </a:r>
          </a:p>
        </p:txBody>
      </p:sp>
      <p:pic>
        <p:nvPicPr>
          <p:cNvPr id="4" name="Picture 3" descr="A logo with a clock tower and text&#10;&#10;AI-generated content may be incorrect.">
            <a:extLst>
              <a:ext uri="{FF2B5EF4-FFF2-40B4-BE49-F238E27FC236}">
                <a16:creationId xmlns:a16="http://schemas.microsoft.com/office/drawing/2014/main" id="{FF42E9B1-C332-6EAA-6B07-E9AD54C8724B}"/>
              </a:ext>
            </a:extLst>
          </p:cNvPr>
          <p:cNvPicPr>
            <a:picLocks noChangeAspect="1"/>
          </p:cNvPicPr>
          <p:nvPr/>
        </p:nvPicPr>
        <p:blipFill>
          <a:blip r:embed="rId3"/>
          <a:stretch>
            <a:fillRect/>
          </a:stretch>
        </p:blipFill>
        <p:spPr>
          <a:xfrm>
            <a:off x="8178756" y="2100713"/>
            <a:ext cx="3771358" cy="3831834"/>
          </a:xfrm>
          <a:prstGeom prst="rect">
            <a:avLst/>
          </a:prstGeom>
        </p:spPr>
      </p:pic>
    </p:spTree>
    <p:extLst>
      <p:ext uri="{BB962C8B-B14F-4D97-AF65-F5344CB8AC3E}">
        <p14:creationId xmlns:p14="http://schemas.microsoft.com/office/powerpoint/2010/main" val="232008008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E92DD455-B9D1-F5C1-0A88-AAEBF8C62542}"/>
            </a:ext>
          </a:extLst>
        </p:cNvPr>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E1C30E71-531C-0218-EDC4-303A246553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802B99E-F714-9389-E474-F67F3CCF7143}"/>
              </a:ext>
            </a:extLst>
          </p:cNvPr>
          <p:cNvSpPr>
            <a:spLocks noGrp="1"/>
          </p:cNvSpPr>
          <p:nvPr>
            <p:ph type="title"/>
          </p:nvPr>
        </p:nvSpPr>
        <p:spPr>
          <a:xfrm>
            <a:off x="640080" y="269913"/>
            <a:ext cx="5737859" cy="1097280"/>
          </a:xfrm>
        </p:spPr>
        <p:txBody>
          <a:bodyPr>
            <a:normAutofit/>
          </a:bodyPr>
          <a:lstStyle/>
          <a:p>
            <a:r>
              <a:rPr lang="en-US" sz="3700"/>
              <a:t>Program Review at SBVC</a:t>
            </a:r>
          </a:p>
        </p:txBody>
      </p:sp>
      <p:cxnSp>
        <p:nvCxnSpPr>
          <p:cNvPr id="11" name="Straight Connector 10">
            <a:extLst>
              <a:ext uri="{FF2B5EF4-FFF2-40B4-BE49-F238E27FC236}">
                <a16:creationId xmlns:a16="http://schemas.microsoft.com/office/drawing/2014/main" id="{786253D4-A3D4-3EA4-1BE6-AC682515C45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13232" y="1031001"/>
            <a:ext cx="978862" cy="0"/>
          </a:xfrm>
          <a:prstGeom prst="line">
            <a:avLst/>
          </a:prstGeom>
          <a:ln w="76200"/>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18C2434B-FB02-7DC6-538E-3986259EC43F}"/>
              </a:ext>
            </a:extLst>
          </p:cNvPr>
          <p:cNvSpPr>
            <a:spLocks noGrp="1"/>
          </p:cNvSpPr>
          <p:nvPr>
            <p:ph idx="1"/>
          </p:nvPr>
        </p:nvSpPr>
        <p:spPr>
          <a:xfrm>
            <a:off x="704344" y="1366296"/>
            <a:ext cx="6095909" cy="508812"/>
          </a:xfrm>
        </p:spPr>
        <p:txBody>
          <a:bodyPr vert="horz" lIns="91440" tIns="45720" rIns="91440" bIns="45720" rtlCol="0" anchor="t">
            <a:normAutofit/>
          </a:bodyPr>
          <a:lstStyle/>
          <a:p>
            <a:pPr>
              <a:lnSpc>
                <a:spcPct val="110000"/>
              </a:lnSpc>
            </a:pPr>
            <a:r>
              <a:rPr lang="en-US" sz="2400"/>
              <a:t>Who participates?</a:t>
            </a:r>
          </a:p>
        </p:txBody>
      </p:sp>
      <p:sp>
        <p:nvSpPr>
          <p:cNvPr id="6" name="Content Placeholder 2">
            <a:extLst>
              <a:ext uri="{FF2B5EF4-FFF2-40B4-BE49-F238E27FC236}">
                <a16:creationId xmlns:a16="http://schemas.microsoft.com/office/drawing/2014/main" id="{E3D41CA1-3FAF-1C08-96B6-7FE2F46FDE08}"/>
              </a:ext>
            </a:extLst>
          </p:cNvPr>
          <p:cNvSpPr txBox="1">
            <a:spLocks/>
          </p:cNvSpPr>
          <p:nvPr/>
        </p:nvSpPr>
        <p:spPr>
          <a:xfrm>
            <a:off x="709852" y="1867563"/>
            <a:ext cx="6095909" cy="508812"/>
          </a:xfrm>
          <a:prstGeom prst="rect">
            <a:avLst/>
          </a:prstGeom>
        </p:spPr>
        <p:txBody>
          <a:bodyPr vert="horz" lIns="91440" tIns="45720" rIns="91440" bIns="45720" rtlCol="0" anchor="t">
            <a:normAutofit/>
          </a:bodyPr>
          <a:lstStyle>
            <a:lvl1pPr marL="228600" indent="-228600" algn="l" defTabSz="914400" rtl="0" eaLnBrk="1" latinLnBrk="0" hangingPunct="1">
              <a:lnSpc>
                <a:spcPct val="120000"/>
              </a:lnSpc>
              <a:spcBef>
                <a:spcPts val="1000"/>
              </a:spcBef>
              <a:buSzPct val="87000"/>
              <a:buFont typeface="Arial" panose="020B0604020202020204" pitchFamily="34" charset="0"/>
              <a:buChar char="•"/>
              <a:defRPr sz="2000" kern="1200">
                <a:solidFill>
                  <a:schemeClr val="tx1"/>
                </a:solidFill>
                <a:latin typeface="+mn-lt"/>
                <a:ea typeface="+mn-ea"/>
                <a:cs typeface="+mn-cs"/>
              </a:defRPr>
            </a:lvl1pPr>
            <a:lvl2pPr marL="493776" indent="-228600" algn="l" defTabSz="914400" rtl="0" eaLnBrk="1" latinLnBrk="0" hangingPunct="1">
              <a:lnSpc>
                <a:spcPct val="120000"/>
              </a:lnSpc>
              <a:spcBef>
                <a:spcPts val="500"/>
              </a:spcBef>
              <a:buSzPct val="87000"/>
              <a:buFont typeface="Arial" panose="020B0604020202020204" pitchFamily="34" charset="0"/>
              <a:buChar char="•"/>
              <a:defRPr sz="1800" kern="1200">
                <a:solidFill>
                  <a:schemeClr val="tx1"/>
                </a:solidFill>
                <a:latin typeface="+mn-lt"/>
                <a:ea typeface="+mn-ea"/>
                <a:cs typeface="+mn-cs"/>
              </a:defRPr>
            </a:lvl2pPr>
            <a:lvl3pPr marL="731520" indent="-228600" algn="l" defTabSz="914400" rtl="0" eaLnBrk="1" latinLnBrk="0" hangingPunct="1">
              <a:lnSpc>
                <a:spcPct val="120000"/>
              </a:lnSpc>
              <a:spcBef>
                <a:spcPts val="500"/>
              </a:spcBef>
              <a:buSzPct val="87000"/>
              <a:buFont typeface="Arial" panose="020B0604020202020204" pitchFamily="34" charset="0"/>
              <a:buChar char="•"/>
              <a:defRPr sz="1600" kern="1200">
                <a:solidFill>
                  <a:schemeClr val="tx1"/>
                </a:solidFill>
                <a:latin typeface="+mn-lt"/>
                <a:ea typeface="+mn-ea"/>
                <a:cs typeface="+mn-cs"/>
              </a:defRPr>
            </a:lvl3pPr>
            <a:lvl4pPr marL="1051560" indent="-285750" algn="l" defTabSz="914400" rtl="0" eaLnBrk="1" latinLnBrk="0" hangingPunct="1">
              <a:lnSpc>
                <a:spcPct val="120000"/>
              </a:lnSpc>
              <a:spcBef>
                <a:spcPts val="500"/>
              </a:spcBef>
              <a:buSzPct val="87000"/>
              <a:buFont typeface="Arial" panose="020B0604020202020204" pitchFamily="34" charset="0"/>
              <a:buChar char="•"/>
              <a:defRPr sz="1400" kern="1200">
                <a:solidFill>
                  <a:schemeClr val="tx1"/>
                </a:solidFill>
                <a:latin typeface="+mn-lt"/>
                <a:ea typeface="+mn-ea"/>
                <a:cs typeface="+mn-cs"/>
              </a:defRPr>
            </a:lvl4pPr>
            <a:lvl5pPr marL="1298448" indent="-228600" algn="l" defTabSz="914400" rtl="0" eaLnBrk="1" latinLnBrk="0" hangingPunct="1">
              <a:lnSpc>
                <a:spcPct val="120000"/>
              </a:lnSpc>
              <a:spcBef>
                <a:spcPts val="500"/>
              </a:spcBef>
              <a:buSzPct val="87000"/>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10000"/>
              </a:lnSpc>
            </a:pPr>
            <a:r>
              <a:rPr lang="en-US" sz="2400"/>
              <a:t>What do we mean by "academic program"?</a:t>
            </a:r>
          </a:p>
        </p:txBody>
      </p:sp>
      <p:sp>
        <p:nvSpPr>
          <p:cNvPr id="7" name="Content Placeholder 2">
            <a:extLst>
              <a:ext uri="{FF2B5EF4-FFF2-40B4-BE49-F238E27FC236}">
                <a16:creationId xmlns:a16="http://schemas.microsoft.com/office/drawing/2014/main" id="{DA315D49-8054-DEF9-9241-7B0A9340F7E2}"/>
              </a:ext>
            </a:extLst>
          </p:cNvPr>
          <p:cNvSpPr txBox="1">
            <a:spLocks/>
          </p:cNvSpPr>
          <p:nvPr/>
        </p:nvSpPr>
        <p:spPr>
          <a:xfrm>
            <a:off x="700670" y="3171225"/>
            <a:ext cx="6095909" cy="857679"/>
          </a:xfrm>
          <a:prstGeom prst="rect">
            <a:avLst/>
          </a:prstGeom>
        </p:spPr>
        <p:txBody>
          <a:bodyPr vert="horz" lIns="91440" tIns="45720" rIns="91440" bIns="45720" rtlCol="0" anchor="t">
            <a:normAutofit lnSpcReduction="10000"/>
          </a:bodyPr>
          <a:lstStyle>
            <a:lvl1pPr marL="228600" indent="-228600" algn="l" defTabSz="914400" rtl="0" eaLnBrk="1" latinLnBrk="0" hangingPunct="1">
              <a:lnSpc>
                <a:spcPct val="120000"/>
              </a:lnSpc>
              <a:spcBef>
                <a:spcPts val="1000"/>
              </a:spcBef>
              <a:buSzPct val="87000"/>
              <a:buFont typeface="Arial" panose="020B0604020202020204" pitchFamily="34" charset="0"/>
              <a:buChar char="•"/>
              <a:defRPr sz="2000" kern="1200">
                <a:solidFill>
                  <a:schemeClr val="tx1"/>
                </a:solidFill>
                <a:latin typeface="+mn-lt"/>
                <a:ea typeface="+mn-ea"/>
                <a:cs typeface="+mn-cs"/>
              </a:defRPr>
            </a:lvl1pPr>
            <a:lvl2pPr marL="493776" indent="-228600" algn="l" defTabSz="914400" rtl="0" eaLnBrk="1" latinLnBrk="0" hangingPunct="1">
              <a:lnSpc>
                <a:spcPct val="120000"/>
              </a:lnSpc>
              <a:spcBef>
                <a:spcPts val="500"/>
              </a:spcBef>
              <a:buSzPct val="87000"/>
              <a:buFont typeface="Arial" panose="020B0604020202020204" pitchFamily="34" charset="0"/>
              <a:buChar char="•"/>
              <a:defRPr sz="1800" kern="1200">
                <a:solidFill>
                  <a:schemeClr val="tx1"/>
                </a:solidFill>
                <a:latin typeface="+mn-lt"/>
                <a:ea typeface="+mn-ea"/>
                <a:cs typeface="+mn-cs"/>
              </a:defRPr>
            </a:lvl2pPr>
            <a:lvl3pPr marL="731520" indent="-228600" algn="l" defTabSz="914400" rtl="0" eaLnBrk="1" latinLnBrk="0" hangingPunct="1">
              <a:lnSpc>
                <a:spcPct val="120000"/>
              </a:lnSpc>
              <a:spcBef>
                <a:spcPts val="500"/>
              </a:spcBef>
              <a:buSzPct val="87000"/>
              <a:buFont typeface="Arial" panose="020B0604020202020204" pitchFamily="34" charset="0"/>
              <a:buChar char="•"/>
              <a:defRPr sz="1600" kern="1200">
                <a:solidFill>
                  <a:schemeClr val="tx1"/>
                </a:solidFill>
                <a:latin typeface="+mn-lt"/>
                <a:ea typeface="+mn-ea"/>
                <a:cs typeface="+mn-cs"/>
              </a:defRPr>
            </a:lvl3pPr>
            <a:lvl4pPr marL="1051560" indent="-285750" algn="l" defTabSz="914400" rtl="0" eaLnBrk="1" latinLnBrk="0" hangingPunct="1">
              <a:lnSpc>
                <a:spcPct val="120000"/>
              </a:lnSpc>
              <a:spcBef>
                <a:spcPts val="500"/>
              </a:spcBef>
              <a:buSzPct val="87000"/>
              <a:buFont typeface="Arial" panose="020B0604020202020204" pitchFamily="34" charset="0"/>
              <a:buChar char="•"/>
              <a:defRPr sz="1400" kern="1200">
                <a:solidFill>
                  <a:schemeClr val="tx1"/>
                </a:solidFill>
                <a:latin typeface="+mn-lt"/>
                <a:ea typeface="+mn-ea"/>
                <a:cs typeface="+mn-cs"/>
              </a:defRPr>
            </a:lvl4pPr>
            <a:lvl5pPr marL="1298448" indent="-228600" algn="l" defTabSz="914400" rtl="0" eaLnBrk="1" latinLnBrk="0" hangingPunct="1">
              <a:lnSpc>
                <a:spcPct val="120000"/>
              </a:lnSpc>
              <a:spcBef>
                <a:spcPts val="500"/>
              </a:spcBef>
              <a:buSzPct val="87000"/>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10000"/>
              </a:lnSpc>
            </a:pPr>
            <a:r>
              <a:rPr lang="en-US" sz="2400"/>
              <a:t>Why does it matter for our committee to understand the culture of SBVC?</a:t>
            </a:r>
          </a:p>
        </p:txBody>
      </p:sp>
      <p:sp>
        <p:nvSpPr>
          <p:cNvPr id="8" name="Content Placeholder 2">
            <a:extLst>
              <a:ext uri="{FF2B5EF4-FFF2-40B4-BE49-F238E27FC236}">
                <a16:creationId xmlns:a16="http://schemas.microsoft.com/office/drawing/2014/main" id="{0C59FD34-94C2-3971-E418-65D3585F4A6F}"/>
              </a:ext>
            </a:extLst>
          </p:cNvPr>
          <p:cNvSpPr txBox="1">
            <a:spLocks/>
          </p:cNvSpPr>
          <p:nvPr/>
        </p:nvSpPr>
        <p:spPr>
          <a:xfrm>
            <a:off x="709851" y="2381683"/>
            <a:ext cx="7332180" cy="1022931"/>
          </a:xfrm>
          <a:prstGeom prst="rect">
            <a:avLst/>
          </a:prstGeom>
        </p:spPr>
        <p:txBody>
          <a:bodyPr vert="horz" lIns="91440" tIns="45720" rIns="91440" bIns="45720" rtlCol="0" anchor="t">
            <a:normAutofit/>
          </a:bodyPr>
          <a:lstStyle>
            <a:lvl1pPr marL="228600" indent="-228600" algn="l" defTabSz="914400" rtl="0" eaLnBrk="1" latinLnBrk="0" hangingPunct="1">
              <a:lnSpc>
                <a:spcPct val="120000"/>
              </a:lnSpc>
              <a:spcBef>
                <a:spcPts val="1000"/>
              </a:spcBef>
              <a:buSzPct val="87000"/>
              <a:buFont typeface="Arial" panose="020B0604020202020204" pitchFamily="34" charset="0"/>
              <a:buChar char="•"/>
              <a:defRPr sz="2000" kern="1200">
                <a:solidFill>
                  <a:schemeClr val="tx1"/>
                </a:solidFill>
                <a:latin typeface="+mn-lt"/>
                <a:ea typeface="+mn-ea"/>
                <a:cs typeface="+mn-cs"/>
              </a:defRPr>
            </a:lvl1pPr>
            <a:lvl2pPr marL="493776" indent="-228600" algn="l" defTabSz="914400" rtl="0" eaLnBrk="1" latinLnBrk="0" hangingPunct="1">
              <a:lnSpc>
                <a:spcPct val="120000"/>
              </a:lnSpc>
              <a:spcBef>
                <a:spcPts val="500"/>
              </a:spcBef>
              <a:buSzPct val="87000"/>
              <a:buFont typeface="Arial" panose="020B0604020202020204" pitchFamily="34" charset="0"/>
              <a:buChar char="•"/>
              <a:defRPr sz="1800" kern="1200">
                <a:solidFill>
                  <a:schemeClr val="tx1"/>
                </a:solidFill>
                <a:latin typeface="+mn-lt"/>
                <a:ea typeface="+mn-ea"/>
                <a:cs typeface="+mn-cs"/>
              </a:defRPr>
            </a:lvl2pPr>
            <a:lvl3pPr marL="731520" indent="-228600" algn="l" defTabSz="914400" rtl="0" eaLnBrk="1" latinLnBrk="0" hangingPunct="1">
              <a:lnSpc>
                <a:spcPct val="120000"/>
              </a:lnSpc>
              <a:spcBef>
                <a:spcPts val="500"/>
              </a:spcBef>
              <a:buSzPct val="87000"/>
              <a:buFont typeface="Arial" panose="020B0604020202020204" pitchFamily="34" charset="0"/>
              <a:buChar char="•"/>
              <a:defRPr sz="1600" kern="1200">
                <a:solidFill>
                  <a:schemeClr val="tx1"/>
                </a:solidFill>
                <a:latin typeface="+mn-lt"/>
                <a:ea typeface="+mn-ea"/>
                <a:cs typeface="+mn-cs"/>
              </a:defRPr>
            </a:lvl3pPr>
            <a:lvl4pPr marL="1051560" indent="-285750" algn="l" defTabSz="914400" rtl="0" eaLnBrk="1" latinLnBrk="0" hangingPunct="1">
              <a:lnSpc>
                <a:spcPct val="120000"/>
              </a:lnSpc>
              <a:spcBef>
                <a:spcPts val="500"/>
              </a:spcBef>
              <a:buSzPct val="87000"/>
              <a:buFont typeface="Arial" panose="020B0604020202020204" pitchFamily="34" charset="0"/>
              <a:buChar char="•"/>
              <a:defRPr sz="1400" kern="1200">
                <a:solidFill>
                  <a:schemeClr val="tx1"/>
                </a:solidFill>
                <a:latin typeface="+mn-lt"/>
                <a:ea typeface="+mn-ea"/>
                <a:cs typeface="+mn-cs"/>
              </a:defRPr>
            </a:lvl4pPr>
            <a:lvl5pPr marL="1298448" indent="-228600" algn="l" defTabSz="914400" rtl="0" eaLnBrk="1" latinLnBrk="0" hangingPunct="1">
              <a:lnSpc>
                <a:spcPct val="120000"/>
              </a:lnSpc>
              <a:spcBef>
                <a:spcPts val="500"/>
              </a:spcBef>
              <a:buSzPct val="87000"/>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10000"/>
              </a:lnSpc>
            </a:pPr>
            <a:r>
              <a:rPr lang="en-US" sz="2400"/>
              <a:t>Who backs our committee? What gives us the right?</a:t>
            </a:r>
          </a:p>
        </p:txBody>
      </p:sp>
      <p:pic>
        <p:nvPicPr>
          <p:cNvPr id="10" name="Picture 9" descr="A logo with a clock tower and text&#10;&#10;AI-generated content may be incorrect.">
            <a:extLst>
              <a:ext uri="{FF2B5EF4-FFF2-40B4-BE49-F238E27FC236}">
                <a16:creationId xmlns:a16="http://schemas.microsoft.com/office/drawing/2014/main" id="{71645DB2-CF13-AA8B-ECFE-37F9E656DFC4}"/>
              </a:ext>
            </a:extLst>
          </p:cNvPr>
          <p:cNvPicPr>
            <a:picLocks noChangeAspect="1"/>
          </p:cNvPicPr>
          <p:nvPr/>
        </p:nvPicPr>
        <p:blipFill>
          <a:blip r:embed="rId3"/>
          <a:stretch>
            <a:fillRect/>
          </a:stretch>
        </p:blipFill>
        <p:spPr>
          <a:xfrm>
            <a:off x="8178756" y="1520142"/>
            <a:ext cx="3771358" cy="3831834"/>
          </a:xfrm>
          <a:prstGeom prst="rect">
            <a:avLst/>
          </a:prstGeom>
        </p:spPr>
      </p:pic>
    </p:spTree>
    <p:extLst>
      <p:ext uri="{BB962C8B-B14F-4D97-AF65-F5344CB8AC3E}">
        <p14:creationId xmlns:p14="http://schemas.microsoft.com/office/powerpoint/2010/main" val="2054083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660DBE2B-A2F0-ACD7-8AD1-6FE14CAEC9CA}"/>
            </a:ext>
          </a:extLst>
        </p:cNvPr>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4E854834-64CC-45BB-9BEA-5F2DC28A64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1E8CBA9-5E19-3DEF-3936-65D0B513AF6A}"/>
              </a:ext>
            </a:extLst>
          </p:cNvPr>
          <p:cNvSpPr>
            <a:spLocks noGrp="1"/>
          </p:cNvSpPr>
          <p:nvPr>
            <p:ph type="title"/>
          </p:nvPr>
        </p:nvSpPr>
        <p:spPr>
          <a:xfrm>
            <a:off x="691245" y="269913"/>
            <a:ext cx="10253407" cy="1025394"/>
          </a:xfrm>
        </p:spPr>
        <p:txBody>
          <a:bodyPr>
            <a:normAutofit/>
          </a:bodyPr>
          <a:lstStyle/>
          <a:p>
            <a:r>
              <a:rPr lang="en-US" sz="3700"/>
              <a:t>Program Review at SBVC: Charge &amp; Purpose</a:t>
            </a:r>
          </a:p>
        </p:txBody>
      </p:sp>
      <p:cxnSp>
        <p:nvCxnSpPr>
          <p:cNvPr id="11" name="Straight Connector 10">
            <a:extLst>
              <a:ext uri="{FF2B5EF4-FFF2-40B4-BE49-F238E27FC236}">
                <a16:creationId xmlns:a16="http://schemas.microsoft.com/office/drawing/2014/main" id="{BB448421-C692-B2B9-8431-F70249DC6E42}"/>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13232" y="1031001"/>
            <a:ext cx="978862" cy="0"/>
          </a:xfrm>
          <a:prstGeom prst="line">
            <a:avLst/>
          </a:prstGeom>
          <a:ln w="76200"/>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89F6E7E5-C074-240D-B732-4C6E0DF7EDA8}"/>
              </a:ext>
            </a:extLst>
          </p:cNvPr>
          <p:cNvSpPr>
            <a:spLocks noGrp="1"/>
          </p:cNvSpPr>
          <p:nvPr>
            <p:ph idx="1"/>
          </p:nvPr>
        </p:nvSpPr>
        <p:spPr>
          <a:xfrm>
            <a:off x="689707" y="1285664"/>
            <a:ext cx="9133107" cy="4959467"/>
          </a:xfrm>
        </p:spPr>
        <p:txBody>
          <a:bodyPr vert="horz" lIns="91440" tIns="45720" rIns="91440" bIns="45720" rtlCol="0" anchor="t">
            <a:normAutofit fontScale="92500" lnSpcReduction="10000"/>
          </a:bodyPr>
          <a:lstStyle/>
          <a:p>
            <a:pPr marL="0" indent="0">
              <a:lnSpc>
                <a:spcPct val="110000"/>
              </a:lnSpc>
              <a:buNone/>
            </a:pPr>
            <a:r>
              <a:rPr lang="en-US" sz="2400"/>
              <a:t>According to Academic Senate bylaws (</a:t>
            </a:r>
            <a:r>
              <a:rPr lang="en-US" sz="2400">
                <a:hlinkClick r:id="rId3"/>
              </a:rPr>
              <a:t>Article XIX</a:t>
            </a:r>
            <a:r>
              <a:rPr lang="en-US" sz="2400"/>
              <a:t>):</a:t>
            </a:r>
            <a:endParaRPr lang="en-US"/>
          </a:p>
          <a:p>
            <a:pPr>
              <a:lnSpc>
                <a:spcPct val="110000"/>
              </a:lnSpc>
            </a:pPr>
            <a:r>
              <a:rPr lang="en-US" sz="2400">
                <a:ea typeface="+mn-lt"/>
                <a:cs typeface="+mn-lt"/>
              </a:rPr>
              <a:t>The Program Review Committee examines and evaluates the resource needs and effectiveness of all instructional and service areas and their progress on meeting departmental, divisional, and institutional goals on one-, two-, and four-year cycles as determined by the District, College, and other regulatory agencies. In so doing, the Program Review Committee aids in short- and long-range planning and decision making, improvement of services, and dissemination of information and recommendations to other college processes as appropriate. </a:t>
            </a:r>
          </a:p>
          <a:p>
            <a:r>
              <a:rPr lang="en-US" sz="2400">
                <a:ea typeface="+mn-lt"/>
                <a:cs typeface="+mn-lt"/>
              </a:rPr>
              <a:t>The Program Review Committee is authorized by the Academic Senate to make needs assessment recommendations to College Council and the college president and to report program efficacy ratings to the Academic Senate and the entire the campus.</a:t>
            </a:r>
            <a:endParaRPr lang="en-US">
              <a:ea typeface="+mn-lt"/>
              <a:cs typeface="+mn-lt"/>
            </a:endParaRPr>
          </a:p>
          <a:p>
            <a:pPr>
              <a:lnSpc>
                <a:spcPct val="110000"/>
              </a:lnSpc>
            </a:pPr>
            <a:endParaRPr lang="en-US" sz="2400"/>
          </a:p>
          <a:p>
            <a:pPr marL="493395" lvl="1">
              <a:lnSpc>
                <a:spcPct val="110000"/>
              </a:lnSpc>
              <a:buFont typeface="Wingdings" panose="020B0604020202020204" pitchFamily="34" charset="0"/>
              <a:buChar char="Ø"/>
            </a:pPr>
            <a:endParaRPr lang="en-US" sz="2400"/>
          </a:p>
        </p:txBody>
      </p:sp>
      <p:pic>
        <p:nvPicPr>
          <p:cNvPr id="4" name="Picture 3" descr="A logo with a clock tower and text&#10;&#10;AI-generated content may be incorrect.">
            <a:extLst>
              <a:ext uri="{FF2B5EF4-FFF2-40B4-BE49-F238E27FC236}">
                <a16:creationId xmlns:a16="http://schemas.microsoft.com/office/drawing/2014/main" id="{E21DB509-DB8D-A905-FDFE-612630619CC9}"/>
              </a:ext>
            </a:extLst>
          </p:cNvPr>
          <p:cNvPicPr>
            <a:picLocks noChangeAspect="1"/>
          </p:cNvPicPr>
          <p:nvPr/>
        </p:nvPicPr>
        <p:blipFill>
          <a:blip r:embed="rId4"/>
          <a:stretch>
            <a:fillRect/>
          </a:stretch>
        </p:blipFill>
        <p:spPr>
          <a:xfrm>
            <a:off x="9580913" y="4192834"/>
            <a:ext cx="2611107" cy="2655927"/>
          </a:xfrm>
          <a:prstGeom prst="rect">
            <a:avLst/>
          </a:prstGeom>
        </p:spPr>
      </p:pic>
    </p:spTree>
    <p:extLst>
      <p:ext uri="{BB962C8B-B14F-4D97-AF65-F5344CB8AC3E}">
        <p14:creationId xmlns:p14="http://schemas.microsoft.com/office/powerpoint/2010/main" val="146655200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0A4D5947-D17D-8034-95B7-6C4406B21613}"/>
            </a:ext>
          </a:extLst>
        </p:cNvPr>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5F664CD2-4A02-940D-B412-77073219A1C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FB04DBF-03AF-6021-B1D6-7E9F5ECB4A60}"/>
              </a:ext>
            </a:extLst>
          </p:cNvPr>
          <p:cNvSpPr>
            <a:spLocks noGrp="1"/>
          </p:cNvSpPr>
          <p:nvPr>
            <p:ph type="title"/>
          </p:nvPr>
        </p:nvSpPr>
        <p:spPr>
          <a:xfrm>
            <a:off x="691245" y="269913"/>
            <a:ext cx="10253407" cy="1025394"/>
          </a:xfrm>
        </p:spPr>
        <p:txBody>
          <a:bodyPr>
            <a:normAutofit/>
          </a:bodyPr>
          <a:lstStyle/>
          <a:p>
            <a:r>
              <a:rPr lang="en-US" sz="3700"/>
              <a:t>Program Review at SBVC: Charge &amp; Purpose</a:t>
            </a:r>
          </a:p>
        </p:txBody>
      </p:sp>
      <p:cxnSp>
        <p:nvCxnSpPr>
          <p:cNvPr id="11" name="Straight Connector 10">
            <a:extLst>
              <a:ext uri="{FF2B5EF4-FFF2-40B4-BE49-F238E27FC236}">
                <a16:creationId xmlns:a16="http://schemas.microsoft.com/office/drawing/2014/main" id="{97561633-392E-045B-A75B-CC242E901C08}"/>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13232" y="1031001"/>
            <a:ext cx="978862" cy="0"/>
          </a:xfrm>
          <a:prstGeom prst="line">
            <a:avLst/>
          </a:prstGeom>
          <a:ln w="76200"/>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61FF2631-66AC-0E0A-745C-CEDE6212C01C}"/>
              </a:ext>
            </a:extLst>
          </p:cNvPr>
          <p:cNvSpPr>
            <a:spLocks noGrp="1"/>
          </p:cNvSpPr>
          <p:nvPr>
            <p:ph idx="1"/>
          </p:nvPr>
        </p:nvSpPr>
        <p:spPr>
          <a:xfrm>
            <a:off x="667621" y="1219404"/>
            <a:ext cx="9839888" cy="5025727"/>
          </a:xfrm>
        </p:spPr>
        <p:txBody>
          <a:bodyPr vert="horz" lIns="91440" tIns="45720" rIns="91440" bIns="45720" rtlCol="0" anchor="t">
            <a:normAutofit/>
          </a:bodyPr>
          <a:lstStyle/>
          <a:p>
            <a:pPr>
              <a:lnSpc>
                <a:spcPct val="110000"/>
              </a:lnSpc>
            </a:pPr>
            <a:r>
              <a:rPr lang="en-US" sz="2400"/>
              <a:t>The Program Review Committee leads and manages the academic program review process, in alignment with ACCJC accreditation standards and linking self-evaluation to institutional planning. For purposes of this committee's scope, academic programs are defined as instructional programs and student services programs in which faculty hold primary responsibility for design, delivery, or oversight of program outcomes. The committee develops and refines program review processes, standards, and criteria through faculty-driven, evidence-based evaluation. Resource needs are collected and synthesized through academic program review and they shall be forwarded to the Planning and Resource Allocation Committee. (approved by the Academic Senate in Spring 2026)</a:t>
            </a:r>
          </a:p>
        </p:txBody>
      </p:sp>
      <p:pic>
        <p:nvPicPr>
          <p:cNvPr id="5" name="Picture 4" descr="A logo with a clock tower and text&#10;&#10;AI-generated content may be incorrect.">
            <a:extLst>
              <a:ext uri="{FF2B5EF4-FFF2-40B4-BE49-F238E27FC236}">
                <a16:creationId xmlns:a16="http://schemas.microsoft.com/office/drawing/2014/main" id="{A8DCF0F8-5083-630C-E984-B8E43F408405}"/>
              </a:ext>
            </a:extLst>
          </p:cNvPr>
          <p:cNvPicPr>
            <a:picLocks noChangeAspect="1"/>
          </p:cNvPicPr>
          <p:nvPr/>
        </p:nvPicPr>
        <p:blipFill>
          <a:blip r:embed="rId3"/>
          <a:stretch>
            <a:fillRect/>
          </a:stretch>
        </p:blipFill>
        <p:spPr>
          <a:xfrm>
            <a:off x="9580913" y="4192834"/>
            <a:ext cx="2611107" cy="2655927"/>
          </a:xfrm>
          <a:prstGeom prst="rect">
            <a:avLst/>
          </a:prstGeom>
        </p:spPr>
      </p:pic>
    </p:spTree>
    <p:extLst>
      <p:ext uri="{BB962C8B-B14F-4D97-AF65-F5344CB8AC3E}">
        <p14:creationId xmlns:p14="http://schemas.microsoft.com/office/powerpoint/2010/main" val="338684646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24CDF091-A3EB-6D01-7161-A28829A8666C}"/>
            </a:ext>
          </a:extLst>
        </p:cNvPr>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B68448CD-897A-54FB-99EC-B6990300FDA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E33E349-65C7-03B8-3FA9-AAD04C9BB632}"/>
              </a:ext>
            </a:extLst>
          </p:cNvPr>
          <p:cNvSpPr>
            <a:spLocks noGrp="1"/>
          </p:cNvSpPr>
          <p:nvPr>
            <p:ph type="title"/>
          </p:nvPr>
        </p:nvSpPr>
        <p:spPr>
          <a:xfrm>
            <a:off x="691245" y="269913"/>
            <a:ext cx="10253407" cy="1025394"/>
          </a:xfrm>
        </p:spPr>
        <p:txBody>
          <a:bodyPr>
            <a:normAutofit/>
          </a:bodyPr>
          <a:lstStyle/>
          <a:p>
            <a:r>
              <a:rPr lang="en-US" sz="3700"/>
              <a:t>Program Review at SBVC: Membership</a:t>
            </a:r>
          </a:p>
        </p:txBody>
      </p:sp>
      <p:cxnSp>
        <p:nvCxnSpPr>
          <p:cNvPr id="11" name="Straight Connector 10">
            <a:extLst>
              <a:ext uri="{FF2B5EF4-FFF2-40B4-BE49-F238E27FC236}">
                <a16:creationId xmlns:a16="http://schemas.microsoft.com/office/drawing/2014/main" id="{4D0FF97D-7D31-AFA4-FE57-15BCCAD72EC5}"/>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13232" y="1031001"/>
            <a:ext cx="978862" cy="0"/>
          </a:xfrm>
          <a:prstGeom prst="line">
            <a:avLst/>
          </a:prstGeom>
          <a:ln w="76200"/>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57112CF0-5F57-676A-C7D0-3CC99817A7CF}"/>
              </a:ext>
            </a:extLst>
          </p:cNvPr>
          <p:cNvSpPr>
            <a:spLocks noGrp="1"/>
          </p:cNvSpPr>
          <p:nvPr>
            <p:ph idx="1"/>
          </p:nvPr>
        </p:nvSpPr>
        <p:spPr>
          <a:xfrm>
            <a:off x="711793" y="1083347"/>
            <a:ext cx="10796256" cy="5497064"/>
          </a:xfrm>
        </p:spPr>
        <p:txBody>
          <a:bodyPr vert="horz" lIns="91440" tIns="45720" rIns="91440" bIns="45720" numCol="2" rtlCol="0" anchor="t">
            <a:normAutofit/>
          </a:bodyPr>
          <a:lstStyle/>
          <a:p>
            <a:pPr>
              <a:lnSpc>
                <a:spcPct val="110000"/>
              </a:lnSpc>
            </a:pPr>
            <a:r>
              <a:rPr lang="en-US" sz="2400">
                <a:ea typeface="+mn-lt"/>
                <a:cs typeface="+mn-lt"/>
              </a:rPr>
              <a:t>Membership includes at least:</a:t>
            </a:r>
            <a:endParaRPr lang="en-US">
              <a:ea typeface="+mn-lt"/>
              <a:cs typeface="+mn-lt"/>
            </a:endParaRPr>
          </a:p>
          <a:p>
            <a:pPr marL="493395" lvl="1">
              <a:lnSpc>
                <a:spcPct val="110000"/>
              </a:lnSpc>
              <a:buFont typeface="Wingdings" panose="020B0604020202020204" pitchFamily="34" charset="0"/>
              <a:buChar char="Ø"/>
            </a:pPr>
            <a:r>
              <a:rPr lang="en-US" sz="2200">
                <a:ea typeface="+mn-lt"/>
                <a:cs typeface="+mn-lt"/>
              </a:rPr>
              <a:t> Voting membership</a:t>
            </a:r>
            <a:endParaRPr lang="en-US">
              <a:ea typeface="+mn-lt"/>
              <a:cs typeface="+mn-lt"/>
            </a:endParaRPr>
          </a:p>
          <a:p>
            <a:pPr lvl="2">
              <a:lnSpc>
                <a:spcPct val="110000"/>
              </a:lnSpc>
              <a:buFont typeface="Wingdings" panose="020B0604020202020204" pitchFamily="34" charset="0"/>
              <a:buChar char="§"/>
            </a:pPr>
            <a:r>
              <a:rPr lang="en-US" sz="2000">
                <a:ea typeface="+mn-lt"/>
                <a:cs typeface="+mn-lt"/>
              </a:rPr>
              <a:t>2 voting members from each division </a:t>
            </a:r>
            <a:endParaRPr lang="en-US">
              <a:ea typeface="+mn-lt"/>
              <a:cs typeface="+mn-lt"/>
            </a:endParaRPr>
          </a:p>
          <a:p>
            <a:pPr lvl="2">
              <a:lnSpc>
                <a:spcPct val="110000"/>
              </a:lnSpc>
              <a:buFont typeface="Wingdings" panose="020B0604020202020204" pitchFamily="34" charset="0"/>
              <a:buChar char="§"/>
            </a:pPr>
            <a:r>
              <a:rPr lang="en-US" sz="2000">
                <a:ea typeface="+mn-lt"/>
                <a:cs typeface="+mn-lt"/>
              </a:rPr>
              <a:t>1 voting member from the Instructional Support Services division</a:t>
            </a:r>
            <a:endParaRPr lang="en-US"/>
          </a:p>
          <a:p>
            <a:pPr lvl="2">
              <a:lnSpc>
                <a:spcPct val="110000"/>
              </a:lnSpc>
              <a:buFont typeface="Wingdings" panose="020B0604020202020204" pitchFamily="34" charset="0"/>
              <a:buChar char="§"/>
            </a:pPr>
            <a:r>
              <a:rPr lang="en-US" sz="2000"/>
              <a:t>1 student, appointed by ASG</a:t>
            </a:r>
          </a:p>
          <a:p>
            <a:pPr marL="493395" lvl="1">
              <a:lnSpc>
                <a:spcPct val="110000"/>
              </a:lnSpc>
              <a:buFont typeface="Wingdings" panose="020B0604020202020204" pitchFamily="34" charset="0"/>
              <a:buChar char="Ø"/>
            </a:pPr>
            <a:r>
              <a:rPr lang="en-US" sz="2200"/>
              <a:t>Non-voting resource members</a:t>
            </a:r>
          </a:p>
          <a:p>
            <a:pPr lvl="2">
              <a:lnSpc>
                <a:spcPct val="110000"/>
              </a:lnSpc>
              <a:buFont typeface="Wingdings" panose="020B0604020202020204" pitchFamily="34" charset="0"/>
              <a:buChar char="§"/>
            </a:pPr>
            <a:r>
              <a:rPr lang="en-US" sz="2000"/>
              <a:t>Remaining division appointees (acting as alternates)</a:t>
            </a:r>
          </a:p>
          <a:p>
            <a:pPr lvl="2">
              <a:lnSpc>
                <a:spcPct val="110000"/>
              </a:lnSpc>
              <a:buFont typeface="Wingdings" panose="020B0604020202020204" pitchFamily="34" charset="0"/>
              <a:buChar char="§"/>
            </a:pPr>
            <a:r>
              <a:rPr lang="en-US" sz="2000"/>
              <a:t>2 managers</a:t>
            </a:r>
          </a:p>
          <a:p>
            <a:pPr lvl="2">
              <a:lnSpc>
                <a:spcPct val="110000"/>
              </a:lnSpc>
              <a:buFont typeface="Wingdings" panose="020B0604020202020204" pitchFamily="34" charset="0"/>
              <a:buChar char="§"/>
            </a:pPr>
            <a:r>
              <a:rPr lang="en-US" sz="2000"/>
              <a:t>1 classified senate designee</a:t>
            </a:r>
          </a:p>
          <a:p>
            <a:pPr lvl="2">
              <a:lnSpc>
                <a:spcPct val="110000"/>
              </a:lnSpc>
              <a:buFont typeface="Wingdings" panose="020B0604020202020204" pitchFamily="34" charset="0"/>
              <a:buChar char="§"/>
            </a:pPr>
            <a:r>
              <a:rPr lang="en-US" sz="2000"/>
              <a:t>Academic Senate President</a:t>
            </a:r>
          </a:p>
          <a:p>
            <a:pPr lvl="2">
              <a:lnSpc>
                <a:spcPct val="110000"/>
              </a:lnSpc>
              <a:buFont typeface="Wingdings" panose="020B0604020202020204" pitchFamily="34" charset="0"/>
              <a:buChar char="§"/>
            </a:pPr>
            <a:r>
              <a:rPr lang="en-US" sz="2000"/>
              <a:t>Chair of Chairs</a:t>
            </a:r>
          </a:p>
          <a:p>
            <a:pPr lvl="2">
              <a:lnSpc>
                <a:spcPct val="110000"/>
              </a:lnSpc>
              <a:buFont typeface="Wingdings" panose="020B0604020202020204" pitchFamily="34" charset="0"/>
              <a:buChar char="§"/>
            </a:pPr>
            <a:r>
              <a:rPr lang="en-US" sz="2000"/>
              <a:t>Noncredit Faculty Lead</a:t>
            </a:r>
          </a:p>
          <a:p>
            <a:pPr lvl="2">
              <a:lnSpc>
                <a:spcPct val="110000"/>
              </a:lnSpc>
              <a:buFont typeface="Wingdings" panose="020B0604020202020204" pitchFamily="34" charset="0"/>
              <a:buChar char="§"/>
            </a:pPr>
            <a:r>
              <a:rPr lang="en-US" sz="2000"/>
              <a:t>Outcomes Faculty Lead</a:t>
            </a:r>
          </a:p>
          <a:p>
            <a:pPr lvl="2">
              <a:lnSpc>
                <a:spcPct val="110000"/>
              </a:lnSpc>
              <a:buFont typeface="Wingdings" panose="020B0604020202020204" pitchFamily="34" charset="0"/>
              <a:buChar char="§"/>
            </a:pPr>
            <a:r>
              <a:rPr lang="en-US" sz="2000"/>
              <a:t>Institutional Effectiveness Tri-Chair </a:t>
            </a:r>
          </a:p>
          <a:p>
            <a:pPr lvl="2">
              <a:lnSpc>
                <a:spcPct val="110000"/>
              </a:lnSpc>
              <a:buFont typeface="Wingdings" panose="020B0604020202020204" pitchFamily="34" charset="0"/>
              <a:buChar char="§"/>
            </a:pPr>
            <a:r>
              <a:rPr lang="en-US" sz="2000"/>
              <a:t>Planning and Resource Allocation Committee Tri-Chair</a:t>
            </a:r>
          </a:p>
          <a:p>
            <a:pPr marL="493395" lvl="1">
              <a:lnSpc>
                <a:spcPct val="110000"/>
              </a:lnSpc>
              <a:buFont typeface="Wingdings" panose="020B0604020202020204" pitchFamily="34" charset="0"/>
              <a:buChar char="Ø"/>
            </a:pPr>
            <a:r>
              <a:rPr lang="en-US" sz="2200"/>
              <a:t>Chairs:</a:t>
            </a:r>
            <a:r>
              <a:rPr lang="en-US" sz="2600"/>
              <a:t> </a:t>
            </a:r>
            <a:endParaRPr lang="en-US" sz="2000"/>
          </a:p>
          <a:p>
            <a:pPr lvl="2">
              <a:lnSpc>
                <a:spcPct val="110000"/>
              </a:lnSpc>
              <a:buFont typeface="Wingdings" panose="020B0604020202020204" pitchFamily="34" charset="0"/>
              <a:buChar char="§"/>
            </a:pPr>
            <a:r>
              <a:rPr lang="en-US" sz="2100"/>
              <a:t>Faculty Co-Chairs: Bethany Tasaka &amp; Dani Pearson</a:t>
            </a:r>
          </a:p>
          <a:p>
            <a:pPr lvl="2">
              <a:lnSpc>
                <a:spcPct val="110000"/>
              </a:lnSpc>
              <a:buFont typeface="Wingdings" panose="020B0604020202020204" pitchFamily="34" charset="0"/>
              <a:buChar char="§"/>
            </a:pPr>
            <a:r>
              <a:rPr lang="en-US" sz="2100"/>
              <a:t>Administrative Co-Chair: Mike Cordero</a:t>
            </a:r>
          </a:p>
          <a:p>
            <a:pPr marL="493395" lvl="1">
              <a:lnSpc>
                <a:spcPct val="110000"/>
              </a:lnSpc>
              <a:buFont typeface="Wingdings" panose="020B0604020202020204" pitchFamily="34" charset="0"/>
              <a:buChar char="Ø"/>
            </a:pPr>
            <a:r>
              <a:rPr lang="en-US" sz="2300"/>
              <a:t>Administrative Assistant: Maureen Ryan</a:t>
            </a:r>
          </a:p>
        </p:txBody>
      </p:sp>
      <p:pic>
        <p:nvPicPr>
          <p:cNvPr id="4" name="Picture 3" descr="A logo with a clock tower and text&#10;&#10;AI-generated content may be incorrect.">
            <a:extLst>
              <a:ext uri="{FF2B5EF4-FFF2-40B4-BE49-F238E27FC236}">
                <a16:creationId xmlns:a16="http://schemas.microsoft.com/office/drawing/2014/main" id="{37E2B8E0-65D3-01C1-00B6-C1836C769788}"/>
              </a:ext>
            </a:extLst>
          </p:cNvPr>
          <p:cNvPicPr>
            <a:picLocks noChangeAspect="1"/>
          </p:cNvPicPr>
          <p:nvPr/>
        </p:nvPicPr>
        <p:blipFill>
          <a:blip r:embed="rId3"/>
          <a:stretch>
            <a:fillRect/>
          </a:stretch>
        </p:blipFill>
        <p:spPr>
          <a:xfrm>
            <a:off x="10444008" y="4941208"/>
            <a:ext cx="1747992" cy="1777997"/>
          </a:xfrm>
          <a:prstGeom prst="rect">
            <a:avLst/>
          </a:prstGeom>
        </p:spPr>
      </p:pic>
    </p:spTree>
    <p:extLst>
      <p:ext uri="{BB962C8B-B14F-4D97-AF65-F5344CB8AC3E}">
        <p14:creationId xmlns:p14="http://schemas.microsoft.com/office/powerpoint/2010/main" val="61145029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94DEEC03-B859-54A4-CF52-74FC5F38941F}"/>
            </a:ext>
          </a:extLst>
        </p:cNvPr>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5D69DBAD-B2FB-9FAB-A689-1776807BB6F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CDA24C9-2D49-C609-85DD-639D7BCBD274}"/>
              </a:ext>
            </a:extLst>
          </p:cNvPr>
          <p:cNvSpPr>
            <a:spLocks noGrp="1"/>
          </p:cNvSpPr>
          <p:nvPr>
            <p:ph type="title"/>
          </p:nvPr>
        </p:nvSpPr>
        <p:spPr>
          <a:xfrm>
            <a:off x="662491" y="269913"/>
            <a:ext cx="7766124" cy="1097280"/>
          </a:xfrm>
        </p:spPr>
        <p:txBody>
          <a:bodyPr>
            <a:normAutofit/>
          </a:bodyPr>
          <a:lstStyle/>
          <a:p>
            <a:r>
              <a:rPr lang="en-US" sz="3700"/>
              <a:t>Program Review at SBVC: History</a:t>
            </a:r>
          </a:p>
        </p:txBody>
      </p:sp>
      <p:cxnSp>
        <p:nvCxnSpPr>
          <p:cNvPr id="11" name="Straight Connector 10">
            <a:extLst>
              <a:ext uri="{FF2B5EF4-FFF2-40B4-BE49-F238E27FC236}">
                <a16:creationId xmlns:a16="http://schemas.microsoft.com/office/drawing/2014/main" id="{93A9CA6D-9075-C3B6-91E8-8090B0888D45}"/>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13232" y="1031001"/>
            <a:ext cx="978862" cy="0"/>
          </a:xfrm>
          <a:prstGeom prst="line">
            <a:avLst/>
          </a:prstGeom>
          <a:ln w="76200"/>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115FA0E7-3278-EA48-FB34-D5FE53A65C77}"/>
              </a:ext>
            </a:extLst>
          </p:cNvPr>
          <p:cNvSpPr>
            <a:spLocks noGrp="1"/>
          </p:cNvSpPr>
          <p:nvPr>
            <p:ph idx="1"/>
          </p:nvPr>
        </p:nvSpPr>
        <p:spPr>
          <a:xfrm>
            <a:off x="667621" y="1219404"/>
            <a:ext cx="9839888" cy="5025727"/>
          </a:xfrm>
        </p:spPr>
        <p:txBody>
          <a:bodyPr vert="horz" lIns="91440" tIns="45720" rIns="91440" bIns="45720" rtlCol="0" anchor="t">
            <a:normAutofit/>
          </a:bodyPr>
          <a:lstStyle/>
          <a:p>
            <a:pPr>
              <a:lnSpc>
                <a:spcPct val="110000"/>
              </a:lnSpc>
            </a:pPr>
            <a:r>
              <a:rPr lang="en-US" sz="2400">
                <a:latin typeface="Aptos" panose="020B0004020202020204" pitchFamily="34" charset="0"/>
              </a:rPr>
              <a:t>Prior to 2020: </a:t>
            </a:r>
            <a:endParaRPr lang="en-US">
              <a:latin typeface="Aptos" panose="020B0004020202020204" pitchFamily="34" charset="0"/>
            </a:endParaRPr>
          </a:p>
          <a:p>
            <a:pPr>
              <a:lnSpc>
                <a:spcPct val="110000"/>
              </a:lnSpc>
            </a:pPr>
            <a:r>
              <a:rPr lang="en-US" sz="2400">
                <a:latin typeface="Aptos" panose="020B0004020202020204" pitchFamily="34" charset="0"/>
              </a:rPr>
              <a:t>2020 – 22: Recognized need to update program review process, data collection, evaluating &amp; discussing process changes</a:t>
            </a:r>
            <a:endParaRPr lang="en-US">
              <a:latin typeface="Aptos" panose="020B0004020202020204" pitchFamily="34" charset="0"/>
            </a:endParaRPr>
          </a:p>
          <a:p>
            <a:pPr>
              <a:lnSpc>
                <a:spcPct val="110000"/>
              </a:lnSpc>
            </a:pPr>
            <a:r>
              <a:rPr lang="en-US" sz="2400">
                <a:latin typeface="Aptos" panose="020B0004020202020204" pitchFamily="34" charset="0"/>
              </a:rPr>
              <a:t>2022 – 23: SWOT Pilot Spring 2023</a:t>
            </a:r>
          </a:p>
          <a:p>
            <a:pPr marL="493395" lvl="1">
              <a:lnSpc>
                <a:spcPct val="110000"/>
              </a:lnSpc>
              <a:buFont typeface="Wingdings" panose="020B0604020202020204" pitchFamily="34" charset="0"/>
              <a:buChar char="Ø"/>
            </a:pPr>
            <a:r>
              <a:rPr lang="en-US" sz="2200">
                <a:latin typeface="Aptos" panose="020B0004020202020204" pitchFamily="34" charset="0"/>
              </a:rPr>
              <a:t> New process adopted and named: </a:t>
            </a:r>
            <a:r>
              <a:rPr lang="en-US" sz="2200" b="1">
                <a:latin typeface="Aptos" panose="020B0004020202020204" pitchFamily="34" charset="0"/>
              </a:rPr>
              <a:t>A</a:t>
            </a:r>
            <a:r>
              <a:rPr lang="en-US" sz="2200">
                <a:latin typeface="Aptos" panose="020B0004020202020204" pitchFamily="34" charset="0"/>
              </a:rPr>
              <a:t>ll </a:t>
            </a:r>
            <a:r>
              <a:rPr lang="en-US" sz="2200" b="1">
                <a:latin typeface="Aptos" panose="020B0004020202020204" pitchFamily="34" charset="0"/>
              </a:rPr>
              <a:t>S</a:t>
            </a:r>
            <a:r>
              <a:rPr lang="en-US" sz="2200">
                <a:latin typeface="Aptos" panose="020B0004020202020204" pitchFamily="34" charset="0"/>
              </a:rPr>
              <a:t>ervices &amp; </a:t>
            </a:r>
            <a:r>
              <a:rPr lang="en-US" sz="2200" b="1">
                <a:latin typeface="Aptos" panose="020B0004020202020204" pitchFamily="34" charset="0"/>
              </a:rPr>
              <a:t>P</a:t>
            </a:r>
            <a:r>
              <a:rPr lang="en-US" sz="2200">
                <a:latin typeface="Aptos" panose="020B0004020202020204" pitchFamily="34" charset="0"/>
              </a:rPr>
              <a:t>rograms </a:t>
            </a:r>
            <a:r>
              <a:rPr lang="en-US" sz="2200" b="1">
                <a:latin typeface="Aptos" panose="020B0004020202020204" pitchFamily="34" charset="0"/>
              </a:rPr>
              <a:t>I</a:t>
            </a:r>
            <a:r>
              <a:rPr lang="en-US" sz="2200">
                <a:latin typeface="Aptos" panose="020B0004020202020204" pitchFamily="34" charset="0"/>
              </a:rPr>
              <a:t>nstitutional </a:t>
            </a:r>
            <a:r>
              <a:rPr lang="en-US" sz="2200" b="1">
                <a:latin typeface="Aptos" panose="020B0004020202020204" pitchFamily="34" charset="0"/>
              </a:rPr>
              <a:t>R</a:t>
            </a:r>
            <a:r>
              <a:rPr lang="en-US" sz="2200">
                <a:latin typeface="Aptos" panose="020B0004020202020204" pitchFamily="34" charset="0"/>
              </a:rPr>
              <a:t>esources &amp; </a:t>
            </a:r>
            <a:r>
              <a:rPr lang="en-US" sz="2200" b="1">
                <a:latin typeface="Aptos" panose="020B0004020202020204" pitchFamily="34" charset="0"/>
              </a:rPr>
              <a:t>E</a:t>
            </a:r>
            <a:r>
              <a:rPr lang="en-US" sz="2200">
                <a:latin typeface="Aptos" panose="020B0004020202020204" pitchFamily="34" charset="0"/>
              </a:rPr>
              <a:t>ngagement (</a:t>
            </a:r>
            <a:r>
              <a:rPr lang="en-US" sz="2200" b="1">
                <a:latin typeface="Aptos" panose="020B0004020202020204" pitchFamily="34" charset="0"/>
              </a:rPr>
              <a:t>ASPIRE</a:t>
            </a:r>
            <a:r>
              <a:rPr lang="en-US" sz="2200">
                <a:latin typeface="Aptos" panose="020B0004020202020204" pitchFamily="34" charset="0"/>
              </a:rPr>
              <a:t>) process</a:t>
            </a:r>
          </a:p>
          <a:p>
            <a:pPr marL="493395" lvl="1">
              <a:lnSpc>
                <a:spcPct val="110000"/>
              </a:lnSpc>
              <a:buFont typeface="Wingdings" panose="020B0604020202020204" pitchFamily="34" charset="0"/>
              <a:buChar char="Ø"/>
            </a:pPr>
            <a:r>
              <a:rPr lang="en-US" sz="2200" b="1">
                <a:latin typeface="Aptos" panose="020B0004020202020204" pitchFamily="34" charset="0"/>
              </a:rPr>
              <a:t> Aim was to create an inclusive process all services and programs could participate in as a self-reflective continuous improvement exercise</a:t>
            </a:r>
            <a:endParaRPr lang="en-US" sz="2400" b="1">
              <a:latin typeface="Aptos" panose="020B0004020202020204" pitchFamily="34" charset="0"/>
            </a:endParaRPr>
          </a:p>
        </p:txBody>
      </p:sp>
      <p:pic>
        <p:nvPicPr>
          <p:cNvPr id="4" name="Picture 3" descr="A logo with a clock tower and text&#10;&#10;AI-generated content may be incorrect.">
            <a:extLst>
              <a:ext uri="{FF2B5EF4-FFF2-40B4-BE49-F238E27FC236}">
                <a16:creationId xmlns:a16="http://schemas.microsoft.com/office/drawing/2014/main" id="{3C01F41C-7CDB-545F-32AD-5DE7B7428A1F}"/>
              </a:ext>
            </a:extLst>
          </p:cNvPr>
          <p:cNvPicPr>
            <a:picLocks noChangeAspect="1"/>
          </p:cNvPicPr>
          <p:nvPr/>
        </p:nvPicPr>
        <p:blipFill>
          <a:blip r:embed="rId3"/>
          <a:stretch>
            <a:fillRect/>
          </a:stretch>
        </p:blipFill>
        <p:spPr>
          <a:xfrm>
            <a:off x="9580913" y="4192834"/>
            <a:ext cx="2611107" cy="2655927"/>
          </a:xfrm>
          <a:prstGeom prst="rect">
            <a:avLst/>
          </a:prstGeom>
        </p:spPr>
      </p:pic>
    </p:spTree>
    <p:extLst>
      <p:ext uri="{BB962C8B-B14F-4D97-AF65-F5344CB8AC3E}">
        <p14:creationId xmlns:p14="http://schemas.microsoft.com/office/powerpoint/2010/main" val="256675359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744CAA32-F237-419C-A2DD-43C28D920D3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Content Placeholder 3" descr="A diagram of a program&#10;&#10;AI-generated content may be incorrect.">
            <a:extLst>
              <a:ext uri="{FF2B5EF4-FFF2-40B4-BE49-F238E27FC236}">
                <a16:creationId xmlns:a16="http://schemas.microsoft.com/office/drawing/2014/main" id="{272689B7-EEDE-8691-7951-7CA19F7D054C}"/>
              </a:ext>
            </a:extLst>
          </p:cNvPr>
          <p:cNvPicPr>
            <a:picLocks noChangeAspect="1"/>
          </p:cNvPicPr>
          <p:nvPr/>
        </p:nvPicPr>
        <p:blipFill>
          <a:blip r:embed="rId2"/>
          <a:srcRect l="1166" t="664" r="1119" b="2534"/>
          <a:stretch>
            <a:fillRect/>
          </a:stretch>
        </p:blipFill>
        <p:spPr>
          <a:xfrm>
            <a:off x="-6162" y="-84234"/>
            <a:ext cx="8845362" cy="6521758"/>
          </a:xfrm>
          <a:prstGeom prst="rect">
            <a:avLst/>
          </a:prstGeom>
        </p:spPr>
      </p:pic>
      <p:sp>
        <p:nvSpPr>
          <p:cNvPr id="2" name="Title 1">
            <a:extLst>
              <a:ext uri="{FF2B5EF4-FFF2-40B4-BE49-F238E27FC236}">
                <a16:creationId xmlns:a16="http://schemas.microsoft.com/office/drawing/2014/main" id="{06904FE3-2CE3-3BED-CF29-C50A83A9709C}"/>
              </a:ext>
            </a:extLst>
          </p:cNvPr>
          <p:cNvSpPr>
            <a:spLocks noGrp="1"/>
          </p:cNvSpPr>
          <p:nvPr>
            <p:ph type="title"/>
          </p:nvPr>
        </p:nvSpPr>
        <p:spPr>
          <a:xfrm>
            <a:off x="8968153" y="586845"/>
            <a:ext cx="2786969" cy="1807048"/>
          </a:xfrm>
        </p:spPr>
        <p:txBody>
          <a:bodyPr anchor="b">
            <a:normAutofit fontScale="90000"/>
          </a:bodyPr>
          <a:lstStyle/>
          <a:p>
            <a:r>
              <a:rPr lang="en-US" sz="3600"/>
              <a:t>How does the ASPIRE process work?</a:t>
            </a:r>
            <a:endParaRPr lang="en-US"/>
          </a:p>
        </p:txBody>
      </p:sp>
      <p:cxnSp>
        <p:nvCxnSpPr>
          <p:cNvPr id="13" name="Straight Connector 12">
            <a:extLst>
              <a:ext uri="{FF2B5EF4-FFF2-40B4-BE49-F238E27FC236}">
                <a16:creationId xmlns:a16="http://schemas.microsoft.com/office/drawing/2014/main" id="{02C7985C-B0C3-CC50-E86A-B5EBA40E01DF}"/>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 y="6359240"/>
            <a:ext cx="8229600" cy="0"/>
          </a:xfrm>
          <a:prstGeom prst="line">
            <a:avLst/>
          </a:prstGeom>
          <a:ln w="76200"/>
        </p:spPr>
        <p:style>
          <a:lnRef idx="1">
            <a:schemeClr val="accent1"/>
          </a:lnRef>
          <a:fillRef idx="0">
            <a:schemeClr val="accent1"/>
          </a:fillRef>
          <a:effectRef idx="0">
            <a:schemeClr val="accent1"/>
          </a:effectRef>
          <a:fontRef idx="minor">
            <a:schemeClr val="tx1"/>
          </a:fontRef>
        </p:style>
      </p:cxnSp>
      <p:pic>
        <p:nvPicPr>
          <p:cNvPr id="7" name="Picture 6" descr="A logo with a clock tower and text&#10;&#10;AI-generated content may be incorrect.">
            <a:extLst>
              <a:ext uri="{FF2B5EF4-FFF2-40B4-BE49-F238E27FC236}">
                <a16:creationId xmlns:a16="http://schemas.microsoft.com/office/drawing/2014/main" id="{11CD0409-5889-20D2-0EAE-FD00324F0C14}"/>
              </a:ext>
            </a:extLst>
          </p:cNvPr>
          <p:cNvPicPr>
            <a:picLocks noChangeAspect="1"/>
          </p:cNvPicPr>
          <p:nvPr/>
        </p:nvPicPr>
        <p:blipFill>
          <a:blip r:embed="rId3"/>
          <a:stretch>
            <a:fillRect/>
          </a:stretch>
        </p:blipFill>
        <p:spPr>
          <a:xfrm>
            <a:off x="9580913" y="4192834"/>
            <a:ext cx="2611107" cy="2655927"/>
          </a:xfrm>
          <a:prstGeom prst="rect">
            <a:avLst/>
          </a:prstGeom>
        </p:spPr>
      </p:pic>
      <p:sp>
        <p:nvSpPr>
          <p:cNvPr id="3" name="TextBox 2">
            <a:extLst>
              <a:ext uri="{FF2B5EF4-FFF2-40B4-BE49-F238E27FC236}">
                <a16:creationId xmlns:a16="http://schemas.microsoft.com/office/drawing/2014/main" id="{77E2DEC4-71FB-4643-B994-8D0E5B0703FF}"/>
              </a:ext>
            </a:extLst>
          </p:cNvPr>
          <p:cNvSpPr txBox="1"/>
          <p:nvPr/>
        </p:nvSpPr>
        <p:spPr>
          <a:xfrm>
            <a:off x="8632724" y="5238623"/>
            <a:ext cx="433753" cy="769441"/>
          </a:xfrm>
          <a:prstGeom prst="rect">
            <a:avLst/>
          </a:prstGeom>
          <a:solidFill>
            <a:schemeClr val="bg1">
              <a:lumMod val="95000"/>
            </a:schemeClr>
          </a:solidFill>
        </p:spPr>
        <p:txBody>
          <a:bodyPr wrap="square" rtlCol="0">
            <a:spAutoFit/>
          </a:bodyPr>
          <a:lstStyle/>
          <a:p>
            <a:r>
              <a:rPr lang="en-US" sz="4400" b="1">
                <a:solidFill>
                  <a:srgbClr val="FF0000"/>
                </a:solidFill>
              </a:rPr>
              <a:t>?</a:t>
            </a:r>
            <a:endParaRPr lang="en-US" sz="2400" b="1">
              <a:solidFill>
                <a:srgbClr val="FF0000"/>
              </a:solidFill>
            </a:endParaRPr>
          </a:p>
        </p:txBody>
      </p:sp>
    </p:spTree>
    <p:extLst>
      <p:ext uri="{BB962C8B-B14F-4D97-AF65-F5344CB8AC3E}">
        <p14:creationId xmlns:p14="http://schemas.microsoft.com/office/powerpoint/2010/main" val="144369662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C42AB470-E287-159F-0730-957DEB8B0F17}"/>
            </a:ext>
          </a:extLst>
        </p:cNvPr>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EC90CC1C-395D-803E-EA15-26710C47831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F1666BC-AA51-A2F5-AE8E-9275B9C89C02}"/>
              </a:ext>
            </a:extLst>
          </p:cNvPr>
          <p:cNvSpPr>
            <a:spLocks noGrp="1"/>
          </p:cNvSpPr>
          <p:nvPr>
            <p:ph type="title"/>
          </p:nvPr>
        </p:nvSpPr>
        <p:spPr>
          <a:xfrm>
            <a:off x="662491" y="269913"/>
            <a:ext cx="7766124" cy="1097280"/>
          </a:xfrm>
        </p:spPr>
        <p:txBody>
          <a:bodyPr>
            <a:normAutofit/>
          </a:bodyPr>
          <a:lstStyle/>
          <a:p>
            <a:r>
              <a:rPr lang="en-US" sz="3700"/>
              <a:t>Program Review at SBVC: Now</a:t>
            </a:r>
          </a:p>
        </p:txBody>
      </p:sp>
      <p:cxnSp>
        <p:nvCxnSpPr>
          <p:cNvPr id="11" name="Straight Connector 10">
            <a:extLst>
              <a:ext uri="{FF2B5EF4-FFF2-40B4-BE49-F238E27FC236}">
                <a16:creationId xmlns:a16="http://schemas.microsoft.com/office/drawing/2014/main" id="{6A36EF1B-6E7C-20F9-3E11-EAFBECD4156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13232" y="1031001"/>
            <a:ext cx="978862" cy="0"/>
          </a:xfrm>
          <a:prstGeom prst="line">
            <a:avLst/>
          </a:prstGeom>
          <a:ln w="76200"/>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80D8F56E-B2B3-862C-1C13-A839B8D4052D}"/>
              </a:ext>
            </a:extLst>
          </p:cNvPr>
          <p:cNvSpPr>
            <a:spLocks noGrp="1"/>
          </p:cNvSpPr>
          <p:nvPr>
            <p:ph idx="1"/>
          </p:nvPr>
        </p:nvSpPr>
        <p:spPr>
          <a:xfrm>
            <a:off x="667621" y="1219404"/>
            <a:ext cx="9839888" cy="5025727"/>
          </a:xfrm>
        </p:spPr>
        <p:txBody>
          <a:bodyPr vert="horz" lIns="91440" tIns="45720" rIns="91440" bIns="45720" rtlCol="0" anchor="t">
            <a:normAutofit/>
          </a:bodyPr>
          <a:lstStyle/>
          <a:p>
            <a:pPr>
              <a:lnSpc>
                <a:spcPct val="110000"/>
              </a:lnSpc>
            </a:pPr>
            <a:r>
              <a:rPr lang="en-US" sz="2400">
                <a:latin typeface="Aptos" panose="020B0004020202020204" pitchFamily="34" charset="0"/>
              </a:rPr>
              <a:t>Prior to 2020</a:t>
            </a:r>
            <a:endParaRPr lang="en-US">
              <a:latin typeface="Aptos" panose="020B0004020202020204" pitchFamily="34" charset="0"/>
            </a:endParaRPr>
          </a:p>
          <a:p>
            <a:pPr>
              <a:lnSpc>
                <a:spcPct val="110000"/>
              </a:lnSpc>
            </a:pPr>
            <a:r>
              <a:rPr lang="en-US" sz="2400">
                <a:latin typeface="Aptos" panose="020B0004020202020204" pitchFamily="34" charset="0"/>
              </a:rPr>
              <a:t>2020 – 22: Recognized need to update program review process, data collection, evaluating &amp; discussing process changes</a:t>
            </a:r>
            <a:endParaRPr lang="en-US">
              <a:latin typeface="Aptos" panose="020B0004020202020204" pitchFamily="34" charset="0"/>
            </a:endParaRPr>
          </a:p>
          <a:p>
            <a:pPr>
              <a:lnSpc>
                <a:spcPct val="110000"/>
              </a:lnSpc>
            </a:pPr>
            <a:r>
              <a:rPr lang="en-US" sz="2400">
                <a:latin typeface="Aptos" panose="020B0004020202020204" pitchFamily="34" charset="0"/>
              </a:rPr>
              <a:t>2022 – 23: SWOT Pilot Spring 2023</a:t>
            </a:r>
          </a:p>
          <a:p>
            <a:pPr marL="493395" lvl="1">
              <a:lnSpc>
                <a:spcPct val="110000"/>
              </a:lnSpc>
              <a:buFont typeface="Wingdings" panose="020B0604020202020204" pitchFamily="34" charset="0"/>
              <a:buChar char="Ø"/>
            </a:pPr>
            <a:r>
              <a:rPr lang="en-US" sz="2200">
                <a:latin typeface="Aptos" panose="020B0004020202020204" pitchFamily="34" charset="0"/>
              </a:rPr>
              <a:t> New process adopted and named: </a:t>
            </a:r>
            <a:r>
              <a:rPr lang="en-US" sz="2200" b="1">
                <a:latin typeface="Aptos" panose="020B0004020202020204" pitchFamily="34" charset="0"/>
              </a:rPr>
              <a:t>A</a:t>
            </a:r>
            <a:r>
              <a:rPr lang="en-US" sz="2200">
                <a:latin typeface="Aptos" panose="020B0004020202020204" pitchFamily="34" charset="0"/>
              </a:rPr>
              <a:t>ll </a:t>
            </a:r>
            <a:r>
              <a:rPr lang="en-US" sz="2200" b="1">
                <a:latin typeface="Aptos" panose="020B0004020202020204" pitchFamily="34" charset="0"/>
              </a:rPr>
              <a:t>S</a:t>
            </a:r>
            <a:r>
              <a:rPr lang="en-US" sz="2200">
                <a:latin typeface="Aptos" panose="020B0004020202020204" pitchFamily="34" charset="0"/>
              </a:rPr>
              <a:t>ervices &amp; </a:t>
            </a:r>
            <a:r>
              <a:rPr lang="en-US" sz="2200" b="1">
                <a:latin typeface="Aptos" panose="020B0004020202020204" pitchFamily="34" charset="0"/>
              </a:rPr>
              <a:t>P</a:t>
            </a:r>
            <a:r>
              <a:rPr lang="en-US" sz="2200">
                <a:latin typeface="Aptos" panose="020B0004020202020204" pitchFamily="34" charset="0"/>
              </a:rPr>
              <a:t>rograms </a:t>
            </a:r>
            <a:r>
              <a:rPr lang="en-US" sz="2200" b="1">
                <a:latin typeface="Aptos" panose="020B0004020202020204" pitchFamily="34" charset="0"/>
              </a:rPr>
              <a:t>I</a:t>
            </a:r>
            <a:r>
              <a:rPr lang="en-US" sz="2200">
                <a:latin typeface="Aptos" panose="020B0004020202020204" pitchFamily="34" charset="0"/>
              </a:rPr>
              <a:t>nstitutional </a:t>
            </a:r>
            <a:r>
              <a:rPr lang="en-US" sz="2200" b="1">
                <a:latin typeface="Aptos" panose="020B0004020202020204" pitchFamily="34" charset="0"/>
              </a:rPr>
              <a:t>R</a:t>
            </a:r>
            <a:r>
              <a:rPr lang="en-US" sz="2200">
                <a:latin typeface="Aptos" panose="020B0004020202020204" pitchFamily="34" charset="0"/>
              </a:rPr>
              <a:t>esources &amp; </a:t>
            </a:r>
            <a:r>
              <a:rPr lang="en-US" sz="2200" b="1">
                <a:latin typeface="Aptos" panose="020B0004020202020204" pitchFamily="34" charset="0"/>
              </a:rPr>
              <a:t>E</a:t>
            </a:r>
            <a:r>
              <a:rPr lang="en-US" sz="2200">
                <a:latin typeface="Aptos" panose="020B0004020202020204" pitchFamily="34" charset="0"/>
              </a:rPr>
              <a:t>ngagement (</a:t>
            </a:r>
            <a:r>
              <a:rPr lang="en-US" sz="2200" b="1">
                <a:latin typeface="Aptos" panose="020B0004020202020204" pitchFamily="34" charset="0"/>
              </a:rPr>
              <a:t>ASPIRE</a:t>
            </a:r>
            <a:r>
              <a:rPr lang="en-US" sz="2200">
                <a:latin typeface="Aptos" panose="020B0004020202020204" pitchFamily="34" charset="0"/>
              </a:rPr>
              <a:t>) process</a:t>
            </a:r>
          </a:p>
          <a:p>
            <a:pPr>
              <a:lnSpc>
                <a:spcPct val="110000"/>
              </a:lnSpc>
            </a:pPr>
            <a:r>
              <a:rPr lang="en-US" sz="2400">
                <a:latin typeface="Aptos" panose="020B0004020202020204" pitchFamily="34" charset="0"/>
              </a:rPr>
              <a:t>2023 – 24: ASPIRE Year 1: Overview of Programs</a:t>
            </a:r>
          </a:p>
          <a:p>
            <a:pPr>
              <a:lnSpc>
                <a:spcPct val="110000"/>
              </a:lnSpc>
            </a:pPr>
            <a:r>
              <a:rPr lang="en-US" sz="2400">
                <a:latin typeface="Aptos" panose="020B0004020202020204" pitchFamily="34" charset="0"/>
              </a:rPr>
              <a:t>2024 – 25: ASPIRE Year 2: DEIA</a:t>
            </a:r>
          </a:p>
          <a:p>
            <a:pPr>
              <a:lnSpc>
                <a:spcPct val="110000"/>
              </a:lnSpc>
            </a:pPr>
            <a:r>
              <a:rPr lang="en-US" sz="2400">
                <a:latin typeface="Aptos" panose="020B0004020202020204" pitchFamily="34" charset="0"/>
              </a:rPr>
              <a:t>2024 – 25: ASPIRE Year 3: Demand &amp; Currency/Recency</a:t>
            </a:r>
          </a:p>
          <a:p>
            <a:pPr>
              <a:lnSpc>
                <a:spcPct val="110000"/>
              </a:lnSpc>
            </a:pPr>
            <a:r>
              <a:rPr lang="en-US" sz="2400" b="1">
                <a:latin typeface="Aptos" panose="020B0004020202020204" pitchFamily="34" charset="0"/>
              </a:rPr>
              <a:t>Now Entering: ASPIRE YEAR 4: Productivity &amp; Growth</a:t>
            </a:r>
          </a:p>
        </p:txBody>
      </p:sp>
      <p:pic>
        <p:nvPicPr>
          <p:cNvPr id="6" name="Picture 5" descr="A logo with a clock tower and text&#10;&#10;AI-generated content may be incorrect.">
            <a:extLst>
              <a:ext uri="{FF2B5EF4-FFF2-40B4-BE49-F238E27FC236}">
                <a16:creationId xmlns:a16="http://schemas.microsoft.com/office/drawing/2014/main" id="{A9DB3BD4-1DDC-6282-6D01-8DBB9E416501}"/>
              </a:ext>
            </a:extLst>
          </p:cNvPr>
          <p:cNvPicPr>
            <a:picLocks noChangeAspect="1"/>
          </p:cNvPicPr>
          <p:nvPr/>
        </p:nvPicPr>
        <p:blipFill>
          <a:blip r:embed="rId3"/>
          <a:stretch>
            <a:fillRect/>
          </a:stretch>
        </p:blipFill>
        <p:spPr>
          <a:xfrm>
            <a:off x="9580913" y="4192834"/>
            <a:ext cx="2611107" cy="2655927"/>
          </a:xfrm>
          <a:prstGeom prst="rect">
            <a:avLst/>
          </a:prstGeom>
        </p:spPr>
      </p:pic>
    </p:spTree>
    <p:extLst>
      <p:ext uri="{BB962C8B-B14F-4D97-AF65-F5344CB8AC3E}">
        <p14:creationId xmlns:p14="http://schemas.microsoft.com/office/powerpoint/2010/main" val="331670933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12" name="Straight Connector 11">
            <a:extLst>
              <a:ext uri="{FF2B5EF4-FFF2-40B4-BE49-F238E27FC236}">
                <a16:creationId xmlns:a16="http://schemas.microsoft.com/office/drawing/2014/main" id="{118E06E4-607B-144B-382B-AD3D06B1EE8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13232" y="1031001"/>
            <a:ext cx="978862" cy="0"/>
          </a:xfrm>
          <a:prstGeom prst="line">
            <a:avLst/>
          </a:prstGeom>
          <a:ln w="76200"/>
        </p:spPr>
        <p:style>
          <a:lnRef idx="1">
            <a:schemeClr val="accent1"/>
          </a:lnRef>
          <a:fillRef idx="0">
            <a:schemeClr val="accent1"/>
          </a:fillRef>
          <a:effectRef idx="0">
            <a:schemeClr val="accent1"/>
          </a:effectRef>
          <a:fontRef idx="minor">
            <a:schemeClr val="tx1"/>
          </a:fontRef>
        </p:style>
      </p:cxnSp>
      <p:sp useBgFill="1">
        <p:nvSpPr>
          <p:cNvPr id="14" name="Rectangle 13">
            <a:extLst>
              <a:ext uri="{FF2B5EF4-FFF2-40B4-BE49-F238E27FC236}">
                <a16:creationId xmlns:a16="http://schemas.microsoft.com/office/drawing/2014/main" id="{149F9F0F-FB8C-5565-247C-BDCC156B5CA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6" name="Rectangle 15">
            <a:extLst>
              <a:ext uri="{FF2B5EF4-FFF2-40B4-BE49-F238E27FC236}">
                <a16:creationId xmlns:a16="http://schemas.microsoft.com/office/drawing/2014/main" id="{ABA4FDDF-F59C-428B-8603-3A86D75931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Content Placeholder 6" descr="A diagram of six-year aspire cycle&#10;&#10;AI-generated content may be incorrect.">
            <a:extLst>
              <a:ext uri="{FF2B5EF4-FFF2-40B4-BE49-F238E27FC236}">
                <a16:creationId xmlns:a16="http://schemas.microsoft.com/office/drawing/2014/main" id="{4BB35C45-35B7-B20C-E76D-7A789F665108}"/>
              </a:ext>
            </a:extLst>
          </p:cNvPr>
          <p:cNvPicPr>
            <a:picLocks noGrp="1" noChangeAspect="1"/>
          </p:cNvPicPr>
          <p:nvPr>
            <p:ph idx="1"/>
          </p:nvPr>
        </p:nvPicPr>
        <p:blipFill>
          <a:blip r:embed="rId2"/>
          <a:srcRect b="1316"/>
          <a:stretch>
            <a:fillRect/>
          </a:stretch>
        </p:blipFill>
        <p:spPr>
          <a:xfrm>
            <a:off x="1" y="1"/>
            <a:ext cx="12192000" cy="6857988"/>
          </a:xfrm>
          <a:prstGeom prst="rect">
            <a:avLst/>
          </a:prstGeom>
        </p:spPr>
      </p:pic>
      <p:pic>
        <p:nvPicPr>
          <p:cNvPr id="2" name="Picture 1" descr="Makeshift Marker Free Stock Photo - Public Domain Pictures">
            <a:extLst>
              <a:ext uri="{FF2B5EF4-FFF2-40B4-BE49-F238E27FC236}">
                <a16:creationId xmlns:a16="http://schemas.microsoft.com/office/drawing/2014/main" id="{64DA7BA0-4AF0-BA62-40EC-588EAD0DC1F7}"/>
              </a:ext>
            </a:extLst>
          </p:cNvPr>
          <p:cNvPicPr>
            <a:picLocks noChangeAspect="1"/>
          </p:cNvPicPr>
          <p:nvPr/>
        </p:nvPicPr>
        <p:blipFill>
          <a:blip r:embed="rId3">
            <a:extLst>
              <a:ext uri="{BEBA8EAE-BF5A-486C-A8C5-ECC9F3942E4B}">
                <a14:imgProps xmlns:a14="http://schemas.microsoft.com/office/drawing/2010/main">
                  <a14:imgLayer r:embed="rId4">
                    <a14:imgEffect>
                      <a14:backgroundRemoval t="10000" b="90000" l="10000" r="90000"/>
                    </a14:imgEffect>
                  </a14:imgLayer>
                </a14:imgProps>
              </a:ext>
            </a:extLst>
          </a:blip>
          <a:stretch>
            <a:fillRect/>
          </a:stretch>
        </p:blipFill>
        <p:spPr>
          <a:xfrm>
            <a:off x="6316632" y="1767314"/>
            <a:ext cx="1432559" cy="1443601"/>
          </a:xfrm>
          <a:prstGeom prst="rect">
            <a:avLst/>
          </a:prstGeom>
        </p:spPr>
      </p:pic>
    </p:spTree>
    <p:extLst>
      <p:ext uri="{BB962C8B-B14F-4D97-AF65-F5344CB8AC3E}">
        <p14:creationId xmlns:p14="http://schemas.microsoft.com/office/powerpoint/2010/main" val="42052673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87FBBFCA-C312-AD01-09EB-AFAAF1A60F73}"/>
            </a:ext>
          </a:extLst>
        </p:cNvPr>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5761C87C-150D-EB85-4A6B-D87575E804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B76D8F3-82D7-B905-DD0D-5283EB18DDBC}"/>
              </a:ext>
            </a:extLst>
          </p:cNvPr>
          <p:cNvSpPr>
            <a:spLocks noGrp="1"/>
          </p:cNvSpPr>
          <p:nvPr>
            <p:ph type="title"/>
          </p:nvPr>
        </p:nvSpPr>
        <p:spPr>
          <a:xfrm>
            <a:off x="640080" y="269913"/>
            <a:ext cx="5737859" cy="1097280"/>
          </a:xfrm>
        </p:spPr>
        <p:txBody>
          <a:bodyPr>
            <a:normAutofit/>
          </a:bodyPr>
          <a:lstStyle/>
          <a:p>
            <a:r>
              <a:rPr lang="en-US" sz="3700"/>
              <a:t>Some Guiding Questions</a:t>
            </a:r>
            <a:endParaRPr lang="en-US"/>
          </a:p>
        </p:txBody>
      </p:sp>
      <p:cxnSp>
        <p:nvCxnSpPr>
          <p:cNvPr id="11" name="Straight Connector 10">
            <a:extLst>
              <a:ext uri="{FF2B5EF4-FFF2-40B4-BE49-F238E27FC236}">
                <a16:creationId xmlns:a16="http://schemas.microsoft.com/office/drawing/2014/main" id="{2EFD628F-C32A-5F24-205E-504C3E805B4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13232" y="1031001"/>
            <a:ext cx="978862" cy="0"/>
          </a:xfrm>
          <a:prstGeom prst="line">
            <a:avLst/>
          </a:prstGeom>
          <a:ln w="76200"/>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A3B49BEC-CED7-D09E-AE21-CE5617C8A0EC}"/>
              </a:ext>
            </a:extLst>
          </p:cNvPr>
          <p:cNvSpPr>
            <a:spLocks noGrp="1"/>
          </p:cNvSpPr>
          <p:nvPr>
            <p:ph idx="1"/>
          </p:nvPr>
        </p:nvSpPr>
        <p:spPr>
          <a:xfrm>
            <a:off x="667621" y="1366296"/>
            <a:ext cx="10915788" cy="4208643"/>
          </a:xfrm>
        </p:spPr>
        <p:txBody>
          <a:bodyPr vert="horz" lIns="91440" tIns="45720" rIns="91440" bIns="45720" rtlCol="0" anchor="t">
            <a:normAutofit/>
          </a:bodyPr>
          <a:lstStyle/>
          <a:p>
            <a:pPr>
              <a:lnSpc>
                <a:spcPct val="110000"/>
              </a:lnSpc>
            </a:pPr>
            <a:r>
              <a:rPr lang="en-US" sz="2800">
                <a:latin typeface="Aptos" panose="020B0004020202020204" pitchFamily="34" charset="0"/>
              </a:rPr>
              <a:t>We need our colleagues to participate fully, to find meaning in this process. Otherwise, it's just another thing we are required to do.</a:t>
            </a:r>
            <a:endParaRPr lang="en-US" sz="2400">
              <a:latin typeface="Aptos" panose="020B0004020202020204" pitchFamily="34" charset="0"/>
            </a:endParaRPr>
          </a:p>
          <a:p>
            <a:pPr marL="493395" lvl="1">
              <a:lnSpc>
                <a:spcPct val="110000"/>
              </a:lnSpc>
              <a:buFont typeface="Courier New" panose="020B0604020202020204" pitchFamily="34" charset="0"/>
              <a:buChar char="o"/>
            </a:pPr>
            <a:r>
              <a:rPr lang="en-US" sz="2400">
                <a:latin typeface="Aptos" panose="020B0004020202020204" pitchFamily="34" charset="0"/>
              </a:rPr>
              <a:t>How do we meaningfully use data to support self-evaluations?</a:t>
            </a:r>
          </a:p>
          <a:p>
            <a:pPr marL="493395" lvl="1">
              <a:lnSpc>
                <a:spcPct val="110000"/>
              </a:lnSpc>
              <a:buFont typeface="Courier New" panose="020B0604020202020204" pitchFamily="34" charset="0"/>
              <a:buChar char="o"/>
            </a:pPr>
            <a:r>
              <a:rPr lang="en-US" sz="2400">
                <a:latin typeface="Aptos" panose="020B0004020202020204" pitchFamily="34" charset="0"/>
              </a:rPr>
              <a:t>How do we encourage our colleagues to be authentic and realistic?</a:t>
            </a:r>
            <a:endParaRPr lang="en-US">
              <a:latin typeface="Aptos" panose="020B0004020202020204" pitchFamily="34" charset="0"/>
            </a:endParaRPr>
          </a:p>
          <a:p>
            <a:pPr marL="493395" lvl="1">
              <a:lnSpc>
                <a:spcPct val="110000"/>
              </a:lnSpc>
              <a:buFont typeface="Courier New" panose="020B0604020202020204" pitchFamily="34" charset="0"/>
              <a:buChar char="o"/>
            </a:pPr>
            <a:r>
              <a:rPr lang="en-US" sz="2400">
                <a:latin typeface="Aptos" panose="020B0004020202020204" pitchFamily="34" charset="0"/>
              </a:rPr>
              <a:t>Where do we find cultural humility as we "evaluate" our colleagues and their programs? Are we creating a safe space for honesty?</a:t>
            </a:r>
          </a:p>
          <a:p>
            <a:pPr marL="493395" lvl="1">
              <a:lnSpc>
                <a:spcPct val="110000"/>
              </a:lnSpc>
              <a:buFont typeface="Courier New" panose="020B0604020202020204" pitchFamily="34" charset="0"/>
              <a:buChar char="o"/>
            </a:pPr>
            <a:r>
              <a:rPr lang="en-US" sz="2400">
                <a:latin typeface="Aptos" panose="020B0004020202020204" pitchFamily="34" charset="0"/>
              </a:rPr>
              <a:t>How do we hold programs accountable to the process?</a:t>
            </a:r>
          </a:p>
          <a:p>
            <a:pPr marL="493395" lvl="1">
              <a:lnSpc>
                <a:spcPct val="110000"/>
              </a:lnSpc>
              <a:buFont typeface="Courier New" panose="020B0604020202020204" pitchFamily="34" charset="0"/>
              <a:buChar char="o"/>
            </a:pPr>
            <a:r>
              <a:rPr lang="en-US" sz="2400">
                <a:latin typeface="Aptos" panose="020B0004020202020204" pitchFamily="34" charset="0"/>
              </a:rPr>
              <a:t>As a committee, how do we self-evaluate and make this process smoother?</a:t>
            </a:r>
          </a:p>
        </p:txBody>
      </p:sp>
    </p:spTree>
    <p:extLst>
      <p:ext uri="{BB962C8B-B14F-4D97-AF65-F5344CB8AC3E}">
        <p14:creationId xmlns:p14="http://schemas.microsoft.com/office/powerpoint/2010/main" val="63584757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54582244-4341-23B9-5A3E-92AB82E6C4E0}"/>
            </a:ext>
          </a:extLst>
        </p:cNvPr>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B9B446B9-0BB6-A516-0BEF-90C579ADCF6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E7B646B-947B-EB30-CB35-27EEDCB8BD45}"/>
              </a:ext>
            </a:extLst>
          </p:cNvPr>
          <p:cNvSpPr>
            <a:spLocks noGrp="1"/>
          </p:cNvSpPr>
          <p:nvPr>
            <p:ph type="title"/>
          </p:nvPr>
        </p:nvSpPr>
        <p:spPr>
          <a:xfrm>
            <a:off x="640080" y="269913"/>
            <a:ext cx="5737859" cy="1097280"/>
          </a:xfrm>
        </p:spPr>
        <p:txBody>
          <a:bodyPr>
            <a:normAutofit/>
          </a:bodyPr>
          <a:lstStyle/>
          <a:p>
            <a:r>
              <a:rPr lang="en-US" sz="3700"/>
              <a:t>Other Important Things</a:t>
            </a:r>
            <a:endParaRPr lang="en-US"/>
          </a:p>
        </p:txBody>
      </p:sp>
      <p:cxnSp>
        <p:nvCxnSpPr>
          <p:cNvPr id="11" name="Straight Connector 10">
            <a:extLst>
              <a:ext uri="{FF2B5EF4-FFF2-40B4-BE49-F238E27FC236}">
                <a16:creationId xmlns:a16="http://schemas.microsoft.com/office/drawing/2014/main" id="{1AD9518E-1897-113C-1B06-12CFE804246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13232" y="1031001"/>
            <a:ext cx="978862" cy="0"/>
          </a:xfrm>
          <a:prstGeom prst="line">
            <a:avLst/>
          </a:prstGeom>
          <a:ln w="76200"/>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D0FB4ED3-5613-8E7B-8298-21EC7B486948}"/>
              </a:ext>
            </a:extLst>
          </p:cNvPr>
          <p:cNvSpPr>
            <a:spLocks noGrp="1"/>
          </p:cNvSpPr>
          <p:nvPr>
            <p:ph idx="1"/>
          </p:nvPr>
        </p:nvSpPr>
        <p:spPr>
          <a:xfrm>
            <a:off x="667621" y="1366296"/>
            <a:ext cx="10915788" cy="4208643"/>
          </a:xfrm>
        </p:spPr>
        <p:txBody>
          <a:bodyPr vert="horz" lIns="91440" tIns="45720" rIns="91440" bIns="45720" rtlCol="0" anchor="t">
            <a:normAutofit/>
          </a:bodyPr>
          <a:lstStyle/>
          <a:p>
            <a:pPr>
              <a:lnSpc>
                <a:spcPct val="110000"/>
              </a:lnSpc>
            </a:pPr>
            <a:r>
              <a:rPr lang="en-US" sz="2400">
                <a:latin typeface="Aptos" panose="020B0004020202020204" pitchFamily="34" charset="0"/>
              </a:rPr>
              <a:t>Brown Act Committee</a:t>
            </a:r>
            <a:endParaRPr lang="en-US">
              <a:latin typeface="Aptos" panose="020B0004020202020204" pitchFamily="34" charset="0"/>
            </a:endParaRPr>
          </a:p>
          <a:p>
            <a:pPr>
              <a:lnSpc>
                <a:spcPct val="110000"/>
              </a:lnSpc>
            </a:pPr>
            <a:r>
              <a:rPr lang="en-US" sz="2400">
                <a:latin typeface="Aptos" panose="020B0004020202020204" pitchFamily="34" charset="0"/>
              </a:rPr>
              <a:t>Voting and quorum (you need to be here and on time)</a:t>
            </a:r>
          </a:p>
          <a:p>
            <a:pPr marL="493395" lvl="1">
              <a:lnSpc>
                <a:spcPct val="110000"/>
              </a:lnSpc>
              <a:buFont typeface="Courier New" panose="020B0604020202020204" pitchFamily="34" charset="0"/>
              <a:buChar char="o"/>
            </a:pPr>
            <a:r>
              <a:rPr lang="en-US" sz="2200">
                <a:latin typeface="Aptos" panose="020B0004020202020204" pitchFamily="34" charset="0"/>
              </a:rPr>
              <a:t>Alternates</a:t>
            </a:r>
          </a:p>
          <a:p>
            <a:pPr>
              <a:lnSpc>
                <a:spcPct val="110000"/>
              </a:lnSpc>
            </a:pPr>
            <a:r>
              <a:rPr lang="en-US" sz="2400">
                <a:latin typeface="Aptos" panose="020B0004020202020204" pitchFamily="34" charset="0"/>
              </a:rPr>
              <a:t>Communication &amp; sharing</a:t>
            </a:r>
          </a:p>
          <a:p>
            <a:pPr marL="493395" lvl="1">
              <a:lnSpc>
                <a:spcPct val="110000"/>
              </a:lnSpc>
              <a:buFont typeface="Courier New" panose="020B0604020202020204" pitchFamily="34" charset="0"/>
              <a:buChar char="o"/>
            </a:pPr>
            <a:r>
              <a:rPr lang="en-US" sz="2200">
                <a:latin typeface="Aptos" panose="020B0004020202020204" pitchFamily="34" charset="0"/>
              </a:rPr>
              <a:t>SharePoint</a:t>
            </a:r>
          </a:p>
        </p:txBody>
      </p:sp>
      <p:pic>
        <p:nvPicPr>
          <p:cNvPr id="4" name="Picture 3" descr="Voting hand raised up election concept arms Vector Image">
            <a:extLst>
              <a:ext uri="{FF2B5EF4-FFF2-40B4-BE49-F238E27FC236}">
                <a16:creationId xmlns:a16="http://schemas.microsoft.com/office/drawing/2014/main" id="{FF090E7E-F024-0036-EFEF-C62DBB920791}"/>
              </a:ext>
            </a:extLst>
          </p:cNvPr>
          <p:cNvPicPr>
            <a:picLocks noChangeAspect="1"/>
          </p:cNvPicPr>
          <p:nvPr/>
        </p:nvPicPr>
        <p:blipFill>
          <a:blip r:embed="rId3"/>
          <a:srcRect r="-180" b="9916"/>
          <a:stretch>
            <a:fillRect/>
          </a:stretch>
        </p:blipFill>
        <p:spPr>
          <a:xfrm>
            <a:off x="6867763" y="2931864"/>
            <a:ext cx="5130874" cy="3922651"/>
          </a:xfrm>
          <a:prstGeom prst="rect">
            <a:avLst/>
          </a:prstGeom>
        </p:spPr>
      </p:pic>
    </p:spTree>
    <p:extLst>
      <p:ext uri="{BB962C8B-B14F-4D97-AF65-F5344CB8AC3E}">
        <p14:creationId xmlns:p14="http://schemas.microsoft.com/office/powerpoint/2010/main" val="182151944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9" name="Straight Connector 8">
            <a:extLst>
              <a:ext uri="{FF2B5EF4-FFF2-40B4-BE49-F238E27FC236}">
                <a16:creationId xmlns:a16="http://schemas.microsoft.com/office/drawing/2014/main" id="{118E06E4-607B-144B-382B-AD3D06B1EE8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13232" y="1031001"/>
            <a:ext cx="978862" cy="0"/>
          </a:xfrm>
          <a:prstGeom prst="line">
            <a:avLst/>
          </a:prstGeom>
          <a:ln w="76200"/>
        </p:spPr>
        <p:style>
          <a:lnRef idx="1">
            <a:schemeClr val="accent1"/>
          </a:lnRef>
          <a:fillRef idx="0">
            <a:schemeClr val="accent1"/>
          </a:fillRef>
          <a:effectRef idx="0">
            <a:schemeClr val="accent1"/>
          </a:effectRef>
          <a:fontRef idx="minor">
            <a:schemeClr val="tx1"/>
          </a:fontRef>
        </p:style>
      </p:cxnSp>
      <p:sp useBgFill="1">
        <p:nvSpPr>
          <p:cNvPr id="11" name="Rectangle 10">
            <a:extLst>
              <a:ext uri="{FF2B5EF4-FFF2-40B4-BE49-F238E27FC236}">
                <a16:creationId xmlns:a16="http://schemas.microsoft.com/office/drawing/2014/main" id="{19F9BF86-FE94-4517-B97D-026C7515E5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A graffiti of a bear&#10;&#10;AI-generated content may be incorrect.">
            <a:extLst>
              <a:ext uri="{FF2B5EF4-FFF2-40B4-BE49-F238E27FC236}">
                <a16:creationId xmlns:a16="http://schemas.microsoft.com/office/drawing/2014/main" id="{7B6FFD9D-B9D8-6D84-11AE-CB499EB054C5}"/>
              </a:ext>
            </a:extLst>
          </p:cNvPr>
          <p:cNvPicPr>
            <a:picLocks noChangeAspect="1"/>
          </p:cNvPicPr>
          <p:nvPr/>
        </p:nvPicPr>
        <p:blipFill>
          <a:blip r:embed="rId2"/>
          <a:srcRect r="13333" b="-1"/>
          <a:stretch>
            <a:fillRect/>
          </a:stretch>
        </p:blipFill>
        <p:spPr>
          <a:xfrm>
            <a:off x="20" y="10"/>
            <a:ext cx="12191979" cy="6857990"/>
          </a:xfrm>
          <a:prstGeom prst="rect">
            <a:avLst/>
          </a:prstGeom>
        </p:spPr>
      </p:pic>
      <p:sp>
        <p:nvSpPr>
          <p:cNvPr id="13" name="Rectangle 12">
            <a:extLst>
              <a:ext uri="{FF2B5EF4-FFF2-40B4-BE49-F238E27FC236}">
                <a16:creationId xmlns:a16="http://schemas.microsoft.com/office/drawing/2014/main" id="{0AF66B7C-69F6-439C-A508-14C94AF6BA8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4961948" y="0"/>
            <a:ext cx="7230052" cy="6858000"/>
          </a:xfrm>
          <a:prstGeom prst="rect">
            <a:avLst/>
          </a:prstGeom>
          <a:gradFill flip="none" rotWithShape="1">
            <a:gsLst>
              <a:gs pos="0">
                <a:srgbClr val="000000">
                  <a:alpha val="0"/>
                </a:srgbClr>
              </a:gs>
              <a:gs pos="58000">
                <a:srgbClr val="000000">
                  <a:alpha val="55000"/>
                </a:srgbClr>
              </a:gs>
              <a:gs pos="93000">
                <a:srgbClr val="000000">
                  <a:alpha val="64000"/>
                </a:srgb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6FBD13D-25D8-82A4-0573-B70CA5CFD488}"/>
              </a:ext>
            </a:extLst>
          </p:cNvPr>
          <p:cNvSpPr>
            <a:spLocks noGrp="1"/>
          </p:cNvSpPr>
          <p:nvPr>
            <p:ph type="title"/>
          </p:nvPr>
        </p:nvSpPr>
        <p:spPr>
          <a:xfrm>
            <a:off x="6638062" y="914400"/>
            <a:ext cx="4892948" cy="3427867"/>
          </a:xfrm>
        </p:spPr>
        <p:txBody>
          <a:bodyPr vert="horz" lIns="91440" tIns="45720" rIns="91440" bIns="45720" rtlCol="0" anchor="t">
            <a:normAutofit/>
          </a:bodyPr>
          <a:lstStyle/>
          <a:p>
            <a:pPr algn="r"/>
            <a:r>
              <a:rPr lang="en-US" sz="5400" b="1" kern="1200">
                <a:solidFill>
                  <a:srgbClr val="FFFFFF"/>
                </a:solidFill>
                <a:latin typeface="+mj-lt"/>
                <a:ea typeface="+mj-ea"/>
                <a:cs typeface="+mj-cs"/>
              </a:rPr>
              <a:t>Questions?</a:t>
            </a:r>
          </a:p>
        </p:txBody>
      </p:sp>
      <p:cxnSp>
        <p:nvCxnSpPr>
          <p:cNvPr id="15" name="Straight Connector 14">
            <a:extLst>
              <a:ext uri="{FF2B5EF4-FFF2-40B4-BE49-F238E27FC236}">
                <a16:creationId xmlns:a16="http://schemas.microsoft.com/office/drawing/2014/main" id="{97CC2FE6-3AD0-4131-B4BC-1F4D65E25E1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0438376" y="4861206"/>
            <a:ext cx="978862" cy="0"/>
          </a:xfrm>
          <a:prstGeom prst="line">
            <a:avLst/>
          </a:prstGeom>
          <a:ln w="7620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88437351"/>
      </p:ext>
    </p:extLst>
  </p:cSld>
  <p:clrMapOvr>
    <a:overrideClrMapping bg1="dk1" tx1="lt1" bg2="dk2" tx2="lt2" accent1="accent1" accent2="accent2" accent3="accent3" accent4="accent4" accent5="accent5" accent6="accent6" hlink="hlink" folHlink="folHlink"/>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0B12BB3A-EEF7-913B-AA8E-902188204CC3}"/>
            </a:ext>
          </a:extLst>
        </p:cNvPr>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8C3F2603-366A-3519-FF31-616BE054581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E48FED0-178F-1452-C5DA-D35086A5A09B}"/>
              </a:ext>
            </a:extLst>
          </p:cNvPr>
          <p:cNvSpPr>
            <a:spLocks noGrp="1"/>
          </p:cNvSpPr>
          <p:nvPr>
            <p:ph type="title"/>
          </p:nvPr>
        </p:nvSpPr>
        <p:spPr>
          <a:xfrm>
            <a:off x="640080" y="269913"/>
            <a:ext cx="5737859" cy="1097280"/>
          </a:xfrm>
        </p:spPr>
        <p:txBody>
          <a:bodyPr>
            <a:normAutofit/>
          </a:bodyPr>
          <a:lstStyle/>
          <a:p>
            <a:r>
              <a:rPr lang="en-US" sz="3700"/>
              <a:t>Resources</a:t>
            </a:r>
            <a:endParaRPr lang="en-US"/>
          </a:p>
        </p:txBody>
      </p:sp>
      <p:cxnSp>
        <p:nvCxnSpPr>
          <p:cNvPr id="11" name="Straight Connector 10">
            <a:extLst>
              <a:ext uri="{FF2B5EF4-FFF2-40B4-BE49-F238E27FC236}">
                <a16:creationId xmlns:a16="http://schemas.microsoft.com/office/drawing/2014/main" id="{26B4CF6E-2F48-6E05-5E9A-2D7CF0749C56}"/>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13232" y="1031001"/>
            <a:ext cx="978862" cy="0"/>
          </a:xfrm>
          <a:prstGeom prst="line">
            <a:avLst/>
          </a:prstGeom>
          <a:ln w="76200"/>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DCA96F54-C7ED-7BD3-D022-EECAC2D3EBE1}"/>
              </a:ext>
            </a:extLst>
          </p:cNvPr>
          <p:cNvSpPr>
            <a:spLocks noGrp="1"/>
          </p:cNvSpPr>
          <p:nvPr>
            <p:ph idx="1"/>
          </p:nvPr>
        </p:nvSpPr>
        <p:spPr>
          <a:xfrm>
            <a:off x="649260" y="1366296"/>
            <a:ext cx="10934149" cy="4888016"/>
          </a:xfrm>
        </p:spPr>
        <p:txBody>
          <a:bodyPr vert="horz" lIns="91440" tIns="45720" rIns="91440" bIns="45720" rtlCol="0" anchor="t">
            <a:normAutofit fontScale="70000" lnSpcReduction="20000"/>
          </a:bodyPr>
          <a:lstStyle/>
          <a:p>
            <a:pPr>
              <a:lnSpc>
                <a:spcPct val="110000"/>
              </a:lnSpc>
            </a:pPr>
            <a:r>
              <a:rPr lang="en-US" sz="2400">
                <a:ea typeface="+mn-lt"/>
                <a:cs typeface="+mn-lt"/>
              </a:rPr>
              <a:t>10+1: </a:t>
            </a:r>
            <a:r>
              <a:rPr lang="en-US" sz="2400">
                <a:ea typeface="+mn-lt"/>
                <a:cs typeface="+mn-lt"/>
                <a:hlinkClick r:id="rId3"/>
              </a:rPr>
              <a:t>https://www.asccc.org/10_1</a:t>
            </a:r>
            <a:r>
              <a:rPr lang="en-US" sz="2400">
                <a:ea typeface="+mn-lt"/>
                <a:cs typeface="+mn-lt"/>
              </a:rPr>
              <a:t> </a:t>
            </a:r>
            <a:endParaRPr lang="en-US">
              <a:ea typeface="+mn-lt"/>
              <a:cs typeface="+mn-lt"/>
            </a:endParaRPr>
          </a:p>
          <a:p>
            <a:pPr>
              <a:lnSpc>
                <a:spcPct val="110000"/>
              </a:lnSpc>
            </a:pPr>
            <a:r>
              <a:rPr lang="en-US" sz="2400">
                <a:ea typeface="+mn-lt"/>
                <a:cs typeface="+mn-lt"/>
              </a:rPr>
              <a:t>ASCCC Paper - PROGRAM REVIEW: Developing a Faculty Driven Process: </a:t>
            </a:r>
            <a:r>
              <a:rPr lang="en-US" sz="2400">
                <a:ea typeface="+mn-lt"/>
                <a:cs typeface="+mn-lt"/>
                <a:hlinkClick r:id="rId4"/>
              </a:rPr>
              <a:t>https://www.asccc.org/sites/default/files/publications/ProgReview_0.pdf</a:t>
            </a:r>
            <a:r>
              <a:rPr lang="en-US" sz="2400">
                <a:ea typeface="+mn-lt"/>
                <a:cs typeface="+mn-lt"/>
              </a:rPr>
              <a:t> </a:t>
            </a:r>
          </a:p>
          <a:p>
            <a:pPr>
              <a:lnSpc>
                <a:spcPct val="110000"/>
              </a:lnSpc>
            </a:pPr>
            <a:r>
              <a:rPr lang="en-US" sz="2400">
                <a:ea typeface="+mn-lt"/>
                <a:cs typeface="+mn-lt"/>
              </a:rPr>
              <a:t>ASCCC Paper - PROGRAM REVIEW: Setting a Standard: </a:t>
            </a:r>
            <a:r>
              <a:rPr lang="en-US" sz="2400">
                <a:ea typeface="+mn-lt"/>
                <a:cs typeface="+mn-lt"/>
                <a:hlinkClick r:id="rId5"/>
              </a:rPr>
              <a:t>https://www.asccc.org/sites/default/files/publications/Program-review-spring09_0.pdf</a:t>
            </a:r>
            <a:r>
              <a:rPr lang="en-US" sz="2400">
                <a:ea typeface="+mn-lt"/>
                <a:cs typeface="+mn-lt"/>
              </a:rPr>
              <a:t> </a:t>
            </a:r>
          </a:p>
          <a:p>
            <a:pPr>
              <a:lnSpc>
                <a:spcPct val="110000"/>
              </a:lnSpc>
            </a:pPr>
            <a:r>
              <a:rPr lang="en-US" sz="2400">
                <a:ea typeface="+mn-lt"/>
                <a:cs typeface="+mn-lt"/>
              </a:rPr>
              <a:t>College of the Siskiyous: </a:t>
            </a:r>
            <a:r>
              <a:rPr lang="en-US" sz="2400">
                <a:ea typeface="+mn-lt"/>
                <a:cs typeface="+mn-lt"/>
                <a:hlinkClick r:id="rId6"/>
              </a:rPr>
              <a:t>https://www.siskiyous.edu/programreview/programReview_faq.htm#:~:text=Program%20Review%20is%20the%20process,to%20that%20college's%20community%20needs</a:t>
            </a:r>
            <a:r>
              <a:rPr lang="en-US" sz="2400">
                <a:ea typeface="+mn-lt"/>
                <a:cs typeface="+mn-lt"/>
              </a:rPr>
              <a:t>.</a:t>
            </a:r>
            <a:endParaRPr lang="en-US">
              <a:ea typeface="+mn-lt"/>
              <a:cs typeface="+mn-lt"/>
            </a:endParaRPr>
          </a:p>
          <a:p>
            <a:pPr>
              <a:lnSpc>
                <a:spcPct val="110000"/>
              </a:lnSpc>
            </a:pPr>
            <a:r>
              <a:rPr lang="en-US" sz="2400">
                <a:ea typeface="+mn-lt"/>
                <a:cs typeface="+mn-lt"/>
              </a:rPr>
              <a:t>Curriculum Resources for California Community Colleges: </a:t>
            </a:r>
            <a:r>
              <a:rPr lang="en-US" sz="2400">
                <a:ea typeface="+mn-lt"/>
                <a:cs typeface="+mn-lt"/>
                <a:hlinkClick r:id="rId7"/>
              </a:rPr>
              <a:t>https://www.ccccurriculum.net/faq/#:~:text=Title%205%20section%2055003%20states,2(e).%20%E2%80%8B</a:t>
            </a:r>
            <a:r>
              <a:rPr lang="en-US" sz="2400">
                <a:ea typeface="+mn-lt"/>
                <a:cs typeface="+mn-lt"/>
              </a:rPr>
              <a:t> </a:t>
            </a:r>
            <a:endParaRPr lang="en-US"/>
          </a:p>
          <a:p>
            <a:pPr>
              <a:lnSpc>
                <a:spcPct val="110000"/>
              </a:lnSpc>
            </a:pPr>
            <a:r>
              <a:rPr lang="en-US" sz="2400"/>
              <a:t>Glendale Community College: </a:t>
            </a:r>
            <a:r>
              <a:rPr lang="en-US" sz="2400">
                <a:ea typeface="+mn-lt"/>
                <a:cs typeface="+mn-lt"/>
                <a:hlinkClick r:id="rId8"/>
              </a:rPr>
              <a:t>https://www.glendale.edu/about-gcc/gcc-overview/institutional-effectiveness/program-review</a:t>
            </a:r>
            <a:r>
              <a:rPr lang="en-US" sz="2400">
                <a:ea typeface="+mn-lt"/>
                <a:cs typeface="+mn-lt"/>
              </a:rPr>
              <a:t> </a:t>
            </a:r>
            <a:endParaRPr lang="en-US" sz="2400"/>
          </a:p>
          <a:p>
            <a:pPr>
              <a:lnSpc>
                <a:spcPct val="110000"/>
              </a:lnSpc>
            </a:pPr>
            <a:r>
              <a:rPr lang="en-US" sz="2400"/>
              <a:t>SBVC Academic Senate: </a:t>
            </a:r>
            <a:r>
              <a:rPr lang="en-US" sz="2400">
                <a:ea typeface="+mn-lt"/>
                <a:cs typeface="+mn-lt"/>
                <a:hlinkClick r:id="rId9"/>
              </a:rPr>
              <a:t>https://www.valleycollege.edu/about-sbvc/campus-committees/academic-senate/</a:t>
            </a:r>
            <a:r>
              <a:rPr lang="en-US" sz="2400">
                <a:ea typeface="+mn-lt"/>
                <a:cs typeface="+mn-lt"/>
              </a:rPr>
              <a:t> </a:t>
            </a:r>
          </a:p>
          <a:p>
            <a:pPr>
              <a:lnSpc>
                <a:spcPct val="110000"/>
              </a:lnSpc>
            </a:pPr>
            <a:r>
              <a:rPr lang="en-US" sz="2400"/>
              <a:t>SBVC Program Review: </a:t>
            </a:r>
            <a:r>
              <a:rPr lang="en-US" sz="2400">
                <a:ea typeface="+mn-lt"/>
                <a:cs typeface="+mn-lt"/>
                <a:hlinkClick r:id="rId10"/>
              </a:rPr>
              <a:t>https://www.valleycollege.edu/about-sbvc/campus-committees/program-review/index.php</a:t>
            </a:r>
            <a:r>
              <a:rPr lang="en-US" sz="2400">
                <a:ea typeface="+mn-lt"/>
                <a:cs typeface="+mn-lt"/>
              </a:rPr>
              <a:t> </a:t>
            </a:r>
            <a:endParaRPr lang="en-US" sz="2400"/>
          </a:p>
          <a:p>
            <a:pPr>
              <a:lnSpc>
                <a:spcPct val="110000"/>
              </a:lnSpc>
            </a:pPr>
            <a:endParaRPr lang="en-US" sz="2400"/>
          </a:p>
          <a:p>
            <a:pPr>
              <a:lnSpc>
                <a:spcPct val="110000"/>
              </a:lnSpc>
            </a:pPr>
            <a:endParaRPr lang="en-US" sz="2400"/>
          </a:p>
        </p:txBody>
      </p:sp>
    </p:spTree>
    <p:extLst>
      <p:ext uri="{BB962C8B-B14F-4D97-AF65-F5344CB8AC3E}">
        <p14:creationId xmlns:p14="http://schemas.microsoft.com/office/powerpoint/2010/main" val="4052333865"/>
      </p:ext>
    </p:extLst>
  </p:cSld>
  <p:clrMapOvr>
    <a:masterClrMapping/>
  </p:clrMapOvr>
</p:sld>
</file>

<file path=ppt/theme/theme1.xml><?xml version="1.0" encoding="utf-8"?>
<a:theme xmlns:a="http://schemas.openxmlformats.org/drawingml/2006/main" name="DashVTI">
  <a:themeElements>
    <a:clrScheme name="Custom 6">
      <a:dk1>
        <a:sysClr val="windowText" lastClr="000000"/>
      </a:dk1>
      <a:lt1>
        <a:sysClr val="window" lastClr="FFFFFF"/>
      </a:lt1>
      <a:dk2>
        <a:srgbClr val="0D1C3B"/>
      </a:dk2>
      <a:lt2>
        <a:srgbClr val="F5F2F9"/>
      </a:lt2>
      <a:accent1>
        <a:srgbClr val="1973EB"/>
      </a:accent1>
      <a:accent2>
        <a:srgbClr val="25C8A2"/>
      </a:accent2>
      <a:accent3>
        <a:srgbClr val="BF8ED1"/>
      </a:accent3>
      <a:accent4>
        <a:srgbClr val="FE733C"/>
      </a:accent4>
      <a:accent5>
        <a:srgbClr val="FE5A5A"/>
      </a:accent5>
      <a:accent6>
        <a:srgbClr val="1AC16E"/>
      </a:accent6>
      <a:hlink>
        <a:srgbClr val="1AC16E"/>
      </a:hlink>
      <a:folHlink>
        <a:srgbClr val="00B0F0"/>
      </a:folHlink>
    </a:clrScheme>
    <a:fontScheme name="grandview display">
      <a:majorFont>
        <a:latin typeface="Grandview Display"/>
        <a:ea typeface=""/>
        <a:cs typeface=""/>
      </a:majorFont>
      <a:minorFont>
        <a:latin typeface="Grandview Display"/>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DashVTI" id="{0A75137F-CDEB-4E94-A788-9D255EBE1B91}" vid="{DE9A6A09-5855-45A3-8E99-4290ED24057C}"/>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287be3be-b46b-4f31-a7eb-3b6ae55acf0c">
      <Terms xmlns="http://schemas.microsoft.com/office/infopath/2007/PartnerControls"/>
    </lcf76f155ced4ddcb4097134ff3c332f>
    <TaxCatchAll xmlns="1e665e00-85fd-4777-96f1-fa8edc036266"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2BAC4DBDF547EF43A81EC0180EA5CF59" ma:contentTypeVersion="13" ma:contentTypeDescription="Create a new document." ma:contentTypeScope="" ma:versionID="73b89a31b86ea45640a85a5be3a5b1ab">
  <xsd:schema xmlns:xsd="http://www.w3.org/2001/XMLSchema" xmlns:xs="http://www.w3.org/2001/XMLSchema" xmlns:p="http://schemas.microsoft.com/office/2006/metadata/properties" xmlns:ns2="287be3be-b46b-4f31-a7eb-3b6ae55acf0c" xmlns:ns3="1e665e00-85fd-4777-96f1-fa8edc036266" targetNamespace="http://schemas.microsoft.com/office/2006/metadata/properties" ma:root="true" ma:fieldsID="971006f2f5a08d44db6e44ca69107603" ns2:_="" ns3:_="">
    <xsd:import namespace="287be3be-b46b-4f31-a7eb-3b6ae55acf0c"/>
    <xsd:import namespace="1e665e00-85fd-4777-96f1-fa8edc036266"/>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3:SharedWithUsers" minOccurs="0"/>
                <xsd:element ref="ns3:SharedWithDetails" minOccurs="0"/>
                <xsd:element ref="ns2:MediaServiceDateTake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87be3be-b46b-4f31-a7eb-3b6ae55acf0c"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a6137252-1171-4ad3-9d61-ace8df6e3095" ma:termSetId="09814cd3-568e-fe90-9814-8d621ff8fb84" ma:anchorId="fba54fb3-c3e1-fe81-a776-ca4b69148c4d" ma:open="true" ma:isKeyword="false">
      <xsd:complexType>
        <xsd:sequence>
          <xsd:element ref="pc:Terms" minOccurs="0" maxOccurs="1"/>
        </xsd:sequence>
      </xsd:complex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DateTaken" ma:index="20" nillable="true" ma:displayName="MediaServiceDateTaken" ma:hidden="true" ma:indexed="true" ma:internalName="MediaServiceDateTake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1e665e00-85fd-4777-96f1-fa8edc036266"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4c90f11f-f1ba-41f4-b777-2060bb14f462}" ma:internalName="TaxCatchAll" ma:showField="CatchAllData" ma:web="1e665e00-85fd-4777-96f1-fa8edc036266">
      <xsd:complexType>
        <xsd:complexContent>
          <xsd:extension base="dms:MultiChoiceLookup">
            <xsd:sequence>
              <xsd:element name="Value" type="dms:Lookup" maxOccurs="unbounded" minOccurs="0" nillable="true"/>
            </xsd:sequence>
          </xsd:extension>
        </xsd:complexContent>
      </xsd:complexType>
    </xsd:element>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F511D4A8-98F8-4FD7-BCA4-9533F4BAFB36}">
  <ds:schemaRefs>
    <ds:schemaRef ds:uri="http://schemas.microsoft.com/sharepoint/v3/contenttype/forms"/>
  </ds:schemaRefs>
</ds:datastoreItem>
</file>

<file path=customXml/itemProps2.xml><?xml version="1.0" encoding="utf-8"?>
<ds:datastoreItem xmlns:ds="http://schemas.openxmlformats.org/officeDocument/2006/customXml" ds:itemID="{873A6A5B-2092-4499-973D-33F7645ADBEC}">
  <ds:schemaRefs>
    <ds:schemaRef ds:uri="1e665e00-85fd-4777-96f1-fa8edc036266"/>
    <ds:schemaRef ds:uri="287be3be-b46b-4f31-a7eb-3b6ae55acf0c"/>
    <ds:schemaRef ds:uri="http://schemas.microsoft.com/office/2006/metadata/properties"/>
    <ds:schemaRef ds:uri="http://schemas.microsoft.com/office/infopath/2007/PartnerControls"/>
  </ds:schemaRefs>
</ds:datastoreItem>
</file>

<file path=customXml/itemProps3.xml><?xml version="1.0" encoding="utf-8"?>
<ds:datastoreItem xmlns:ds="http://schemas.openxmlformats.org/officeDocument/2006/customXml" ds:itemID="{85A3E759-7290-4DA7-BC73-2795AACF41CB}">
  <ds:schemaRefs>
    <ds:schemaRef ds:uri="1e665e00-85fd-4777-96f1-fa8edc036266"/>
    <ds:schemaRef ds:uri="287be3be-b46b-4f31-a7eb-3b6ae55acf0c"/>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Metadata/LabelInfo.xml><?xml version="1.0" encoding="utf-8"?>
<clbl:labelList xmlns:clbl="http://schemas.microsoft.com/office/2020/mipLabelMetadata">
  <clbl:label id="{c6e17ab0-d9c7-43e4-b85d-f29d7eca34a3}" enabled="1" method="Standard" siteId="{f6bb5689-1cd5-404a-b451-f35991b30e09}" removed="0"/>
</clbl:labelList>
</file>

<file path=docProps/app.xml><?xml version="1.0" encoding="utf-8"?>
<Properties xmlns="http://schemas.openxmlformats.org/officeDocument/2006/extended-properties" xmlns:vt="http://schemas.openxmlformats.org/officeDocument/2006/docPropsVTypes">
  <Template>office theme</Template>
  <TotalTime>11</TotalTime>
  <Words>1824</Words>
  <Application>Microsoft Office PowerPoint</Application>
  <PresentationFormat>Widescreen</PresentationFormat>
  <Paragraphs>208</Paragraphs>
  <Slides>24</Slides>
  <Notes>18</Notes>
  <HiddenSlides>0</HiddenSlides>
  <MMClips>0</MMClips>
  <ScaleCrop>false</ScaleCrop>
  <HeadingPairs>
    <vt:vector size="4" baseType="variant">
      <vt:variant>
        <vt:lpstr>Theme</vt:lpstr>
      </vt:variant>
      <vt:variant>
        <vt:i4>1</vt:i4>
      </vt:variant>
      <vt:variant>
        <vt:lpstr>Slide Titles</vt:lpstr>
      </vt:variant>
      <vt:variant>
        <vt:i4>24</vt:i4>
      </vt:variant>
    </vt:vector>
  </HeadingPairs>
  <TitlesOfParts>
    <vt:vector size="25" baseType="lpstr">
      <vt:lpstr>DashVTI</vt:lpstr>
      <vt:lpstr>Welcome!</vt:lpstr>
      <vt:lpstr>Introductions</vt:lpstr>
      <vt:lpstr>What Even Is Program Review?</vt:lpstr>
      <vt:lpstr>A 30,000 ft. View of Program Review</vt:lpstr>
      <vt:lpstr>Program Review</vt:lpstr>
      <vt:lpstr>Outcomes of Program Review</vt:lpstr>
      <vt:lpstr>Program Review in Title 5</vt:lpstr>
      <vt:lpstr>Program Review in Accreditation</vt:lpstr>
      <vt:lpstr>ACCJC Eligibility Requirements for Accreditation, January 2024</vt:lpstr>
      <vt:lpstr>A 10,000 ft. View of Program Review</vt:lpstr>
      <vt:lpstr>2026-2027 Meeting Dates</vt:lpstr>
      <vt:lpstr>Program Review at SBVC</vt:lpstr>
      <vt:lpstr>Program Review at SBVC</vt:lpstr>
      <vt:lpstr>Program Review at SBVC: Charge &amp; Purpose</vt:lpstr>
      <vt:lpstr>Program Review at SBVC: Charge &amp; Purpose</vt:lpstr>
      <vt:lpstr>Program Review at SBVC: Membership</vt:lpstr>
      <vt:lpstr>Program Review at SBVC: History</vt:lpstr>
      <vt:lpstr>How does the ASPIRE process work?</vt:lpstr>
      <vt:lpstr>Program Review at SBVC: Now</vt:lpstr>
      <vt:lpstr>PowerPoint Presentation</vt:lpstr>
      <vt:lpstr>Some Guiding Questions</vt:lpstr>
      <vt:lpstr>Other Important Things</vt:lpstr>
      <vt:lpstr>Questions?</vt:lpstr>
      <vt:lpstr>Resources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Graham, Danielle K.</cp:lastModifiedBy>
  <cp:revision>14</cp:revision>
  <dcterms:created xsi:type="dcterms:W3CDTF">2025-08-12T07:06:54Z</dcterms:created>
  <dcterms:modified xsi:type="dcterms:W3CDTF">2026-09-18T19:05:48Z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0x0101002BAC4DBDF547EF43A81EC0180EA5CF59</vt:lpwstr>
  </property>
  <property fmtid="{D5CDD505-2E9C-101B-9397-08002B2CF9AE}" pid="3" name="MediaServiceImageTags">
    <vt:lpwstr/>
  </property>
</Properties>
</file>