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4"/>
  </p:sldMasterIdLst>
  <p:sldIdLst>
    <p:sldId id="256" r:id="rId5"/>
    <p:sldId id="257" r:id="rId6"/>
    <p:sldId id="281" r:id="rId7"/>
    <p:sldId id="280" r:id="rId8"/>
    <p:sldId id="268" r:id="rId9"/>
    <p:sldId id="269" r:id="rId10"/>
    <p:sldId id="270" r:id="rId11"/>
    <p:sldId id="282" r:id="rId12"/>
    <p:sldId id="286" r:id="rId13"/>
    <p:sldId id="283" r:id="rId14"/>
    <p:sldId id="284" r:id="rId15"/>
    <p:sldId id="285" r:id="rId16"/>
    <p:sldId id="267" r:id="rId17"/>
    <p:sldId id="258" r:id="rId18"/>
    <p:sldId id="259" r:id="rId19"/>
    <p:sldId id="260" r:id="rId20"/>
    <p:sldId id="261" r:id="rId21"/>
    <p:sldId id="262" r:id="rId22"/>
    <p:sldId id="263" r:id="rId23"/>
    <p:sldId id="264" r:id="rId24"/>
    <p:sldId id="266" r:id="rId25"/>
    <p:sldId id="272" r:id="rId26"/>
    <p:sldId id="274" r:id="rId27"/>
    <p:sldId id="271" r:id="rId28"/>
    <p:sldId id="279" r:id="rId29"/>
    <p:sldId id="275" r:id="rId30"/>
    <p:sldId id="26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B87A40-AD5F-4380-B6B2-3CE7D6550EC2}" v="1" dt="2021-09-13T15:12:31.1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0"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Copeland" userId="9796c5d72a82a7e8" providerId="LiveId" clId="{4CB87A40-AD5F-4380-B6B2-3CE7D6550EC2}"/>
    <pc:docChg chg="addSld delSld modSld sldOrd">
      <pc:chgData name="Mary Copeland" userId="9796c5d72a82a7e8" providerId="LiveId" clId="{4CB87A40-AD5F-4380-B6B2-3CE7D6550EC2}" dt="2021-09-13T15:17:26.770" v="209"/>
      <pc:docMkLst>
        <pc:docMk/>
      </pc:docMkLst>
      <pc:sldChg chg="ord">
        <pc:chgData name="Mary Copeland" userId="9796c5d72a82a7e8" providerId="LiveId" clId="{4CB87A40-AD5F-4380-B6B2-3CE7D6550EC2}" dt="2021-09-01T20:30:49.769" v="1"/>
        <pc:sldMkLst>
          <pc:docMk/>
          <pc:sldMk cId="821936754" sldId="258"/>
        </pc:sldMkLst>
      </pc:sldChg>
      <pc:sldChg chg="ord">
        <pc:chgData name="Mary Copeland" userId="9796c5d72a82a7e8" providerId="LiveId" clId="{4CB87A40-AD5F-4380-B6B2-3CE7D6550EC2}" dt="2021-09-13T15:16:55.409" v="201"/>
        <pc:sldMkLst>
          <pc:docMk/>
          <pc:sldMk cId="3989658665" sldId="265"/>
        </pc:sldMkLst>
      </pc:sldChg>
      <pc:sldChg chg="ord">
        <pc:chgData name="Mary Copeland" userId="9796c5d72a82a7e8" providerId="LiveId" clId="{4CB87A40-AD5F-4380-B6B2-3CE7D6550EC2}" dt="2021-09-13T15:16:05.345" v="197"/>
        <pc:sldMkLst>
          <pc:docMk/>
          <pc:sldMk cId="2923746607" sldId="266"/>
        </pc:sldMkLst>
      </pc:sldChg>
      <pc:sldChg chg="ord">
        <pc:chgData name="Mary Copeland" userId="9796c5d72a82a7e8" providerId="LiveId" clId="{4CB87A40-AD5F-4380-B6B2-3CE7D6550EC2}" dt="2021-09-01T20:43:39.252" v="175"/>
        <pc:sldMkLst>
          <pc:docMk/>
          <pc:sldMk cId="3235183554" sldId="267"/>
        </pc:sldMkLst>
      </pc:sldChg>
      <pc:sldChg chg="ord">
        <pc:chgData name="Mary Copeland" userId="9796c5d72a82a7e8" providerId="LiveId" clId="{4CB87A40-AD5F-4380-B6B2-3CE7D6550EC2}" dt="2021-09-13T15:17:11.393" v="205"/>
        <pc:sldMkLst>
          <pc:docMk/>
          <pc:sldMk cId="342611733" sldId="271"/>
        </pc:sldMkLst>
      </pc:sldChg>
      <pc:sldChg chg="del">
        <pc:chgData name="Mary Copeland" userId="9796c5d72a82a7e8" providerId="LiveId" clId="{4CB87A40-AD5F-4380-B6B2-3CE7D6550EC2}" dt="2021-09-01T20:44:06.701" v="176" actId="2696"/>
        <pc:sldMkLst>
          <pc:docMk/>
          <pc:sldMk cId="1469112172" sldId="273"/>
        </pc:sldMkLst>
      </pc:sldChg>
      <pc:sldChg chg="ord">
        <pc:chgData name="Mary Copeland" userId="9796c5d72a82a7e8" providerId="LiveId" clId="{4CB87A40-AD5F-4380-B6B2-3CE7D6550EC2}" dt="2021-09-13T15:17:06.143" v="203"/>
        <pc:sldMkLst>
          <pc:docMk/>
          <pc:sldMk cId="1209156101" sldId="274"/>
        </pc:sldMkLst>
      </pc:sldChg>
      <pc:sldChg chg="del">
        <pc:chgData name="Mary Copeland" userId="9796c5d72a82a7e8" providerId="LiveId" clId="{4CB87A40-AD5F-4380-B6B2-3CE7D6550EC2}" dt="2021-09-01T20:35:33.660" v="39" actId="2696"/>
        <pc:sldMkLst>
          <pc:docMk/>
          <pc:sldMk cId="3069206550" sldId="276"/>
        </pc:sldMkLst>
      </pc:sldChg>
      <pc:sldChg chg="del">
        <pc:chgData name="Mary Copeland" userId="9796c5d72a82a7e8" providerId="LiveId" clId="{4CB87A40-AD5F-4380-B6B2-3CE7D6550EC2}" dt="2021-09-01T20:35:39.037" v="40" actId="2696"/>
        <pc:sldMkLst>
          <pc:docMk/>
          <pc:sldMk cId="3456383487" sldId="277"/>
        </pc:sldMkLst>
      </pc:sldChg>
      <pc:sldChg chg="del">
        <pc:chgData name="Mary Copeland" userId="9796c5d72a82a7e8" providerId="LiveId" clId="{4CB87A40-AD5F-4380-B6B2-3CE7D6550EC2}" dt="2021-09-01T20:35:46.307" v="41" actId="2696"/>
        <pc:sldMkLst>
          <pc:docMk/>
          <pc:sldMk cId="3430060149" sldId="278"/>
        </pc:sldMkLst>
      </pc:sldChg>
      <pc:sldChg chg="ord">
        <pc:chgData name="Mary Copeland" userId="9796c5d72a82a7e8" providerId="LiveId" clId="{4CB87A40-AD5F-4380-B6B2-3CE7D6550EC2}" dt="2021-09-13T15:17:26.770" v="209"/>
        <pc:sldMkLst>
          <pc:docMk/>
          <pc:sldMk cId="942641851" sldId="279"/>
        </pc:sldMkLst>
      </pc:sldChg>
      <pc:sldChg chg="modSp mod">
        <pc:chgData name="Mary Copeland" userId="9796c5d72a82a7e8" providerId="LiveId" clId="{4CB87A40-AD5F-4380-B6B2-3CE7D6550EC2}" dt="2021-09-13T15:03:30.609" v="177" actId="113"/>
        <pc:sldMkLst>
          <pc:docMk/>
          <pc:sldMk cId="2097662818" sldId="280"/>
        </pc:sldMkLst>
        <pc:spChg chg="mod">
          <ac:chgData name="Mary Copeland" userId="9796c5d72a82a7e8" providerId="LiveId" clId="{4CB87A40-AD5F-4380-B6B2-3CE7D6550EC2}" dt="2021-09-13T15:03:30.609" v="177" actId="113"/>
          <ac:spMkLst>
            <pc:docMk/>
            <pc:sldMk cId="2097662818" sldId="280"/>
            <ac:spMk id="2" creationId="{529AF23D-3D0F-4A33-85ED-778A0EE51D3E}"/>
          </ac:spMkLst>
        </pc:spChg>
      </pc:sldChg>
      <pc:sldChg chg="modSp mod">
        <pc:chgData name="Mary Copeland" userId="9796c5d72a82a7e8" providerId="LiveId" clId="{4CB87A40-AD5F-4380-B6B2-3CE7D6550EC2}" dt="2021-09-01T20:36:32.368" v="48" actId="20577"/>
        <pc:sldMkLst>
          <pc:docMk/>
          <pc:sldMk cId="2000795504" sldId="282"/>
        </pc:sldMkLst>
        <pc:spChg chg="mod">
          <ac:chgData name="Mary Copeland" userId="9796c5d72a82a7e8" providerId="LiveId" clId="{4CB87A40-AD5F-4380-B6B2-3CE7D6550EC2}" dt="2021-09-01T20:36:32.368" v="48" actId="20577"/>
          <ac:spMkLst>
            <pc:docMk/>
            <pc:sldMk cId="2000795504" sldId="282"/>
            <ac:spMk id="3" creationId="{0F9E5137-308C-4EFC-A7EF-9781AF98EEFF}"/>
          </ac:spMkLst>
        </pc:spChg>
      </pc:sldChg>
      <pc:sldChg chg="modSp mod">
        <pc:chgData name="Mary Copeland" userId="9796c5d72a82a7e8" providerId="LiveId" clId="{4CB87A40-AD5F-4380-B6B2-3CE7D6550EC2}" dt="2021-09-01T20:33:28.874" v="38" actId="20577"/>
        <pc:sldMkLst>
          <pc:docMk/>
          <pc:sldMk cId="165860555" sldId="285"/>
        </pc:sldMkLst>
        <pc:spChg chg="mod">
          <ac:chgData name="Mary Copeland" userId="9796c5d72a82a7e8" providerId="LiveId" clId="{4CB87A40-AD5F-4380-B6B2-3CE7D6550EC2}" dt="2021-09-01T20:33:28.874" v="38" actId="20577"/>
          <ac:spMkLst>
            <pc:docMk/>
            <pc:sldMk cId="165860555" sldId="285"/>
            <ac:spMk id="3" creationId="{13E3B612-80E2-4208-8BF3-F156FC19B0AF}"/>
          </ac:spMkLst>
        </pc:spChg>
      </pc:sldChg>
      <pc:sldChg chg="modSp mod">
        <pc:chgData name="Mary Copeland" userId="9796c5d72a82a7e8" providerId="LiveId" clId="{4CB87A40-AD5F-4380-B6B2-3CE7D6550EC2}" dt="2021-09-13T15:10:57.780" v="187" actId="20577"/>
        <pc:sldMkLst>
          <pc:docMk/>
          <pc:sldMk cId="3754418264" sldId="286"/>
        </pc:sldMkLst>
        <pc:spChg chg="mod">
          <ac:chgData name="Mary Copeland" userId="9796c5d72a82a7e8" providerId="LiveId" clId="{4CB87A40-AD5F-4380-B6B2-3CE7D6550EC2}" dt="2021-09-13T15:10:57.780" v="187" actId="20577"/>
          <ac:spMkLst>
            <pc:docMk/>
            <pc:sldMk cId="3754418264" sldId="286"/>
            <ac:spMk id="3" creationId="{444734A3-3E1D-43DE-826A-875B2F4FCD20}"/>
          </ac:spMkLst>
        </pc:spChg>
      </pc:sldChg>
      <pc:sldChg chg="addSp delSp modSp new del mod">
        <pc:chgData name="Mary Copeland" userId="9796c5d72a82a7e8" providerId="LiveId" clId="{4CB87A40-AD5F-4380-B6B2-3CE7D6550EC2}" dt="2021-09-13T15:14:20.347" v="195" actId="2696"/>
        <pc:sldMkLst>
          <pc:docMk/>
          <pc:sldMk cId="1942404750" sldId="287"/>
        </pc:sldMkLst>
        <pc:spChg chg="del">
          <ac:chgData name="Mary Copeland" userId="9796c5d72a82a7e8" providerId="LiveId" clId="{4CB87A40-AD5F-4380-B6B2-3CE7D6550EC2}" dt="2021-09-13T15:12:31.114" v="189"/>
          <ac:spMkLst>
            <pc:docMk/>
            <pc:sldMk cId="1942404750" sldId="287"/>
            <ac:spMk id="3" creationId="{C5DECF0E-D8DB-4B19-AED1-7B82B9E2884A}"/>
          </ac:spMkLst>
        </pc:spChg>
        <pc:graphicFrameChg chg="add mod modGraphic">
          <ac:chgData name="Mary Copeland" userId="9796c5d72a82a7e8" providerId="LiveId" clId="{4CB87A40-AD5F-4380-B6B2-3CE7D6550EC2}" dt="2021-09-13T15:13:52.765" v="194" actId="20577"/>
          <ac:graphicFrameMkLst>
            <pc:docMk/>
            <pc:sldMk cId="1942404750" sldId="287"/>
            <ac:graphicFrameMk id="4" creationId="{D011666F-64B2-41AE-BFAA-E9BF0FDD362D}"/>
          </ac:graphicFrameMkLst>
        </pc:graphicFrame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0157DA-1D39-45AE-A818-CEB3D9877B3E}"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E919CA9-BB21-4C95-8B09-7BF5B0A5E52D}">
      <dgm:prSet/>
      <dgm:spPr/>
      <dgm:t>
        <a:bodyPr/>
        <a:lstStyle/>
        <a:p>
          <a:pPr>
            <a:lnSpc>
              <a:spcPct val="100000"/>
            </a:lnSpc>
          </a:pPr>
          <a:r>
            <a:rPr lang="en-US" dirty="0"/>
            <a:t>Prior to the bi-monthly curriculum meeting, Review curriculum in </a:t>
          </a:r>
          <a:r>
            <a:rPr lang="en-US" dirty="0" err="1"/>
            <a:t>CurricUNET</a:t>
          </a:r>
          <a:r>
            <a:rPr lang="en-US" dirty="0"/>
            <a:t> (courses and programs) that is submitted by faculty to ensure local and state compliance.</a:t>
          </a:r>
        </a:p>
      </dgm:t>
    </dgm:pt>
    <dgm:pt modelId="{5FACA3EA-9FB0-4646-BE94-A24C4B991B84}" type="parTrans" cxnId="{C609C801-D0F6-4C4E-9271-373A97E2988B}">
      <dgm:prSet/>
      <dgm:spPr/>
      <dgm:t>
        <a:bodyPr/>
        <a:lstStyle/>
        <a:p>
          <a:endParaRPr lang="en-US"/>
        </a:p>
      </dgm:t>
    </dgm:pt>
    <dgm:pt modelId="{4AF4E042-A794-4709-B234-E57D490D9856}" type="sibTrans" cxnId="{C609C801-D0F6-4C4E-9271-373A97E2988B}">
      <dgm:prSet phldrT="1" phldr="0"/>
      <dgm:spPr/>
      <dgm:t>
        <a:bodyPr/>
        <a:lstStyle/>
        <a:p>
          <a:endParaRPr lang="en-US"/>
        </a:p>
      </dgm:t>
    </dgm:pt>
    <dgm:pt modelId="{9FD0F1CA-BD87-467D-8919-1DF381AB9375}">
      <dgm:prSet/>
      <dgm:spPr/>
      <dgm:t>
        <a:bodyPr/>
        <a:lstStyle/>
        <a:p>
          <a:pPr>
            <a:lnSpc>
              <a:spcPct val="100000"/>
            </a:lnSpc>
          </a:pPr>
          <a:r>
            <a:rPr lang="en-US" dirty="0"/>
            <a:t>Comment through </a:t>
          </a:r>
          <a:r>
            <a:rPr lang="en-US" dirty="0" err="1"/>
            <a:t>CurricUNET</a:t>
          </a:r>
          <a:r>
            <a:rPr lang="en-US" dirty="0"/>
            <a:t> on courses and programs.  </a:t>
          </a:r>
        </a:p>
      </dgm:t>
    </dgm:pt>
    <dgm:pt modelId="{AA10AEF4-413E-40A9-9132-1D59462CD5BE}" type="parTrans" cxnId="{CE7C857C-0D15-4618-B1A6-565E72C7B2FD}">
      <dgm:prSet/>
      <dgm:spPr/>
      <dgm:t>
        <a:bodyPr/>
        <a:lstStyle/>
        <a:p>
          <a:endParaRPr lang="en-US"/>
        </a:p>
      </dgm:t>
    </dgm:pt>
    <dgm:pt modelId="{B46E124F-1E44-4A83-B503-53651A302935}" type="sibTrans" cxnId="{CE7C857C-0D15-4618-B1A6-565E72C7B2FD}">
      <dgm:prSet phldrT="2" phldr="0"/>
      <dgm:spPr/>
      <dgm:t>
        <a:bodyPr/>
        <a:lstStyle/>
        <a:p>
          <a:endParaRPr lang="en-US"/>
        </a:p>
      </dgm:t>
    </dgm:pt>
    <dgm:pt modelId="{5049BCBC-B927-4E57-8E85-6AF963ADE52A}">
      <dgm:prSet/>
      <dgm:spPr/>
      <dgm:t>
        <a:bodyPr/>
        <a:lstStyle/>
        <a:p>
          <a:pPr>
            <a:lnSpc>
              <a:spcPct val="100000"/>
            </a:lnSpc>
          </a:pPr>
          <a:r>
            <a:rPr lang="en-US" dirty="0"/>
            <a:t>Assist faculty in their respective areas with curriculum-related questions.</a:t>
          </a:r>
        </a:p>
      </dgm:t>
    </dgm:pt>
    <dgm:pt modelId="{66128651-3914-4F61-9644-DD169E75D566}" type="parTrans" cxnId="{869A7444-0A5D-4255-97D5-D1455709FAE5}">
      <dgm:prSet/>
      <dgm:spPr/>
      <dgm:t>
        <a:bodyPr/>
        <a:lstStyle/>
        <a:p>
          <a:endParaRPr lang="en-US"/>
        </a:p>
      </dgm:t>
    </dgm:pt>
    <dgm:pt modelId="{B72459A8-8D02-4683-BEFD-E4A4F5955140}" type="sibTrans" cxnId="{869A7444-0A5D-4255-97D5-D1455709FAE5}">
      <dgm:prSet phldrT="3" phldr="0"/>
      <dgm:spPr/>
      <dgm:t>
        <a:bodyPr/>
        <a:lstStyle/>
        <a:p>
          <a:endParaRPr lang="en-US"/>
        </a:p>
      </dgm:t>
    </dgm:pt>
    <dgm:pt modelId="{4506DCD7-6941-41B3-AB99-9BF21538CA9B}" type="pres">
      <dgm:prSet presAssocID="{750157DA-1D39-45AE-A818-CEB3D9877B3E}" presName="root" presStyleCnt="0">
        <dgm:presLayoutVars>
          <dgm:dir/>
          <dgm:resizeHandles val="exact"/>
        </dgm:presLayoutVars>
      </dgm:prSet>
      <dgm:spPr/>
    </dgm:pt>
    <dgm:pt modelId="{3B8F5F1F-F72A-4999-B28C-1F64D6A9CBBE}" type="pres">
      <dgm:prSet presAssocID="{EE919CA9-BB21-4C95-8B09-7BF5B0A5E52D}" presName="compNode" presStyleCnt="0"/>
      <dgm:spPr/>
    </dgm:pt>
    <dgm:pt modelId="{C4F0EB64-663B-4760-ABB6-AD99D71D2B7A}" type="pres">
      <dgm:prSet presAssocID="{EE919CA9-BB21-4C95-8B09-7BF5B0A5E52D}" presName="bgRect" presStyleLbl="bgShp" presStyleIdx="0" presStyleCnt="3"/>
      <dgm:spPr/>
    </dgm:pt>
    <dgm:pt modelId="{7B92E60C-4EE0-45CF-BBA8-FF6EAAA73CFB}" type="pres">
      <dgm:prSet presAssocID="{EE919CA9-BB21-4C95-8B09-7BF5B0A5E52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863D0A22-B23C-413E-8636-C44C006EF869}" type="pres">
      <dgm:prSet presAssocID="{EE919CA9-BB21-4C95-8B09-7BF5B0A5E52D}" presName="spaceRect" presStyleCnt="0"/>
      <dgm:spPr/>
    </dgm:pt>
    <dgm:pt modelId="{8CFE5BA4-F13D-4EDD-A3E9-383F7B1B3280}" type="pres">
      <dgm:prSet presAssocID="{EE919CA9-BB21-4C95-8B09-7BF5B0A5E52D}" presName="parTx" presStyleLbl="revTx" presStyleIdx="0" presStyleCnt="3">
        <dgm:presLayoutVars>
          <dgm:chMax val="0"/>
          <dgm:chPref val="0"/>
        </dgm:presLayoutVars>
      </dgm:prSet>
      <dgm:spPr/>
    </dgm:pt>
    <dgm:pt modelId="{04376722-2BEF-4D2B-9F3B-8C9C4D80974E}" type="pres">
      <dgm:prSet presAssocID="{4AF4E042-A794-4709-B234-E57D490D9856}" presName="sibTrans" presStyleCnt="0"/>
      <dgm:spPr/>
    </dgm:pt>
    <dgm:pt modelId="{01431AE6-635E-4373-98D1-46046733CB4C}" type="pres">
      <dgm:prSet presAssocID="{9FD0F1CA-BD87-467D-8919-1DF381AB9375}" presName="compNode" presStyleCnt="0"/>
      <dgm:spPr/>
    </dgm:pt>
    <dgm:pt modelId="{1C999082-AFAD-4DAA-A421-48245DF6E281}" type="pres">
      <dgm:prSet presAssocID="{9FD0F1CA-BD87-467D-8919-1DF381AB9375}" presName="bgRect" presStyleLbl="bgShp" presStyleIdx="1" presStyleCnt="3"/>
      <dgm:spPr/>
    </dgm:pt>
    <dgm:pt modelId="{E9269C29-A247-4BD9-9422-62294DC8CB49}" type="pres">
      <dgm:prSet presAssocID="{9FD0F1CA-BD87-467D-8919-1DF381AB937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eacher"/>
        </a:ext>
      </dgm:extLst>
    </dgm:pt>
    <dgm:pt modelId="{4EDD6F8E-2044-4786-8AC8-5CE4083D12C6}" type="pres">
      <dgm:prSet presAssocID="{9FD0F1CA-BD87-467D-8919-1DF381AB9375}" presName="spaceRect" presStyleCnt="0"/>
      <dgm:spPr/>
    </dgm:pt>
    <dgm:pt modelId="{7B54CBCC-8C87-4707-B6D1-44F74232D3D2}" type="pres">
      <dgm:prSet presAssocID="{9FD0F1CA-BD87-467D-8919-1DF381AB9375}" presName="parTx" presStyleLbl="revTx" presStyleIdx="1" presStyleCnt="3">
        <dgm:presLayoutVars>
          <dgm:chMax val="0"/>
          <dgm:chPref val="0"/>
        </dgm:presLayoutVars>
      </dgm:prSet>
      <dgm:spPr/>
    </dgm:pt>
    <dgm:pt modelId="{50C82DF0-0417-4479-8F0D-6E54F45FDFC7}" type="pres">
      <dgm:prSet presAssocID="{B46E124F-1E44-4A83-B503-53651A302935}" presName="sibTrans" presStyleCnt="0"/>
      <dgm:spPr/>
    </dgm:pt>
    <dgm:pt modelId="{926E2EE1-13DB-43F3-916C-9CDF610AD0C1}" type="pres">
      <dgm:prSet presAssocID="{5049BCBC-B927-4E57-8E85-6AF963ADE52A}" presName="compNode" presStyleCnt="0"/>
      <dgm:spPr/>
    </dgm:pt>
    <dgm:pt modelId="{C9F6551D-9CBE-4C26-90BB-8F40ABE954FA}" type="pres">
      <dgm:prSet presAssocID="{5049BCBC-B927-4E57-8E85-6AF963ADE52A}" presName="bgRect" presStyleLbl="bgShp" presStyleIdx="2" presStyleCnt="3"/>
      <dgm:spPr/>
    </dgm:pt>
    <dgm:pt modelId="{065ACB33-8875-4B56-92C2-05838910903A}" type="pres">
      <dgm:prSet presAssocID="{5049BCBC-B927-4E57-8E85-6AF963ADE52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iploma Roll"/>
        </a:ext>
      </dgm:extLst>
    </dgm:pt>
    <dgm:pt modelId="{596E247B-B1B2-4192-BC68-E76F493BA3F1}" type="pres">
      <dgm:prSet presAssocID="{5049BCBC-B927-4E57-8E85-6AF963ADE52A}" presName="spaceRect" presStyleCnt="0"/>
      <dgm:spPr/>
    </dgm:pt>
    <dgm:pt modelId="{5AB99F7E-ECCF-48E8-8471-24786E3E7D97}" type="pres">
      <dgm:prSet presAssocID="{5049BCBC-B927-4E57-8E85-6AF963ADE52A}" presName="parTx" presStyleLbl="revTx" presStyleIdx="2" presStyleCnt="3">
        <dgm:presLayoutVars>
          <dgm:chMax val="0"/>
          <dgm:chPref val="0"/>
        </dgm:presLayoutVars>
      </dgm:prSet>
      <dgm:spPr/>
    </dgm:pt>
  </dgm:ptLst>
  <dgm:cxnLst>
    <dgm:cxn modelId="{C609C801-D0F6-4C4E-9271-373A97E2988B}" srcId="{750157DA-1D39-45AE-A818-CEB3D9877B3E}" destId="{EE919CA9-BB21-4C95-8B09-7BF5B0A5E52D}" srcOrd="0" destOrd="0" parTransId="{5FACA3EA-9FB0-4646-BE94-A24C4B991B84}" sibTransId="{4AF4E042-A794-4709-B234-E57D490D9856}"/>
    <dgm:cxn modelId="{869A7444-0A5D-4255-97D5-D1455709FAE5}" srcId="{750157DA-1D39-45AE-A818-CEB3D9877B3E}" destId="{5049BCBC-B927-4E57-8E85-6AF963ADE52A}" srcOrd="2" destOrd="0" parTransId="{66128651-3914-4F61-9644-DD169E75D566}" sibTransId="{B72459A8-8D02-4683-BEFD-E4A4F5955140}"/>
    <dgm:cxn modelId="{CE7C857C-0D15-4618-B1A6-565E72C7B2FD}" srcId="{750157DA-1D39-45AE-A818-CEB3D9877B3E}" destId="{9FD0F1CA-BD87-467D-8919-1DF381AB9375}" srcOrd="1" destOrd="0" parTransId="{AA10AEF4-413E-40A9-9132-1D59462CD5BE}" sibTransId="{B46E124F-1E44-4A83-B503-53651A302935}"/>
    <dgm:cxn modelId="{433D8AA5-76C5-423D-93E2-DDD623DABED0}" type="presOf" srcId="{5049BCBC-B927-4E57-8E85-6AF963ADE52A}" destId="{5AB99F7E-ECCF-48E8-8471-24786E3E7D97}" srcOrd="0" destOrd="0" presId="urn:microsoft.com/office/officeart/2018/2/layout/IconVerticalSolidList"/>
    <dgm:cxn modelId="{81D8B4A5-CB73-4D68-B2E9-FDC223BB6830}" type="presOf" srcId="{EE919CA9-BB21-4C95-8B09-7BF5B0A5E52D}" destId="{8CFE5BA4-F13D-4EDD-A3E9-383F7B1B3280}" srcOrd="0" destOrd="0" presId="urn:microsoft.com/office/officeart/2018/2/layout/IconVerticalSolidList"/>
    <dgm:cxn modelId="{51CEFDAC-D112-4BED-BB5D-B7BF0C1DACB6}" type="presOf" srcId="{750157DA-1D39-45AE-A818-CEB3D9877B3E}" destId="{4506DCD7-6941-41B3-AB99-9BF21538CA9B}" srcOrd="0" destOrd="0" presId="urn:microsoft.com/office/officeart/2018/2/layout/IconVerticalSolidList"/>
    <dgm:cxn modelId="{6A62DAC8-CC56-46E0-AC84-2778F838F16E}" type="presOf" srcId="{9FD0F1CA-BD87-467D-8919-1DF381AB9375}" destId="{7B54CBCC-8C87-4707-B6D1-44F74232D3D2}" srcOrd="0" destOrd="0" presId="urn:microsoft.com/office/officeart/2018/2/layout/IconVerticalSolidList"/>
    <dgm:cxn modelId="{AC6E3942-AC7B-4592-9880-03C949F325D1}" type="presParOf" srcId="{4506DCD7-6941-41B3-AB99-9BF21538CA9B}" destId="{3B8F5F1F-F72A-4999-B28C-1F64D6A9CBBE}" srcOrd="0" destOrd="0" presId="urn:microsoft.com/office/officeart/2018/2/layout/IconVerticalSolidList"/>
    <dgm:cxn modelId="{0AE19B0C-F9C8-4CD2-9A03-59A41130E11A}" type="presParOf" srcId="{3B8F5F1F-F72A-4999-B28C-1F64D6A9CBBE}" destId="{C4F0EB64-663B-4760-ABB6-AD99D71D2B7A}" srcOrd="0" destOrd="0" presId="urn:microsoft.com/office/officeart/2018/2/layout/IconVerticalSolidList"/>
    <dgm:cxn modelId="{BDF8214A-C377-4F57-953C-1E7D7E77E863}" type="presParOf" srcId="{3B8F5F1F-F72A-4999-B28C-1F64D6A9CBBE}" destId="{7B92E60C-4EE0-45CF-BBA8-FF6EAAA73CFB}" srcOrd="1" destOrd="0" presId="urn:microsoft.com/office/officeart/2018/2/layout/IconVerticalSolidList"/>
    <dgm:cxn modelId="{115EF460-B489-4675-A4FE-94B25582C4E3}" type="presParOf" srcId="{3B8F5F1F-F72A-4999-B28C-1F64D6A9CBBE}" destId="{863D0A22-B23C-413E-8636-C44C006EF869}" srcOrd="2" destOrd="0" presId="urn:microsoft.com/office/officeart/2018/2/layout/IconVerticalSolidList"/>
    <dgm:cxn modelId="{812CD323-AF93-4D25-9C76-9B174BCA8673}" type="presParOf" srcId="{3B8F5F1F-F72A-4999-B28C-1F64D6A9CBBE}" destId="{8CFE5BA4-F13D-4EDD-A3E9-383F7B1B3280}" srcOrd="3" destOrd="0" presId="urn:microsoft.com/office/officeart/2018/2/layout/IconVerticalSolidList"/>
    <dgm:cxn modelId="{B51149AC-2114-44A2-9A02-B2BC6FC1D1E5}" type="presParOf" srcId="{4506DCD7-6941-41B3-AB99-9BF21538CA9B}" destId="{04376722-2BEF-4D2B-9F3B-8C9C4D80974E}" srcOrd="1" destOrd="0" presId="urn:microsoft.com/office/officeart/2018/2/layout/IconVerticalSolidList"/>
    <dgm:cxn modelId="{AEF440F6-B39C-431F-8CED-8CF45F612E23}" type="presParOf" srcId="{4506DCD7-6941-41B3-AB99-9BF21538CA9B}" destId="{01431AE6-635E-4373-98D1-46046733CB4C}" srcOrd="2" destOrd="0" presId="urn:microsoft.com/office/officeart/2018/2/layout/IconVerticalSolidList"/>
    <dgm:cxn modelId="{A9151D65-51C9-4591-8D08-B39F8B0CC03E}" type="presParOf" srcId="{01431AE6-635E-4373-98D1-46046733CB4C}" destId="{1C999082-AFAD-4DAA-A421-48245DF6E281}" srcOrd="0" destOrd="0" presId="urn:microsoft.com/office/officeart/2018/2/layout/IconVerticalSolidList"/>
    <dgm:cxn modelId="{EA27088A-079C-4221-B0AC-4E1127845383}" type="presParOf" srcId="{01431AE6-635E-4373-98D1-46046733CB4C}" destId="{E9269C29-A247-4BD9-9422-62294DC8CB49}" srcOrd="1" destOrd="0" presId="urn:microsoft.com/office/officeart/2018/2/layout/IconVerticalSolidList"/>
    <dgm:cxn modelId="{EE766489-94A5-449C-B975-5A6FBB4123F2}" type="presParOf" srcId="{01431AE6-635E-4373-98D1-46046733CB4C}" destId="{4EDD6F8E-2044-4786-8AC8-5CE4083D12C6}" srcOrd="2" destOrd="0" presId="urn:microsoft.com/office/officeart/2018/2/layout/IconVerticalSolidList"/>
    <dgm:cxn modelId="{F3D61EFE-2FC4-47D1-840E-707AF0E007DF}" type="presParOf" srcId="{01431AE6-635E-4373-98D1-46046733CB4C}" destId="{7B54CBCC-8C87-4707-B6D1-44F74232D3D2}" srcOrd="3" destOrd="0" presId="urn:microsoft.com/office/officeart/2018/2/layout/IconVerticalSolidList"/>
    <dgm:cxn modelId="{4A7E2E24-D589-4D68-B117-A85BA1E82008}" type="presParOf" srcId="{4506DCD7-6941-41B3-AB99-9BF21538CA9B}" destId="{50C82DF0-0417-4479-8F0D-6E54F45FDFC7}" srcOrd="3" destOrd="0" presId="urn:microsoft.com/office/officeart/2018/2/layout/IconVerticalSolidList"/>
    <dgm:cxn modelId="{C344D3BB-6C81-454A-8150-49F4D91F8E65}" type="presParOf" srcId="{4506DCD7-6941-41B3-AB99-9BF21538CA9B}" destId="{926E2EE1-13DB-43F3-916C-9CDF610AD0C1}" srcOrd="4" destOrd="0" presId="urn:microsoft.com/office/officeart/2018/2/layout/IconVerticalSolidList"/>
    <dgm:cxn modelId="{12CCAC83-B240-4D36-B255-63FAC603A4CF}" type="presParOf" srcId="{926E2EE1-13DB-43F3-916C-9CDF610AD0C1}" destId="{C9F6551D-9CBE-4C26-90BB-8F40ABE954FA}" srcOrd="0" destOrd="0" presId="urn:microsoft.com/office/officeart/2018/2/layout/IconVerticalSolidList"/>
    <dgm:cxn modelId="{B2D80036-8753-4250-A14A-A59110CD71CC}" type="presParOf" srcId="{926E2EE1-13DB-43F3-916C-9CDF610AD0C1}" destId="{065ACB33-8875-4B56-92C2-05838910903A}" srcOrd="1" destOrd="0" presId="urn:microsoft.com/office/officeart/2018/2/layout/IconVerticalSolidList"/>
    <dgm:cxn modelId="{9A0C9C36-590F-40FF-BAE3-3B389C3E297B}" type="presParOf" srcId="{926E2EE1-13DB-43F3-916C-9CDF610AD0C1}" destId="{596E247B-B1B2-4192-BC68-E76F493BA3F1}" srcOrd="2" destOrd="0" presId="urn:microsoft.com/office/officeart/2018/2/layout/IconVerticalSolidList"/>
    <dgm:cxn modelId="{9CC70F34-27F5-475B-BED6-D9BFBF7A959F}" type="presParOf" srcId="{926E2EE1-13DB-43F3-916C-9CDF610AD0C1}" destId="{5AB99F7E-ECCF-48E8-8471-24786E3E7D9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0157DA-1D39-45AE-A818-CEB3D9877B3E}"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E919CA9-BB21-4C95-8B09-7BF5B0A5E52D}">
      <dgm:prSet/>
      <dgm:spPr/>
      <dgm:t>
        <a:bodyPr/>
        <a:lstStyle/>
        <a:p>
          <a:pPr>
            <a:lnSpc>
              <a:spcPct val="100000"/>
            </a:lnSpc>
          </a:pPr>
          <a:r>
            <a:rPr lang="en-US" dirty="0">
              <a:solidFill>
                <a:schemeClr val="tx1"/>
              </a:solidFill>
            </a:rPr>
            <a:t>Regularly attend  curriculum meetings and participate in curricular-related discussions.</a:t>
          </a:r>
          <a:endParaRPr lang="en-US" dirty="0"/>
        </a:p>
      </dgm:t>
    </dgm:pt>
    <dgm:pt modelId="{5FACA3EA-9FB0-4646-BE94-A24C4B991B84}" type="parTrans" cxnId="{C609C801-D0F6-4C4E-9271-373A97E2988B}">
      <dgm:prSet/>
      <dgm:spPr/>
      <dgm:t>
        <a:bodyPr/>
        <a:lstStyle/>
        <a:p>
          <a:endParaRPr lang="en-US"/>
        </a:p>
      </dgm:t>
    </dgm:pt>
    <dgm:pt modelId="{4AF4E042-A794-4709-B234-E57D490D9856}" type="sibTrans" cxnId="{C609C801-D0F6-4C4E-9271-373A97E2988B}">
      <dgm:prSet phldrT="1" phldr="0"/>
      <dgm:spPr/>
      <dgm:t>
        <a:bodyPr/>
        <a:lstStyle/>
        <a:p>
          <a:endParaRPr lang="en-US"/>
        </a:p>
      </dgm:t>
    </dgm:pt>
    <dgm:pt modelId="{9FD0F1CA-BD87-467D-8919-1DF381AB9375}">
      <dgm:prSet/>
      <dgm:spPr/>
      <dgm:t>
        <a:bodyPr/>
        <a:lstStyle/>
        <a:p>
          <a:pPr>
            <a:lnSpc>
              <a:spcPct val="100000"/>
            </a:lnSpc>
          </a:pPr>
          <a:r>
            <a:rPr lang="en-US" dirty="0">
              <a:solidFill>
                <a:schemeClr val="tx1"/>
              </a:solidFill>
            </a:rPr>
            <a:t>Vote at bi-weekly curriculum meetings.</a:t>
          </a:r>
          <a:endParaRPr lang="en-US" dirty="0"/>
        </a:p>
      </dgm:t>
    </dgm:pt>
    <dgm:pt modelId="{AA10AEF4-413E-40A9-9132-1D59462CD5BE}" type="parTrans" cxnId="{CE7C857C-0D15-4618-B1A6-565E72C7B2FD}">
      <dgm:prSet/>
      <dgm:spPr/>
      <dgm:t>
        <a:bodyPr/>
        <a:lstStyle/>
        <a:p>
          <a:endParaRPr lang="en-US"/>
        </a:p>
      </dgm:t>
    </dgm:pt>
    <dgm:pt modelId="{B46E124F-1E44-4A83-B503-53651A302935}" type="sibTrans" cxnId="{CE7C857C-0D15-4618-B1A6-565E72C7B2FD}">
      <dgm:prSet phldrT="2" phldr="0"/>
      <dgm:spPr/>
      <dgm:t>
        <a:bodyPr/>
        <a:lstStyle/>
        <a:p>
          <a:endParaRPr lang="en-US"/>
        </a:p>
      </dgm:t>
    </dgm:pt>
    <dgm:pt modelId="{5049BCBC-B927-4E57-8E85-6AF963ADE52A}">
      <dgm:prSet/>
      <dgm:spPr/>
      <dgm:t>
        <a:bodyPr/>
        <a:lstStyle/>
        <a:p>
          <a:pPr>
            <a:lnSpc>
              <a:spcPct val="100000"/>
            </a:lnSpc>
          </a:pPr>
          <a:r>
            <a:rPr lang="en-US" dirty="0">
              <a:solidFill>
                <a:schemeClr val="tx1"/>
              </a:solidFill>
            </a:rPr>
            <a:t>Assign/find a proxy if you are unable to attend a meeting.</a:t>
          </a:r>
          <a:endParaRPr lang="en-US" dirty="0"/>
        </a:p>
      </dgm:t>
    </dgm:pt>
    <dgm:pt modelId="{66128651-3914-4F61-9644-DD169E75D566}" type="parTrans" cxnId="{869A7444-0A5D-4255-97D5-D1455709FAE5}">
      <dgm:prSet/>
      <dgm:spPr/>
      <dgm:t>
        <a:bodyPr/>
        <a:lstStyle/>
        <a:p>
          <a:endParaRPr lang="en-US"/>
        </a:p>
      </dgm:t>
    </dgm:pt>
    <dgm:pt modelId="{B72459A8-8D02-4683-BEFD-E4A4F5955140}" type="sibTrans" cxnId="{869A7444-0A5D-4255-97D5-D1455709FAE5}">
      <dgm:prSet phldrT="3" phldr="0"/>
      <dgm:spPr/>
      <dgm:t>
        <a:bodyPr/>
        <a:lstStyle/>
        <a:p>
          <a:endParaRPr lang="en-US"/>
        </a:p>
      </dgm:t>
    </dgm:pt>
    <dgm:pt modelId="{4506DCD7-6941-41B3-AB99-9BF21538CA9B}" type="pres">
      <dgm:prSet presAssocID="{750157DA-1D39-45AE-A818-CEB3D9877B3E}" presName="root" presStyleCnt="0">
        <dgm:presLayoutVars>
          <dgm:dir/>
          <dgm:resizeHandles val="exact"/>
        </dgm:presLayoutVars>
      </dgm:prSet>
      <dgm:spPr/>
    </dgm:pt>
    <dgm:pt modelId="{3B8F5F1F-F72A-4999-B28C-1F64D6A9CBBE}" type="pres">
      <dgm:prSet presAssocID="{EE919CA9-BB21-4C95-8B09-7BF5B0A5E52D}" presName="compNode" presStyleCnt="0"/>
      <dgm:spPr/>
    </dgm:pt>
    <dgm:pt modelId="{C4F0EB64-663B-4760-ABB6-AD99D71D2B7A}" type="pres">
      <dgm:prSet presAssocID="{EE919CA9-BB21-4C95-8B09-7BF5B0A5E52D}" presName="bgRect" presStyleLbl="bgShp" presStyleIdx="0" presStyleCnt="3"/>
      <dgm:spPr/>
    </dgm:pt>
    <dgm:pt modelId="{7B92E60C-4EE0-45CF-BBA8-FF6EAAA73CFB}" type="pres">
      <dgm:prSet presAssocID="{EE919CA9-BB21-4C95-8B09-7BF5B0A5E52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863D0A22-B23C-413E-8636-C44C006EF869}" type="pres">
      <dgm:prSet presAssocID="{EE919CA9-BB21-4C95-8B09-7BF5B0A5E52D}" presName="spaceRect" presStyleCnt="0"/>
      <dgm:spPr/>
    </dgm:pt>
    <dgm:pt modelId="{8CFE5BA4-F13D-4EDD-A3E9-383F7B1B3280}" type="pres">
      <dgm:prSet presAssocID="{EE919CA9-BB21-4C95-8B09-7BF5B0A5E52D}" presName="parTx" presStyleLbl="revTx" presStyleIdx="0" presStyleCnt="3">
        <dgm:presLayoutVars>
          <dgm:chMax val="0"/>
          <dgm:chPref val="0"/>
        </dgm:presLayoutVars>
      </dgm:prSet>
      <dgm:spPr/>
    </dgm:pt>
    <dgm:pt modelId="{04376722-2BEF-4D2B-9F3B-8C9C4D80974E}" type="pres">
      <dgm:prSet presAssocID="{4AF4E042-A794-4709-B234-E57D490D9856}" presName="sibTrans" presStyleCnt="0"/>
      <dgm:spPr/>
    </dgm:pt>
    <dgm:pt modelId="{01431AE6-635E-4373-98D1-46046733CB4C}" type="pres">
      <dgm:prSet presAssocID="{9FD0F1CA-BD87-467D-8919-1DF381AB9375}" presName="compNode" presStyleCnt="0"/>
      <dgm:spPr/>
    </dgm:pt>
    <dgm:pt modelId="{1C999082-AFAD-4DAA-A421-48245DF6E281}" type="pres">
      <dgm:prSet presAssocID="{9FD0F1CA-BD87-467D-8919-1DF381AB9375}" presName="bgRect" presStyleLbl="bgShp" presStyleIdx="1" presStyleCnt="3"/>
      <dgm:spPr/>
    </dgm:pt>
    <dgm:pt modelId="{E9269C29-A247-4BD9-9422-62294DC8CB49}" type="pres">
      <dgm:prSet presAssocID="{9FD0F1CA-BD87-467D-8919-1DF381AB937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eacher"/>
        </a:ext>
      </dgm:extLst>
    </dgm:pt>
    <dgm:pt modelId="{4EDD6F8E-2044-4786-8AC8-5CE4083D12C6}" type="pres">
      <dgm:prSet presAssocID="{9FD0F1CA-BD87-467D-8919-1DF381AB9375}" presName="spaceRect" presStyleCnt="0"/>
      <dgm:spPr/>
    </dgm:pt>
    <dgm:pt modelId="{7B54CBCC-8C87-4707-B6D1-44F74232D3D2}" type="pres">
      <dgm:prSet presAssocID="{9FD0F1CA-BD87-467D-8919-1DF381AB9375}" presName="parTx" presStyleLbl="revTx" presStyleIdx="1" presStyleCnt="3">
        <dgm:presLayoutVars>
          <dgm:chMax val="0"/>
          <dgm:chPref val="0"/>
        </dgm:presLayoutVars>
      </dgm:prSet>
      <dgm:spPr/>
    </dgm:pt>
    <dgm:pt modelId="{50C82DF0-0417-4479-8F0D-6E54F45FDFC7}" type="pres">
      <dgm:prSet presAssocID="{B46E124F-1E44-4A83-B503-53651A302935}" presName="sibTrans" presStyleCnt="0"/>
      <dgm:spPr/>
    </dgm:pt>
    <dgm:pt modelId="{926E2EE1-13DB-43F3-916C-9CDF610AD0C1}" type="pres">
      <dgm:prSet presAssocID="{5049BCBC-B927-4E57-8E85-6AF963ADE52A}" presName="compNode" presStyleCnt="0"/>
      <dgm:spPr/>
    </dgm:pt>
    <dgm:pt modelId="{C9F6551D-9CBE-4C26-90BB-8F40ABE954FA}" type="pres">
      <dgm:prSet presAssocID="{5049BCBC-B927-4E57-8E85-6AF963ADE52A}" presName="bgRect" presStyleLbl="bgShp" presStyleIdx="2" presStyleCnt="3"/>
      <dgm:spPr/>
    </dgm:pt>
    <dgm:pt modelId="{065ACB33-8875-4B56-92C2-05838910903A}" type="pres">
      <dgm:prSet presAssocID="{5049BCBC-B927-4E57-8E85-6AF963ADE52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iploma Roll"/>
        </a:ext>
      </dgm:extLst>
    </dgm:pt>
    <dgm:pt modelId="{596E247B-B1B2-4192-BC68-E76F493BA3F1}" type="pres">
      <dgm:prSet presAssocID="{5049BCBC-B927-4E57-8E85-6AF963ADE52A}" presName="spaceRect" presStyleCnt="0"/>
      <dgm:spPr/>
    </dgm:pt>
    <dgm:pt modelId="{5AB99F7E-ECCF-48E8-8471-24786E3E7D97}" type="pres">
      <dgm:prSet presAssocID="{5049BCBC-B927-4E57-8E85-6AF963ADE52A}" presName="parTx" presStyleLbl="revTx" presStyleIdx="2" presStyleCnt="3">
        <dgm:presLayoutVars>
          <dgm:chMax val="0"/>
          <dgm:chPref val="0"/>
        </dgm:presLayoutVars>
      </dgm:prSet>
      <dgm:spPr/>
    </dgm:pt>
  </dgm:ptLst>
  <dgm:cxnLst>
    <dgm:cxn modelId="{C609C801-D0F6-4C4E-9271-373A97E2988B}" srcId="{750157DA-1D39-45AE-A818-CEB3D9877B3E}" destId="{EE919CA9-BB21-4C95-8B09-7BF5B0A5E52D}" srcOrd="0" destOrd="0" parTransId="{5FACA3EA-9FB0-4646-BE94-A24C4B991B84}" sibTransId="{4AF4E042-A794-4709-B234-E57D490D9856}"/>
    <dgm:cxn modelId="{869A7444-0A5D-4255-97D5-D1455709FAE5}" srcId="{750157DA-1D39-45AE-A818-CEB3D9877B3E}" destId="{5049BCBC-B927-4E57-8E85-6AF963ADE52A}" srcOrd="2" destOrd="0" parTransId="{66128651-3914-4F61-9644-DD169E75D566}" sibTransId="{B72459A8-8D02-4683-BEFD-E4A4F5955140}"/>
    <dgm:cxn modelId="{CE7C857C-0D15-4618-B1A6-565E72C7B2FD}" srcId="{750157DA-1D39-45AE-A818-CEB3D9877B3E}" destId="{9FD0F1CA-BD87-467D-8919-1DF381AB9375}" srcOrd="1" destOrd="0" parTransId="{AA10AEF4-413E-40A9-9132-1D59462CD5BE}" sibTransId="{B46E124F-1E44-4A83-B503-53651A302935}"/>
    <dgm:cxn modelId="{433D8AA5-76C5-423D-93E2-DDD623DABED0}" type="presOf" srcId="{5049BCBC-B927-4E57-8E85-6AF963ADE52A}" destId="{5AB99F7E-ECCF-48E8-8471-24786E3E7D97}" srcOrd="0" destOrd="0" presId="urn:microsoft.com/office/officeart/2018/2/layout/IconVerticalSolidList"/>
    <dgm:cxn modelId="{81D8B4A5-CB73-4D68-B2E9-FDC223BB6830}" type="presOf" srcId="{EE919CA9-BB21-4C95-8B09-7BF5B0A5E52D}" destId="{8CFE5BA4-F13D-4EDD-A3E9-383F7B1B3280}" srcOrd="0" destOrd="0" presId="urn:microsoft.com/office/officeart/2018/2/layout/IconVerticalSolidList"/>
    <dgm:cxn modelId="{51CEFDAC-D112-4BED-BB5D-B7BF0C1DACB6}" type="presOf" srcId="{750157DA-1D39-45AE-A818-CEB3D9877B3E}" destId="{4506DCD7-6941-41B3-AB99-9BF21538CA9B}" srcOrd="0" destOrd="0" presId="urn:microsoft.com/office/officeart/2018/2/layout/IconVerticalSolidList"/>
    <dgm:cxn modelId="{6A62DAC8-CC56-46E0-AC84-2778F838F16E}" type="presOf" srcId="{9FD0F1CA-BD87-467D-8919-1DF381AB9375}" destId="{7B54CBCC-8C87-4707-B6D1-44F74232D3D2}" srcOrd="0" destOrd="0" presId="urn:microsoft.com/office/officeart/2018/2/layout/IconVerticalSolidList"/>
    <dgm:cxn modelId="{AC6E3942-AC7B-4592-9880-03C949F325D1}" type="presParOf" srcId="{4506DCD7-6941-41B3-AB99-9BF21538CA9B}" destId="{3B8F5F1F-F72A-4999-B28C-1F64D6A9CBBE}" srcOrd="0" destOrd="0" presId="urn:microsoft.com/office/officeart/2018/2/layout/IconVerticalSolidList"/>
    <dgm:cxn modelId="{0AE19B0C-F9C8-4CD2-9A03-59A41130E11A}" type="presParOf" srcId="{3B8F5F1F-F72A-4999-B28C-1F64D6A9CBBE}" destId="{C4F0EB64-663B-4760-ABB6-AD99D71D2B7A}" srcOrd="0" destOrd="0" presId="urn:microsoft.com/office/officeart/2018/2/layout/IconVerticalSolidList"/>
    <dgm:cxn modelId="{BDF8214A-C377-4F57-953C-1E7D7E77E863}" type="presParOf" srcId="{3B8F5F1F-F72A-4999-B28C-1F64D6A9CBBE}" destId="{7B92E60C-4EE0-45CF-BBA8-FF6EAAA73CFB}" srcOrd="1" destOrd="0" presId="urn:microsoft.com/office/officeart/2018/2/layout/IconVerticalSolidList"/>
    <dgm:cxn modelId="{115EF460-B489-4675-A4FE-94B25582C4E3}" type="presParOf" srcId="{3B8F5F1F-F72A-4999-B28C-1F64D6A9CBBE}" destId="{863D0A22-B23C-413E-8636-C44C006EF869}" srcOrd="2" destOrd="0" presId="urn:microsoft.com/office/officeart/2018/2/layout/IconVerticalSolidList"/>
    <dgm:cxn modelId="{812CD323-AF93-4D25-9C76-9B174BCA8673}" type="presParOf" srcId="{3B8F5F1F-F72A-4999-B28C-1F64D6A9CBBE}" destId="{8CFE5BA4-F13D-4EDD-A3E9-383F7B1B3280}" srcOrd="3" destOrd="0" presId="urn:microsoft.com/office/officeart/2018/2/layout/IconVerticalSolidList"/>
    <dgm:cxn modelId="{B51149AC-2114-44A2-9A02-B2BC6FC1D1E5}" type="presParOf" srcId="{4506DCD7-6941-41B3-AB99-9BF21538CA9B}" destId="{04376722-2BEF-4D2B-9F3B-8C9C4D80974E}" srcOrd="1" destOrd="0" presId="urn:microsoft.com/office/officeart/2018/2/layout/IconVerticalSolidList"/>
    <dgm:cxn modelId="{AEF440F6-B39C-431F-8CED-8CF45F612E23}" type="presParOf" srcId="{4506DCD7-6941-41B3-AB99-9BF21538CA9B}" destId="{01431AE6-635E-4373-98D1-46046733CB4C}" srcOrd="2" destOrd="0" presId="urn:microsoft.com/office/officeart/2018/2/layout/IconVerticalSolidList"/>
    <dgm:cxn modelId="{A9151D65-51C9-4591-8D08-B39F8B0CC03E}" type="presParOf" srcId="{01431AE6-635E-4373-98D1-46046733CB4C}" destId="{1C999082-AFAD-4DAA-A421-48245DF6E281}" srcOrd="0" destOrd="0" presId="urn:microsoft.com/office/officeart/2018/2/layout/IconVerticalSolidList"/>
    <dgm:cxn modelId="{EA27088A-079C-4221-B0AC-4E1127845383}" type="presParOf" srcId="{01431AE6-635E-4373-98D1-46046733CB4C}" destId="{E9269C29-A247-4BD9-9422-62294DC8CB49}" srcOrd="1" destOrd="0" presId="urn:microsoft.com/office/officeart/2018/2/layout/IconVerticalSolidList"/>
    <dgm:cxn modelId="{EE766489-94A5-449C-B975-5A6FBB4123F2}" type="presParOf" srcId="{01431AE6-635E-4373-98D1-46046733CB4C}" destId="{4EDD6F8E-2044-4786-8AC8-5CE4083D12C6}" srcOrd="2" destOrd="0" presId="urn:microsoft.com/office/officeart/2018/2/layout/IconVerticalSolidList"/>
    <dgm:cxn modelId="{F3D61EFE-2FC4-47D1-840E-707AF0E007DF}" type="presParOf" srcId="{01431AE6-635E-4373-98D1-46046733CB4C}" destId="{7B54CBCC-8C87-4707-B6D1-44F74232D3D2}" srcOrd="3" destOrd="0" presId="urn:microsoft.com/office/officeart/2018/2/layout/IconVerticalSolidList"/>
    <dgm:cxn modelId="{4A7E2E24-D589-4D68-B117-A85BA1E82008}" type="presParOf" srcId="{4506DCD7-6941-41B3-AB99-9BF21538CA9B}" destId="{50C82DF0-0417-4479-8F0D-6E54F45FDFC7}" srcOrd="3" destOrd="0" presId="urn:microsoft.com/office/officeart/2018/2/layout/IconVerticalSolidList"/>
    <dgm:cxn modelId="{C344D3BB-6C81-454A-8150-49F4D91F8E65}" type="presParOf" srcId="{4506DCD7-6941-41B3-AB99-9BF21538CA9B}" destId="{926E2EE1-13DB-43F3-916C-9CDF610AD0C1}" srcOrd="4" destOrd="0" presId="urn:microsoft.com/office/officeart/2018/2/layout/IconVerticalSolidList"/>
    <dgm:cxn modelId="{12CCAC83-B240-4D36-B255-63FAC603A4CF}" type="presParOf" srcId="{926E2EE1-13DB-43F3-916C-9CDF610AD0C1}" destId="{C9F6551D-9CBE-4C26-90BB-8F40ABE954FA}" srcOrd="0" destOrd="0" presId="urn:microsoft.com/office/officeart/2018/2/layout/IconVerticalSolidList"/>
    <dgm:cxn modelId="{B2D80036-8753-4250-A14A-A59110CD71CC}" type="presParOf" srcId="{926E2EE1-13DB-43F3-916C-9CDF610AD0C1}" destId="{065ACB33-8875-4B56-92C2-05838910903A}" srcOrd="1" destOrd="0" presId="urn:microsoft.com/office/officeart/2018/2/layout/IconVerticalSolidList"/>
    <dgm:cxn modelId="{9A0C9C36-590F-40FF-BAE3-3B389C3E297B}" type="presParOf" srcId="{926E2EE1-13DB-43F3-916C-9CDF610AD0C1}" destId="{596E247B-B1B2-4192-BC68-E76F493BA3F1}" srcOrd="2" destOrd="0" presId="urn:microsoft.com/office/officeart/2018/2/layout/IconVerticalSolidList"/>
    <dgm:cxn modelId="{9CC70F34-27F5-475B-BED6-D9BFBF7A959F}" type="presParOf" srcId="{926E2EE1-13DB-43F3-916C-9CDF610AD0C1}" destId="{5AB99F7E-ECCF-48E8-8471-24786E3E7D9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017AC0-20A7-45F3-9F49-2A44BBBE4588}"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3C6C737F-1FE5-4E0A-96E6-047242ED0EFC}">
      <dgm:prSet/>
      <dgm:spPr/>
      <dgm:t>
        <a:bodyPr/>
        <a:lstStyle/>
        <a:p>
          <a:r>
            <a:rPr lang="en-US"/>
            <a:t>The technical review committee tries to “catch” many of these issues, particularly when it comes to grammar and spelling.  While grammar, spelling, capitalization, etc., are certainly important, this is not the focus of the Curriculum Committee.  We don’t want to spend our valuable time “wordsmithing” whether a word should be capitalized.  </a:t>
          </a:r>
        </a:p>
      </dgm:t>
    </dgm:pt>
    <dgm:pt modelId="{9BA40249-D82A-4987-9B4D-BB7E6DF3984A}" type="parTrans" cxnId="{2E5D6AE6-EF13-4B64-803B-0BBF6A420818}">
      <dgm:prSet/>
      <dgm:spPr/>
      <dgm:t>
        <a:bodyPr/>
        <a:lstStyle/>
        <a:p>
          <a:endParaRPr lang="en-US"/>
        </a:p>
      </dgm:t>
    </dgm:pt>
    <dgm:pt modelId="{3F72CEEE-422F-4ECB-91B8-EAEA4D3FEC8D}" type="sibTrans" cxnId="{2E5D6AE6-EF13-4B64-803B-0BBF6A420818}">
      <dgm:prSet/>
      <dgm:spPr/>
      <dgm:t>
        <a:bodyPr/>
        <a:lstStyle/>
        <a:p>
          <a:endParaRPr lang="en-US"/>
        </a:p>
      </dgm:t>
    </dgm:pt>
    <dgm:pt modelId="{01E93487-C859-4C58-A7CA-92A5CD7FF8CE}">
      <dgm:prSet/>
      <dgm:spPr/>
      <dgm:t>
        <a:bodyPr/>
        <a:lstStyle/>
        <a:p>
          <a:r>
            <a:rPr lang="en-US"/>
            <a:t>If you make those types of suggestions in the comments area of Curricunet, I can make those corrections prior to the meeting; however, it is very difficult to do them at the actual meeting.</a:t>
          </a:r>
        </a:p>
      </dgm:t>
    </dgm:pt>
    <dgm:pt modelId="{D8C887A9-1F51-43DE-B95C-F73B0EE686FB}" type="parTrans" cxnId="{D785E82C-2A09-4059-82AA-E4D12796983B}">
      <dgm:prSet/>
      <dgm:spPr/>
      <dgm:t>
        <a:bodyPr/>
        <a:lstStyle/>
        <a:p>
          <a:endParaRPr lang="en-US"/>
        </a:p>
      </dgm:t>
    </dgm:pt>
    <dgm:pt modelId="{7E04C77D-935C-49F2-B187-587EBD3961BC}" type="sibTrans" cxnId="{D785E82C-2A09-4059-82AA-E4D12796983B}">
      <dgm:prSet/>
      <dgm:spPr/>
      <dgm:t>
        <a:bodyPr/>
        <a:lstStyle/>
        <a:p>
          <a:endParaRPr lang="en-US"/>
        </a:p>
      </dgm:t>
    </dgm:pt>
    <dgm:pt modelId="{8781E9D4-3C8A-4989-82AA-00EA501A42E9}" type="pres">
      <dgm:prSet presAssocID="{01017AC0-20A7-45F3-9F49-2A44BBBE4588}" presName="linear" presStyleCnt="0">
        <dgm:presLayoutVars>
          <dgm:animLvl val="lvl"/>
          <dgm:resizeHandles val="exact"/>
        </dgm:presLayoutVars>
      </dgm:prSet>
      <dgm:spPr/>
    </dgm:pt>
    <dgm:pt modelId="{2C701C81-5265-4302-9F12-F8A11476549B}" type="pres">
      <dgm:prSet presAssocID="{3C6C737F-1FE5-4E0A-96E6-047242ED0EFC}" presName="parentText" presStyleLbl="node1" presStyleIdx="0" presStyleCnt="2">
        <dgm:presLayoutVars>
          <dgm:chMax val="0"/>
          <dgm:bulletEnabled val="1"/>
        </dgm:presLayoutVars>
      </dgm:prSet>
      <dgm:spPr/>
    </dgm:pt>
    <dgm:pt modelId="{ABC03A3D-50EB-47D6-BCE3-EF8B843D631D}" type="pres">
      <dgm:prSet presAssocID="{3F72CEEE-422F-4ECB-91B8-EAEA4D3FEC8D}" presName="spacer" presStyleCnt="0"/>
      <dgm:spPr/>
    </dgm:pt>
    <dgm:pt modelId="{25D6A31A-26CA-40D1-A76A-00FC152991E8}" type="pres">
      <dgm:prSet presAssocID="{01E93487-C859-4C58-A7CA-92A5CD7FF8CE}" presName="parentText" presStyleLbl="node1" presStyleIdx="1" presStyleCnt="2">
        <dgm:presLayoutVars>
          <dgm:chMax val="0"/>
          <dgm:bulletEnabled val="1"/>
        </dgm:presLayoutVars>
      </dgm:prSet>
      <dgm:spPr/>
    </dgm:pt>
  </dgm:ptLst>
  <dgm:cxnLst>
    <dgm:cxn modelId="{D785E82C-2A09-4059-82AA-E4D12796983B}" srcId="{01017AC0-20A7-45F3-9F49-2A44BBBE4588}" destId="{01E93487-C859-4C58-A7CA-92A5CD7FF8CE}" srcOrd="1" destOrd="0" parTransId="{D8C887A9-1F51-43DE-B95C-F73B0EE686FB}" sibTransId="{7E04C77D-935C-49F2-B187-587EBD3961BC}"/>
    <dgm:cxn modelId="{1D820635-4C5F-47EC-85D1-A4EAA9E0EF08}" type="presOf" srcId="{3C6C737F-1FE5-4E0A-96E6-047242ED0EFC}" destId="{2C701C81-5265-4302-9F12-F8A11476549B}" srcOrd="0" destOrd="0" presId="urn:microsoft.com/office/officeart/2005/8/layout/vList2"/>
    <dgm:cxn modelId="{2386243F-A60A-42C9-ABD9-CF43C79BE6E7}" type="presOf" srcId="{01E93487-C859-4C58-A7CA-92A5CD7FF8CE}" destId="{25D6A31A-26CA-40D1-A76A-00FC152991E8}" srcOrd="0" destOrd="0" presId="urn:microsoft.com/office/officeart/2005/8/layout/vList2"/>
    <dgm:cxn modelId="{45015A59-5E9B-4A86-B40F-993B6859CFCF}" type="presOf" srcId="{01017AC0-20A7-45F3-9F49-2A44BBBE4588}" destId="{8781E9D4-3C8A-4989-82AA-00EA501A42E9}" srcOrd="0" destOrd="0" presId="urn:microsoft.com/office/officeart/2005/8/layout/vList2"/>
    <dgm:cxn modelId="{2E5D6AE6-EF13-4B64-803B-0BBF6A420818}" srcId="{01017AC0-20A7-45F3-9F49-2A44BBBE4588}" destId="{3C6C737F-1FE5-4E0A-96E6-047242ED0EFC}" srcOrd="0" destOrd="0" parTransId="{9BA40249-D82A-4987-9B4D-BB7E6DF3984A}" sibTransId="{3F72CEEE-422F-4ECB-91B8-EAEA4D3FEC8D}"/>
    <dgm:cxn modelId="{E63D3214-9964-4D21-9EFB-B5CEA9DB73F0}" type="presParOf" srcId="{8781E9D4-3C8A-4989-82AA-00EA501A42E9}" destId="{2C701C81-5265-4302-9F12-F8A11476549B}" srcOrd="0" destOrd="0" presId="urn:microsoft.com/office/officeart/2005/8/layout/vList2"/>
    <dgm:cxn modelId="{2FF54A9A-C544-4B4A-A065-CB76B9E29F19}" type="presParOf" srcId="{8781E9D4-3C8A-4989-82AA-00EA501A42E9}" destId="{ABC03A3D-50EB-47D6-BCE3-EF8B843D631D}" srcOrd="1" destOrd="0" presId="urn:microsoft.com/office/officeart/2005/8/layout/vList2"/>
    <dgm:cxn modelId="{D72B85CB-005A-4617-AEA5-D0CF52EB92DA}" type="presParOf" srcId="{8781E9D4-3C8A-4989-82AA-00EA501A42E9}" destId="{25D6A31A-26CA-40D1-A76A-00FC152991E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F0EB64-663B-4760-ABB6-AD99D71D2B7A}">
      <dsp:nvSpPr>
        <dsp:cNvPr id="0" name=""/>
        <dsp:cNvSpPr/>
      </dsp:nvSpPr>
      <dsp:spPr>
        <a:xfrm>
          <a:off x="0" y="588"/>
          <a:ext cx="6692813" cy="137771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92E60C-4EE0-45CF-BBA8-FF6EAAA73CFB}">
      <dsp:nvSpPr>
        <dsp:cNvPr id="0" name=""/>
        <dsp:cNvSpPr/>
      </dsp:nvSpPr>
      <dsp:spPr>
        <a:xfrm>
          <a:off x="416759" y="310575"/>
          <a:ext cx="757744" cy="75774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CFE5BA4-F13D-4EDD-A3E9-383F7B1B3280}">
      <dsp:nvSpPr>
        <dsp:cNvPr id="0" name=""/>
        <dsp:cNvSpPr/>
      </dsp:nvSpPr>
      <dsp:spPr>
        <a:xfrm>
          <a:off x="1591264" y="588"/>
          <a:ext cx="5101549" cy="1377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808" tIns="145808" rIns="145808" bIns="145808" numCol="1" spcCol="1270" anchor="ctr" anchorCtr="0">
          <a:noAutofit/>
        </a:bodyPr>
        <a:lstStyle/>
        <a:p>
          <a:pPr marL="0" lvl="0" indent="0" algn="l" defTabSz="800100">
            <a:lnSpc>
              <a:spcPct val="100000"/>
            </a:lnSpc>
            <a:spcBef>
              <a:spcPct val="0"/>
            </a:spcBef>
            <a:spcAft>
              <a:spcPct val="35000"/>
            </a:spcAft>
            <a:buNone/>
          </a:pPr>
          <a:r>
            <a:rPr lang="en-US" sz="1800" kern="1200" dirty="0"/>
            <a:t>Prior to the bi-monthly curriculum meeting, Review curriculum in </a:t>
          </a:r>
          <a:r>
            <a:rPr lang="en-US" sz="1800" kern="1200" dirty="0" err="1"/>
            <a:t>CurricUNET</a:t>
          </a:r>
          <a:r>
            <a:rPr lang="en-US" sz="1800" kern="1200" dirty="0"/>
            <a:t> (courses and programs) that is submitted by faculty to ensure local and state compliance.</a:t>
          </a:r>
        </a:p>
      </dsp:txBody>
      <dsp:txXfrm>
        <a:off x="1591264" y="588"/>
        <a:ext cx="5101549" cy="1377717"/>
      </dsp:txXfrm>
    </dsp:sp>
    <dsp:sp modelId="{1C999082-AFAD-4DAA-A421-48245DF6E281}">
      <dsp:nvSpPr>
        <dsp:cNvPr id="0" name=""/>
        <dsp:cNvSpPr/>
      </dsp:nvSpPr>
      <dsp:spPr>
        <a:xfrm>
          <a:off x="0" y="1722736"/>
          <a:ext cx="6692813" cy="137771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269C29-A247-4BD9-9422-62294DC8CB49}">
      <dsp:nvSpPr>
        <dsp:cNvPr id="0" name=""/>
        <dsp:cNvSpPr/>
      </dsp:nvSpPr>
      <dsp:spPr>
        <a:xfrm>
          <a:off x="416759" y="2032722"/>
          <a:ext cx="757744" cy="75774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B54CBCC-8C87-4707-B6D1-44F74232D3D2}">
      <dsp:nvSpPr>
        <dsp:cNvPr id="0" name=""/>
        <dsp:cNvSpPr/>
      </dsp:nvSpPr>
      <dsp:spPr>
        <a:xfrm>
          <a:off x="1591264" y="1722736"/>
          <a:ext cx="5101549" cy="1377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808" tIns="145808" rIns="145808" bIns="145808" numCol="1" spcCol="1270" anchor="ctr" anchorCtr="0">
          <a:noAutofit/>
        </a:bodyPr>
        <a:lstStyle/>
        <a:p>
          <a:pPr marL="0" lvl="0" indent="0" algn="l" defTabSz="800100">
            <a:lnSpc>
              <a:spcPct val="100000"/>
            </a:lnSpc>
            <a:spcBef>
              <a:spcPct val="0"/>
            </a:spcBef>
            <a:spcAft>
              <a:spcPct val="35000"/>
            </a:spcAft>
            <a:buNone/>
          </a:pPr>
          <a:r>
            <a:rPr lang="en-US" sz="1800" kern="1200" dirty="0"/>
            <a:t>Comment through </a:t>
          </a:r>
          <a:r>
            <a:rPr lang="en-US" sz="1800" kern="1200" dirty="0" err="1"/>
            <a:t>CurricUNET</a:t>
          </a:r>
          <a:r>
            <a:rPr lang="en-US" sz="1800" kern="1200" dirty="0"/>
            <a:t> on courses and programs.  </a:t>
          </a:r>
        </a:p>
      </dsp:txBody>
      <dsp:txXfrm>
        <a:off x="1591264" y="1722736"/>
        <a:ext cx="5101549" cy="1377717"/>
      </dsp:txXfrm>
    </dsp:sp>
    <dsp:sp modelId="{C9F6551D-9CBE-4C26-90BB-8F40ABE954FA}">
      <dsp:nvSpPr>
        <dsp:cNvPr id="0" name=""/>
        <dsp:cNvSpPr/>
      </dsp:nvSpPr>
      <dsp:spPr>
        <a:xfrm>
          <a:off x="0" y="3444883"/>
          <a:ext cx="6692813" cy="137771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5ACB33-8875-4B56-92C2-05838910903A}">
      <dsp:nvSpPr>
        <dsp:cNvPr id="0" name=""/>
        <dsp:cNvSpPr/>
      </dsp:nvSpPr>
      <dsp:spPr>
        <a:xfrm>
          <a:off x="416759" y="3754869"/>
          <a:ext cx="757744" cy="75774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AB99F7E-ECCF-48E8-8471-24786E3E7D97}">
      <dsp:nvSpPr>
        <dsp:cNvPr id="0" name=""/>
        <dsp:cNvSpPr/>
      </dsp:nvSpPr>
      <dsp:spPr>
        <a:xfrm>
          <a:off x="1591264" y="3444883"/>
          <a:ext cx="5101549" cy="1377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808" tIns="145808" rIns="145808" bIns="145808" numCol="1" spcCol="1270" anchor="ctr" anchorCtr="0">
          <a:noAutofit/>
        </a:bodyPr>
        <a:lstStyle/>
        <a:p>
          <a:pPr marL="0" lvl="0" indent="0" algn="l" defTabSz="800100">
            <a:lnSpc>
              <a:spcPct val="100000"/>
            </a:lnSpc>
            <a:spcBef>
              <a:spcPct val="0"/>
            </a:spcBef>
            <a:spcAft>
              <a:spcPct val="35000"/>
            </a:spcAft>
            <a:buNone/>
          </a:pPr>
          <a:r>
            <a:rPr lang="en-US" sz="1800" kern="1200" dirty="0"/>
            <a:t>Assist faculty in their respective areas with curriculum-related questions.</a:t>
          </a:r>
        </a:p>
      </dsp:txBody>
      <dsp:txXfrm>
        <a:off x="1591264" y="3444883"/>
        <a:ext cx="5101549" cy="13777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F0EB64-663B-4760-ABB6-AD99D71D2B7A}">
      <dsp:nvSpPr>
        <dsp:cNvPr id="0" name=""/>
        <dsp:cNvSpPr/>
      </dsp:nvSpPr>
      <dsp:spPr>
        <a:xfrm>
          <a:off x="0" y="588"/>
          <a:ext cx="6692813" cy="137771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92E60C-4EE0-45CF-BBA8-FF6EAAA73CFB}">
      <dsp:nvSpPr>
        <dsp:cNvPr id="0" name=""/>
        <dsp:cNvSpPr/>
      </dsp:nvSpPr>
      <dsp:spPr>
        <a:xfrm>
          <a:off x="416759" y="310575"/>
          <a:ext cx="757744" cy="75774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CFE5BA4-F13D-4EDD-A3E9-383F7B1B3280}">
      <dsp:nvSpPr>
        <dsp:cNvPr id="0" name=""/>
        <dsp:cNvSpPr/>
      </dsp:nvSpPr>
      <dsp:spPr>
        <a:xfrm>
          <a:off x="1591264" y="588"/>
          <a:ext cx="5101549" cy="1377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808" tIns="145808" rIns="145808" bIns="145808" numCol="1" spcCol="1270" anchor="ctr" anchorCtr="0">
          <a:noAutofit/>
        </a:bodyPr>
        <a:lstStyle/>
        <a:p>
          <a:pPr marL="0" lvl="0" indent="0" algn="l" defTabSz="1066800">
            <a:lnSpc>
              <a:spcPct val="100000"/>
            </a:lnSpc>
            <a:spcBef>
              <a:spcPct val="0"/>
            </a:spcBef>
            <a:spcAft>
              <a:spcPct val="35000"/>
            </a:spcAft>
            <a:buNone/>
          </a:pPr>
          <a:r>
            <a:rPr lang="en-US" sz="2400" kern="1200" dirty="0">
              <a:solidFill>
                <a:schemeClr val="tx1"/>
              </a:solidFill>
            </a:rPr>
            <a:t>Regularly attend  curriculum meetings and participate in curricular-related discussions.</a:t>
          </a:r>
          <a:endParaRPr lang="en-US" sz="2400" kern="1200" dirty="0"/>
        </a:p>
      </dsp:txBody>
      <dsp:txXfrm>
        <a:off x="1591264" y="588"/>
        <a:ext cx="5101549" cy="1377717"/>
      </dsp:txXfrm>
    </dsp:sp>
    <dsp:sp modelId="{1C999082-AFAD-4DAA-A421-48245DF6E281}">
      <dsp:nvSpPr>
        <dsp:cNvPr id="0" name=""/>
        <dsp:cNvSpPr/>
      </dsp:nvSpPr>
      <dsp:spPr>
        <a:xfrm>
          <a:off x="0" y="1722736"/>
          <a:ext cx="6692813" cy="137771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269C29-A247-4BD9-9422-62294DC8CB49}">
      <dsp:nvSpPr>
        <dsp:cNvPr id="0" name=""/>
        <dsp:cNvSpPr/>
      </dsp:nvSpPr>
      <dsp:spPr>
        <a:xfrm>
          <a:off x="416759" y="2032722"/>
          <a:ext cx="757744" cy="75774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B54CBCC-8C87-4707-B6D1-44F74232D3D2}">
      <dsp:nvSpPr>
        <dsp:cNvPr id="0" name=""/>
        <dsp:cNvSpPr/>
      </dsp:nvSpPr>
      <dsp:spPr>
        <a:xfrm>
          <a:off x="1591264" y="1722736"/>
          <a:ext cx="5101549" cy="1377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808" tIns="145808" rIns="145808" bIns="145808" numCol="1" spcCol="1270" anchor="ctr" anchorCtr="0">
          <a:noAutofit/>
        </a:bodyPr>
        <a:lstStyle/>
        <a:p>
          <a:pPr marL="0" lvl="0" indent="0" algn="l" defTabSz="1066800">
            <a:lnSpc>
              <a:spcPct val="100000"/>
            </a:lnSpc>
            <a:spcBef>
              <a:spcPct val="0"/>
            </a:spcBef>
            <a:spcAft>
              <a:spcPct val="35000"/>
            </a:spcAft>
            <a:buNone/>
          </a:pPr>
          <a:r>
            <a:rPr lang="en-US" sz="2400" kern="1200" dirty="0">
              <a:solidFill>
                <a:schemeClr val="tx1"/>
              </a:solidFill>
            </a:rPr>
            <a:t>Vote at bi-weekly curriculum meetings.</a:t>
          </a:r>
          <a:endParaRPr lang="en-US" sz="2400" kern="1200" dirty="0"/>
        </a:p>
      </dsp:txBody>
      <dsp:txXfrm>
        <a:off x="1591264" y="1722736"/>
        <a:ext cx="5101549" cy="1377717"/>
      </dsp:txXfrm>
    </dsp:sp>
    <dsp:sp modelId="{C9F6551D-9CBE-4C26-90BB-8F40ABE954FA}">
      <dsp:nvSpPr>
        <dsp:cNvPr id="0" name=""/>
        <dsp:cNvSpPr/>
      </dsp:nvSpPr>
      <dsp:spPr>
        <a:xfrm>
          <a:off x="0" y="3444883"/>
          <a:ext cx="6692813" cy="137771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5ACB33-8875-4B56-92C2-05838910903A}">
      <dsp:nvSpPr>
        <dsp:cNvPr id="0" name=""/>
        <dsp:cNvSpPr/>
      </dsp:nvSpPr>
      <dsp:spPr>
        <a:xfrm>
          <a:off x="416759" y="3754869"/>
          <a:ext cx="757744" cy="75774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AB99F7E-ECCF-48E8-8471-24786E3E7D97}">
      <dsp:nvSpPr>
        <dsp:cNvPr id="0" name=""/>
        <dsp:cNvSpPr/>
      </dsp:nvSpPr>
      <dsp:spPr>
        <a:xfrm>
          <a:off x="1591264" y="3444883"/>
          <a:ext cx="5101549" cy="1377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808" tIns="145808" rIns="145808" bIns="145808" numCol="1" spcCol="1270" anchor="ctr" anchorCtr="0">
          <a:noAutofit/>
        </a:bodyPr>
        <a:lstStyle/>
        <a:p>
          <a:pPr marL="0" lvl="0" indent="0" algn="l" defTabSz="1066800">
            <a:lnSpc>
              <a:spcPct val="100000"/>
            </a:lnSpc>
            <a:spcBef>
              <a:spcPct val="0"/>
            </a:spcBef>
            <a:spcAft>
              <a:spcPct val="35000"/>
            </a:spcAft>
            <a:buNone/>
          </a:pPr>
          <a:r>
            <a:rPr lang="en-US" sz="2400" kern="1200" dirty="0">
              <a:solidFill>
                <a:schemeClr val="tx1"/>
              </a:solidFill>
            </a:rPr>
            <a:t>Assign/find a proxy if you are unable to attend a meeting.</a:t>
          </a:r>
          <a:endParaRPr lang="en-US" sz="2400" kern="1200" dirty="0"/>
        </a:p>
      </dsp:txBody>
      <dsp:txXfrm>
        <a:off x="1591264" y="3444883"/>
        <a:ext cx="5101549" cy="13777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701C81-5265-4302-9F12-F8A11476549B}">
      <dsp:nvSpPr>
        <dsp:cNvPr id="0" name=""/>
        <dsp:cNvSpPr/>
      </dsp:nvSpPr>
      <dsp:spPr>
        <a:xfrm>
          <a:off x="0" y="136394"/>
          <a:ext cx="6692813" cy="2246400"/>
        </a:xfrm>
        <a:prstGeom prst="round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The technical review committee tries to “catch” many of these issues, particularly when it comes to grammar and spelling.  While grammar, spelling, capitalization, etc., are certainly important, this is not the focus of the Curriculum Committee.  We don’t want to spend our valuable time “wordsmithing” whether a word should be capitalized.  </a:t>
          </a:r>
        </a:p>
      </dsp:txBody>
      <dsp:txXfrm>
        <a:off x="109660" y="246054"/>
        <a:ext cx="6473493" cy="2027080"/>
      </dsp:txXfrm>
    </dsp:sp>
    <dsp:sp modelId="{25D6A31A-26CA-40D1-A76A-00FC152991E8}">
      <dsp:nvSpPr>
        <dsp:cNvPr id="0" name=""/>
        <dsp:cNvSpPr/>
      </dsp:nvSpPr>
      <dsp:spPr>
        <a:xfrm>
          <a:off x="0" y="2440394"/>
          <a:ext cx="6692813" cy="2246400"/>
        </a:xfrm>
        <a:prstGeom prst="roundRect">
          <a:avLst/>
        </a:prstGeom>
        <a:gradFill rotWithShape="0">
          <a:gsLst>
            <a:gs pos="0">
              <a:schemeClr val="accent5">
                <a:hueOff val="-2615887"/>
                <a:satOff val="15563"/>
                <a:lumOff val="6274"/>
                <a:alphaOff val="0"/>
                <a:tint val="96000"/>
                <a:lumMod val="100000"/>
              </a:schemeClr>
            </a:gs>
            <a:gs pos="78000">
              <a:schemeClr val="accent5">
                <a:hueOff val="-2615887"/>
                <a:satOff val="15563"/>
                <a:lumOff val="627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If you make those types of suggestions in the comments area of Curricunet, I can make those corrections prior to the meeting; however, it is very difficult to do them at the actual meeting.</a:t>
          </a:r>
        </a:p>
      </dsp:txBody>
      <dsp:txXfrm>
        <a:off x="109660" y="2550054"/>
        <a:ext cx="6473493" cy="202708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95C5C9-164C-46B3-A87E-7660D39D3106}" type="datetime2">
              <a:rPr lang="en-US" smtClean="0"/>
              <a:t>Monday, September 13, 2021</a:t>
            </a:fld>
            <a:endParaRPr lang="en-US" dirty="0"/>
          </a:p>
        </p:txBody>
      </p:sp>
      <p:sp>
        <p:nvSpPr>
          <p:cNvPr id="5" name="Footer Placeholder 4"/>
          <p:cNvSpPr>
            <a:spLocks noGrp="1"/>
          </p:cNvSpPr>
          <p:nvPr>
            <p:ph type="ftr" sz="quarter" idx="11"/>
          </p:nvPr>
        </p:nvSpPr>
        <p:spPr/>
        <p:txBody>
          <a:bodyPr/>
          <a:lstStyle/>
          <a:p>
            <a:pPr algn="l"/>
            <a:r>
              <a:rPr lang="en-US" dirty="0"/>
              <a:t>Sample Footer Text</a:t>
            </a:r>
          </a:p>
        </p:txBody>
      </p:sp>
      <p:sp>
        <p:nvSpPr>
          <p:cNvPr id="6" name="Slide Number Placeholder 5"/>
          <p:cNvSpPr>
            <a:spLocks noGrp="1"/>
          </p:cNvSpPr>
          <p:nvPr>
            <p:ph type="sldNum" sz="quarter" idx="12"/>
          </p:nvPr>
        </p:nvSpPr>
        <p:spPr/>
        <p:txBody>
          <a:bodyPr/>
          <a:lstStyle/>
          <a:p>
            <a:fld id="{1621B6DD-29C1-4FEA-923F-71EA1347694C}" type="slidenum">
              <a:rPr lang="en-US" smtClean="0"/>
              <a:t>‹#›</a:t>
            </a:fld>
            <a:endParaRPr lang="en-US" dirty="0"/>
          </a:p>
        </p:txBody>
      </p:sp>
    </p:spTree>
    <p:extLst>
      <p:ext uri="{BB962C8B-B14F-4D97-AF65-F5344CB8AC3E}">
        <p14:creationId xmlns:p14="http://schemas.microsoft.com/office/powerpoint/2010/main" val="4214992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EA2CF1-0EB2-4673-802D-3371233E4A77}" type="datetime2">
              <a:rPr lang="en-US" smtClean="0"/>
              <a:t>Monday, September 13, 2021</a:t>
            </a:fld>
            <a:endParaRPr lang="en-US" dirty="0"/>
          </a:p>
        </p:txBody>
      </p:sp>
      <p:sp>
        <p:nvSpPr>
          <p:cNvPr id="5" name="Footer Placeholder 4"/>
          <p:cNvSpPr>
            <a:spLocks noGrp="1"/>
          </p:cNvSpPr>
          <p:nvPr>
            <p:ph type="ftr" sz="quarter" idx="11"/>
          </p:nvPr>
        </p:nvSpPr>
        <p:spPr/>
        <p:txBody>
          <a:bodyPr/>
          <a:lstStyle/>
          <a:p>
            <a:pPr algn="l"/>
            <a:r>
              <a:rPr lang="en-US" dirty="0"/>
              <a:t>Sample Footer Text</a:t>
            </a:r>
          </a:p>
        </p:txBody>
      </p:sp>
      <p:sp>
        <p:nvSpPr>
          <p:cNvPr id="6" name="Slide Number Placeholder 5"/>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200160807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EA2CF1-0EB2-4673-802D-3371233E4A77}" type="datetime2">
              <a:rPr lang="en-US" smtClean="0"/>
              <a:t>Monday, September 13, 2021</a:t>
            </a:fld>
            <a:endParaRPr lang="en-US" dirty="0"/>
          </a:p>
        </p:txBody>
      </p:sp>
      <p:sp>
        <p:nvSpPr>
          <p:cNvPr id="5" name="Footer Placeholder 4"/>
          <p:cNvSpPr>
            <a:spLocks noGrp="1"/>
          </p:cNvSpPr>
          <p:nvPr>
            <p:ph type="ftr" sz="quarter" idx="11"/>
          </p:nvPr>
        </p:nvSpPr>
        <p:spPr/>
        <p:txBody>
          <a:bodyPr/>
          <a:lstStyle/>
          <a:p>
            <a:pPr algn="l"/>
            <a:r>
              <a:rPr lang="en-US" dirty="0"/>
              <a:t>Sample Footer Text</a:t>
            </a:r>
          </a:p>
        </p:txBody>
      </p:sp>
      <p:sp>
        <p:nvSpPr>
          <p:cNvPr id="6" name="Slide Number Placeholder 5"/>
          <p:cNvSpPr>
            <a:spLocks noGrp="1"/>
          </p:cNvSpPr>
          <p:nvPr>
            <p:ph type="sldNum" sz="quarter" idx="12"/>
          </p:nvPr>
        </p:nvSpPr>
        <p:spPr/>
        <p:txBody>
          <a:bodyPr/>
          <a:lstStyle/>
          <a:p>
            <a:fld id="{1621B6DD-29C1-4FEA-923F-71EA1347694C}"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7036090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EA2CF1-0EB2-4673-802D-3371233E4A77}" type="datetime2">
              <a:rPr lang="en-US" smtClean="0"/>
              <a:t>Monday, September 13, 2021</a:t>
            </a:fld>
            <a:endParaRPr lang="en-US" dirty="0"/>
          </a:p>
        </p:txBody>
      </p:sp>
      <p:sp>
        <p:nvSpPr>
          <p:cNvPr id="5" name="Footer Placeholder 4"/>
          <p:cNvSpPr>
            <a:spLocks noGrp="1"/>
          </p:cNvSpPr>
          <p:nvPr>
            <p:ph type="ftr" sz="quarter" idx="11"/>
          </p:nvPr>
        </p:nvSpPr>
        <p:spPr/>
        <p:txBody>
          <a:bodyPr/>
          <a:lstStyle/>
          <a:p>
            <a:pPr algn="l"/>
            <a:r>
              <a:rPr lang="en-US" dirty="0"/>
              <a:t>Sample Footer Text</a:t>
            </a:r>
          </a:p>
        </p:txBody>
      </p:sp>
      <p:sp>
        <p:nvSpPr>
          <p:cNvPr id="6" name="Slide Number Placeholder 5"/>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41509389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EA2CF1-0EB2-4673-802D-3371233E4A77}" type="datetime2">
              <a:rPr lang="en-US" smtClean="0"/>
              <a:t>Monday, September 13, 2021</a:t>
            </a:fld>
            <a:endParaRPr lang="en-US" dirty="0"/>
          </a:p>
        </p:txBody>
      </p:sp>
      <p:sp>
        <p:nvSpPr>
          <p:cNvPr id="5" name="Footer Placeholder 4"/>
          <p:cNvSpPr>
            <a:spLocks noGrp="1"/>
          </p:cNvSpPr>
          <p:nvPr>
            <p:ph type="ftr" sz="quarter" idx="11"/>
          </p:nvPr>
        </p:nvSpPr>
        <p:spPr/>
        <p:txBody>
          <a:bodyPr/>
          <a:lstStyle/>
          <a:p>
            <a:pPr algn="l"/>
            <a:r>
              <a:rPr lang="en-US" dirty="0"/>
              <a:t>Sample Footer Text</a:t>
            </a:r>
          </a:p>
        </p:txBody>
      </p:sp>
      <p:sp>
        <p:nvSpPr>
          <p:cNvPr id="6" name="Slide Number Placeholder 5"/>
          <p:cNvSpPr>
            <a:spLocks noGrp="1"/>
          </p:cNvSpPr>
          <p:nvPr>
            <p:ph type="sldNum" sz="quarter" idx="12"/>
          </p:nvPr>
        </p:nvSpPr>
        <p:spPr/>
        <p:txBody>
          <a:bodyPr/>
          <a:lstStyle/>
          <a:p>
            <a:fld id="{1621B6DD-29C1-4FEA-923F-71EA1347694C}"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827954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EA2CF1-0EB2-4673-802D-3371233E4A77}" type="datetime2">
              <a:rPr lang="en-US" smtClean="0"/>
              <a:t>Monday, September 13, 2021</a:t>
            </a:fld>
            <a:endParaRPr lang="en-US" dirty="0"/>
          </a:p>
        </p:txBody>
      </p:sp>
      <p:sp>
        <p:nvSpPr>
          <p:cNvPr id="5" name="Footer Placeholder 4"/>
          <p:cNvSpPr>
            <a:spLocks noGrp="1"/>
          </p:cNvSpPr>
          <p:nvPr>
            <p:ph type="ftr" sz="quarter" idx="11"/>
          </p:nvPr>
        </p:nvSpPr>
        <p:spPr/>
        <p:txBody>
          <a:bodyPr/>
          <a:lstStyle/>
          <a:p>
            <a:pPr algn="l"/>
            <a:r>
              <a:rPr lang="en-US" dirty="0"/>
              <a:t>Sample Footer Text</a:t>
            </a:r>
          </a:p>
        </p:txBody>
      </p:sp>
      <p:sp>
        <p:nvSpPr>
          <p:cNvPr id="6" name="Slide Number Placeholder 5"/>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14885118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75179A-1E2B-41AB-B400-4F1B4022FAEE}" type="datetime2">
              <a:rPr lang="en-US" smtClean="0"/>
              <a:t>Monday, September 13, 2021</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1621B6DD-29C1-4FEA-923F-71EA1347694C}" type="slidenum">
              <a:rPr lang="en-US" smtClean="0"/>
              <a:t>‹#›</a:t>
            </a:fld>
            <a:endParaRPr lang="en-US" dirty="0"/>
          </a:p>
        </p:txBody>
      </p:sp>
    </p:spTree>
    <p:extLst>
      <p:ext uri="{BB962C8B-B14F-4D97-AF65-F5344CB8AC3E}">
        <p14:creationId xmlns:p14="http://schemas.microsoft.com/office/powerpoint/2010/main" val="15512110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681D0F-6595-4F14-8EF3-954CD87C797B}" type="datetime2">
              <a:rPr lang="en-US" smtClean="0"/>
              <a:t>Monday, September 13, 2021</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1621B6DD-29C1-4FEA-923F-71EA1347694C}" type="slidenum">
              <a:rPr lang="en-US" smtClean="0"/>
              <a:t>‹#›</a:t>
            </a:fld>
            <a:endParaRPr lang="en-US" dirty="0"/>
          </a:p>
        </p:txBody>
      </p:sp>
    </p:spTree>
    <p:extLst>
      <p:ext uri="{BB962C8B-B14F-4D97-AF65-F5344CB8AC3E}">
        <p14:creationId xmlns:p14="http://schemas.microsoft.com/office/powerpoint/2010/main" val="2874982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DCFF8A-AAF8-4A12-8A91-9CA0EAF6CBB9}" type="datetime2">
              <a:rPr lang="en-US" smtClean="0"/>
              <a:t>Monday, September 13, 2021</a:t>
            </a:fld>
            <a:endParaRPr lang="en-US" dirty="0"/>
          </a:p>
        </p:txBody>
      </p:sp>
      <p:sp>
        <p:nvSpPr>
          <p:cNvPr id="5" name="Footer Placeholder 4"/>
          <p:cNvSpPr>
            <a:spLocks noGrp="1"/>
          </p:cNvSpPr>
          <p:nvPr>
            <p:ph type="ftr" sz="quarter" idx="11"/>
          </p:nvPr>
        </p:nvSpPr>
        <p:spPr/>
        <p:txBody>
          <a:bodyPr/>
          <a:lstStyle/>
          <a:p>
            <a:pPr algn="l"/>
            <a:r>
              <a:rPr lang="en-US" dirty="0"/>
              <a:t>Sample Footer Text</a:t>
            </a:r>
          </a:p>
        </p:txBody>
      </p:sp>
      <p:sp>
        <p:nvSpPr>
          <p:cNvPr id="6" name="Slide Number Placeholder 5"/>
          <p:cNvSpPr>
            <a:spLocks noGrp="1"/>
          </p:cNvSpPr>
          <p:nvPr>
            <p:ph type="sldNum" sz="quarter" idx="12"/>
          </p:nvPr>
        </p:nvSpPr>
        <p:spPr/>
        <p:txBody>
          <a:bodyPr/>
          <a:lstStyle/>
          <a:p>
            <a:fld id="{1621B6DD-29C1-4FEA-923F-71EA1347694C}" type="slidenum">
              <a:rPr lang="en-US" smtClean="0"/>
              <a:t>‹#›</a:t>
            </a:fld>
            <a:endParaRPr lang="en-US" dirty="0"/>
          </a:p>
        </p:txBody>
      </p:sp>
    </p:spTree>
    <p:extLst>
      <p:ext uri="{BB962C8B-B14F-4D97-AF65-F5344CB8AC3E}">
        <p14:creationId xmlns:p14="http://schemas.microsoft.com/office/powerpoint/2010/main" val="271231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CC25C3-021A-4B0B-8F70-0C181FE1CF45}" type="datetime2">
              <a:rPr lang="en-US" smtClean="0"/>
              <a:t>Monday, September 13, 2021</a:t>
            </a:fld>
            <a:endParaRPr lang="en-US" dirty="0"/>
          </a:p>
        </p:txBody>
      </p:sp>
      <p:sp>
        <p:nvSpPr>
          <p:cNvPr id="5" name="Footer Placeholder 4"/>
          <p:cNvSpPr>
            <a:spLocks noGrp="1"/>
          </p:cNvSpPr>
          <p:nvPr>
            <p:ph type="ftr" sz="quarter" idx="11"/>
          </p:nvPr>
        </p:nvSpPr>
        <p:spPr/>
        <p:txBody>
          <a:bodyPr/>
          <a:lstStyle/>
          <a:p>
            <a:pPr algn="l"/>
            <a:r>
              <a:rPr lang="en-US" dirty="0"/>
              <a:t>Sample Footer Text</a:t>
            </a:r>
          </a:p>
        </p:txBody>
      </p:sp>
      <p:sp>
        <p:nvSpPr>
          <p:cNvPr id="6" name="Slide Number Placeholder 5"/>
          <p:cNvSpPr>
            <a:spLocks noGrp="1"/>
          </p:cNvSpPr>
          <p:nvPr>
            <p:ph type="sldNum" sz="quarter" idx="12"/>
          </p:nvPr>
        </p:nvSpPr>
        <p:spPr/>
        <p:txBody>
          <a:bodyPr/>
          <a:lstStyle/>
          <a:p>
            <a:fld id="{1621B6DD-29C1-4FEA-923F-71EA1347694C}" type="slidenum">
              <a:rPr lang="en-US" smtClean="0"/>
              <a:t>‹#›</a:t>
            </a:fld>
            <a:endParaRPr lang="en-US" dirty="0"/>
          </a:p>
        </p:txBody>
      </p:sp>
    </p:spTree>
    <p:extLst>
      <p:ext uri="{BB962C8B-B14F-4D97-AF65-F5344CB8AC3E}">
        <p14:creationId xmlns:p14="http://schemas.microsoft.com/office/powerpoint/2010/main" val="209796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23D88D-8CEC-4ED9-A53B-5596187D9A16}" type="datetime2">
              <a:rPr lang="en-US" smtClean="0"/>
              <a:t>Monday, September 13, 2021</a:t>
            </a:fld>
            <a:endParaRPr lang="en-US" dirty="0"/>
          </a:p>
        </p:txBody>
      </p:sp>
      <p:sp>
        <p:nvSpPr>
          <p:cNvPr id="6" name="Footer Placeholder 5"/>
          <p:cNvSpPr>
            <a:spLocks noGrp="1"/>
          </p:cNvSpPr>
          <p:nvPr>
            <p:ph type="ftr" sz="quarter" idx="11"/>
          </p:nvPr>
        </p:nvSpPr>
        <p:spPr/>
        <p:txBody>
          <a:bodyPr/>
          <a:lstStyle/>
          <a:p>
            <a:r>
              <a:rPr lang="en-US" dirty="0"/>
              <a:t>Sample Footer Text</a:t>
            </a:r>
          </a:p>
        </p:txBody>
      </p:sp>
      <p:sp>
        <p:nvSpPr>
          <p:cNvPr id="7" name="Slide Number Placeholder 6"/>
          <p:cNvSpPr>
            <a:spLocks noGrp="1"/>
          </p:cNvSpPr>
          <p:nvPr>
            <p:ph type="sldNum" sz="quarter" idx="12"/>
          </p:nvPr>
        </p:nvSpPr>
        <p:spPr/>
        <p:txBody>
          <a:bodyPr/>
          <a:lstStyle/>
          <a:p>
            <a:fld id="{1621B6DD-29C1-4FEA-923F-71EA1347694C}" type="slidenum">
              <a:rPr lang="en-US" smtClean="0"/>
              <a:t>‹#›</a:t>
            </a:fld>
            <a:endParaRPr lang="en-US" dirty="0"/>
          </a:p>
        </p:txBody>
      </p:sp>
    </p:spTree>
    <p:extLst>
      <p:ext uri="{BB962C8B-B14F-4D97-AF65-F5344CB8AC3E}">
        <p14:creationId xmlns:p14="http://schemas.microsoft.com/office/powerpoint/2010/main" val="1321543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CCD382-DFDA-4722-A27A-59C21AD112F2}" type="datetime2">
              <a:rPr lang="en-US" smtClean="0"/>
              <a:t>Monday, September 13, 2021</a:t>
            </a:fld>
            <a:endParaRPr lang="en-US" dirty="0"/>
          </a:p>
        </p:txBody>
      </p:sp>
      <p:sp>
        <p:nvSpPr>
          <p:cNvPr id="8" name="Footer Placeholder 7"/>
          <p:cNvSpPr>
            <a:spLocks noGrp="1"/>
          </p:cNvSpPr>
          <p:nvPr>
            <p:ph type="ftr" sz="quarter" idx="11"/>
          </p:nvPr>
        </p:nvSpPr>
        <p:spPr/>
        <p:txBody>
          <a:bodyPr/>
          <a:lstStyle/>
          <a:p>
            <a:r>
              <a:rPr lang="en-US" dirty="0"/>
              <a:t>Sample Footer Text</a:t>
            </a:r>
          </a:p>
        </p:txBody>
      </p:sp>
      <p:sp>
        <p:nvSpPr>
          <p:cNvPr id="9" name="Slide Number Placeholder 8"/>
          <p:cNvSpPr>
            <a:spLocks noGrp="1"/>
          </p:cNvSpPr>
          <p:nvPr>
            <p:ph type="sldNum" sz="quarter" idx="12"/>
          </p:nvPr>
        </p:nvSpPr>
        <p:spPr/>
        <p:txBody>
          <a:bodyPr/>
          <a:lstStyle/>
          <a:p>
            <a:fld id="{1621B6DD-29C1-4FEA-923F-71EA1347694C}" type="slidenum">
              <a:rPr lang="en-US" smtClean="0"/>
              <a:t>‹#›</a:t>
            </a:fld>
            <a:endParaRPr lang="en-US" dirty="0"/>
          </a:p>
        </p:txBody>
      </p:sp>
    </p:spTree>
    <p:extLst>
      <p:ext uri="{BB962C8B-B14F-4D97-AF65-F5344CB8AC3E}">
        <p14:creationId xmlns:p14="http://schemas.microsoft.com/office/powerpoint/2010/main" val="817809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F2A30D-1C09-413F-AAB1-38F366000715}" type="datetime2">
              <a:rPr lang="en-US" smtClean="0"/>
              <a:t>Monday, September 13, 2021</a:t>
            </a:fld>
            <a:endParaRPr lang="en-US" dirty="0"/>
          </a:p>
        </p:txBody>
      </p:sp>
      <p:sp>
        <p:nvSpPr>
          <p:cNvPr id="4" name="Footer Placeholder 3"/>
          <p:cNvSpPr>
            <a:spLocks noGrp="1"/>
          </p:cNvSpPr>
          <p:nvPr>
            <p:ph type="ftr" sz="quarter" idx="11"/>
          </p:nvPr>
        </p:nvSpPr>
        <p:spPr/>
        <p:txBody>
          <a:bodyPr/>
          <a:lstStyle/>
          <a:p>
            <a:r>
              <a:rPr lang="en-US" dirty="0"/>
              <a:t>Sample Footer Text</a:t>
            </a:r>
          </a:p>
        </p:txBody>
      </p:sp>
      <p:sp>
        <p:nvSpPr>
          <p:cNvPr id="5" name="Slide Number Placeholder 4"/>
          <p:cNvSpPr>
            <a:spLocks noGrp="1"/>
          </p:cNvSpPr>
          <p:nvPr>
            <p:ph type="sldNum" sz="quarter" idx="12"/>
          </p:nvPr>
        </p:nvSpPr>
        <p:spPr/>
        <p:txBody>
          <a:bodyPr/>
          <a:lstStyle/>
          <a:p>
            <a:fld id="{1621B6DD-29C1-4FEA-923F-71EA1347694C}" type="slidenum">
              <a:rPr lang="en-US" smtClean="0"/>
              <a:t>‹#›</a:t>
            </a:fld>
            <a:endParaRPr lang="en-US" dirty="0"/>
          </a:p>
        </p:txBody>
      </p:sp>
    </p:spTree>
    <p:extLst>
      <p:ext uri="{BB962C8B-B14F-4D97-AF65-F5344CB8AC3E}">
        <p14:creationId xmlns:p14="http://schemas.microsoft.com/office/powerpoint/2010/main" val="4017736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B82B9C-D65E-4F64-95C3-B10F3B00F0D9}" type="datetime2">
              <a:rPr lang="en-US" smtClean="0"/>
              <a:t>Monday, September 13, 2021</a:t>
            </a:fld>
            <a:endParaRPr lang="en-US" dirty="0"/>
          </a:p>
        </p:txBody>
      </p:sp>
      <p:sp>
        <p:nvSpPr>
          <p:cNvPr id="3" name="Footer Placeholder 2"/>
          <p:cNvSpPr>
            <a:spLocks noGrp="1"/>
          </p:cNvSpPr>
          <p:nvPr>
            <p:ph type="ftr" sz="quarter" idx="11"/>
          </p:nvPr>
        </p:nvSpPr>
        <p:spPr/>
        <p:txBody>
          <a:bodyPr/>
          <a:lstStyle/>
          <a:p>
            <a:r>
              <a:rPr lang="en-US" dirty="0"/>
              <a:t>Sample Footer Text</a:t>
            </a:r>
          </a:p>
        </p:txBody>
      </p:sp>
      <p:sp>
        <p:nvSpPr>
          <p:cNvPr id="4" name="Slide Number Placeholder 3"/>
          <p:cNvSpPr>
            <a:spLocks noGrp="1"/>
          </p:cNvSpPr>
          <p:nvPr>
            <p:ph type="sldNum" sz="quarter" idx="12"/>
          </p:nvPr>
        </p:nvSpPr>
        <p:spPr/>
        <p:txBody>
          <a:bodyPr/>
          <a:lstStyle/>
          <a:p>
            <a:fld id="{1621B6DD-29C1-4FEA-923F-71EA1347694C}" type="slidenum">
              <a:rPr lang="en-US" smtClean="0"/>
              <a:t>‹#›</a:t>
            </a:fld>
            <a:endParaRPr lang="en-US" dirty="0"/>
          </a:p>
        </p:txBody>
      </p:sp>
    </p:spTree>
    <p:extLst>
      <p:ext uri="{BB962C8B-B14F-4D97-AF65-F5344CB8AC3E}">
        <p14:creationId xmlns:p14="http://schemas.microsoft.com/office/powerpoint/2010/main" val="1248424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F5FDCC-6AAC-4A08-B9E0-3793AB5E64C3}" type="datetime2">
              <a:rPr lang="en-US" smtClean="0"/>
              <a:t>Monday, September 13, 2021</a:t>
            </a:fld>
            <a:endParaRPr lang="en-US" dirty="0"/>
          </a:p>
        </p:txBody>
      </p:sp>
      <p:sp>
        <p:nvSpPr>
          <p:cNvPr id="6" name="Footer Placeholder 5"/>
          <p:cNvSpPr>
            <a:spLocks noGrp="1"/>
          </p:cNvSpPr>
          <p:nvPr>
            <p:ph type="ftr" sz="quarter" idx="11"/>
          </p:nvPr>
        </p:nvSpPr>
        <p:spPr/>
        <p:txBody>
          <a:bodyPr/>
          <a:lstStyle/>
          <a:p>
            <a:r>
              <a:rPr lang="en-US" dirty="0"/>
              <a:t>Sample Footer Text</a:t>
            </a:r>
          </a:p>
        </p:txBody>
      </p:sp>
      <p:sp>
        <p:nvSpPr>
          <p:cNvPr id="7" name="Slide Number Placeholder 6"/>
          <p:cNvSpPr>
            <a:spLocks noGrp="1"/>
          </p:cNvSpPr>
          <p:nvPr>
            <p:ph type="sldNum" sz="quarter" idx="12"/>
          </p:nvPr>
        </p:nvSpPr>
        <p:spPr/>
        <p:txBody>
          <a:bodyPr/>
          <a:lstStyle/>
          <a:p>
            <a:fld id="{1621B6DD-29C1-4FEA-923F-71EA1347694C}" type="slidenum">
              <a:rPr lang="en-US" smtClean="0"/>
              <a:t>‹#›</a:t>
            </a:fld>
            <a:endParaRPr lang="en-US" dirty="0"/>
          </a:p>
        </p:txBody>
      </p:sp>
    </p:spTree>
    <p:extLst>
      <p:ext uri="{BB962C8B-B14F-4D97-AF65-F5344CB8AC3E}">
        <p14:creationId xmlns:p14="http://schemas.microsoft.com/office/powerpoint/2010/main" val="1933641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Sample Footer Text</a:t>
            </a:r>
          </a:p>
        </p:txBody>
      </p:sp>
      <p:sp>
        <p:nvSpPr>
          <p:cNvPr id="7" name="Slide Number Placeholder 6"/>
          <p:cNvSpPr>
            <a:spLocks noGrp="1"/>
          </p:cNvSpPr>
          <p:nvPr>
            <p:ph type="sldNum" sz="quarter" idx="12"/>
          </p:nvPr>
        </p:nvSpPr>
        <p:spPr/>
        <p:txBody>
          <a:bodyPr/>
          <a:lstStyle/>
          <a:p>
            <a:fld id="{1621B6DD-29C1-4FEA-923F-71EA1347694C}" type="slidenum">
              <a:rPr lang="en-US" smtClean="0"/>
              <a:t>‹#›</a:t>
            </a:fld>
            <a:endParaRPr lang="en-US" dirty="0"/>
          </a:p>
        </p:txBody>
      </p:sp>
      <p:sp>
        <p:nvSpPr>
          <p:cNvPr id="5" name="Date Placeholder 4"/>
          <p:cNvSpPr>
            <a:spLocks noGrp="1"/>
          </p:cNvSpPr>
          <p:nvPr>
            <p:ph type="dt" sz="half" idx="10"/>
          </p:nvPr>
        </p:nvSpPr>
        <p:spPr/>
        <p:txBody>
          <a:bodyPr/>
          <a:lstStyle/>
          <a:p>
            <a:fld id="{349FE94D-439C-40F1-900E-BC07940E3988}" type="datetime2">
              <a:rPr lang="en-US" smtClean="0"/>
              <a:t>Monday, September 13, 2021</a:t>
            </a:fld>
            <a:endParaRPr lang="en-US" dirty="0"/>
          </a:p>
        </p:txBody>
      </p:sp>
    </p:spTree>
    <p:extLst>
      <p:ext uri="{BB962C8B-B14F-4D97-AF65-F5344CB8AC3E}">
        <p14:creationId xmlns:p14="http://schemas.microsoft.com/office/powerpoint/2010/main" val="2704089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DEA2CF1-0EB2-4673-802D-3371233E4A77}" type="datetime2">
              <a:rPr lang="en-US" smtClean="0"/>
              <a:t>Monday, September 13, 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lgn="l"/>
            <a:r>
              <a:rPr lang="en-US" dirty="0"/>
              <a:t>Sample Footer Text</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2955803775"/>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 id="2147483797" r:id="rId15"/>
    <p:sldLayoutId id="2147483798"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govt.westlaw.com/calregs/Document/I83E8E9A0B6CB11DFB199EEE3FF08959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campus.collegeofthedesert.edu/c/as/cc/Pages/Handbook.aspx" TargetMode="External"/><Relationship Id="rId2" Type="http://schemas.openxmlformats.org/officeDocument/2006/relationships/hyperlink" Target="http://www.collegeofthedesert.edu/aboutus/Pages/missionvisionvalues.aspx"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85744-EBEF-4F67-B244-DD58974676DD}"/>
              </a:ext>
            </a:extLst>
          </p:cNvPr>
          <p:cNvSpPr>
            <a:spLocks noGrp="1"/>
          </p:cNvSpPr>
          <p:nvPr>
            <p:ph type="ctrTitle"/>
          </p:nvPr>
        </p:nvSpPr>
        <p:spPr>
          <a:xfrm>
            <a:off x="720000" y="728663"/>
            <a:ext cx="5015638" cy="2795738"/>
          </a:xfrm>
        </p:spPr>
        <p:txBody>
          <a:bodyPr>
            <a:normAutofit/>
          </a:bodyPr>
          <a:lstStyle/>
          <a:p>
            <a:pPr>
              <a:lnSpc>
                <a:spcPct val="90000"/>
              </a:lnSpc>
            </a:pPr>
            <a:r>
              <a:rPr lang="en-US" sz="3900" dirty="0"/>
              <a:t>Curriculum Committee Training and Review</a:t>
            </a:r>
            <a:br>
              <a:rPr lang="en-US" sz="3900" dirty="0"/>
            </a:br>
            <a:r>
              <a:rPr lang="en-US" sz="3900" dirty="0"/>
              <a:t>Fall 2021</a:t>
            </a:r>
          </a:p>
        </p:txBody>
      </p:sp>
      <p:sp>
        <p:nvSpPr>
          <p:cNvPr id="3" name="Subtitle 2">
            <a:extLst>
              <a:ext uri="{FF2B5EF4-FFF2-40B4-BE49-F238E27FC236}">
                <a16:creationId xmlns:a16="http://schemas.microsoft.com/office/drawing/2014/main" id="{48D9CBE4-49D2-4DE5-8603-C8C59670B2AA}"/>
              </a:ext>
            </a:extLst>
          </p:cNvPr>
          <p:cNvSpPr>
            <a:spLocks noGrp="1"/>
          </p:cNvSpPr>
          <p:nvPr>
            <p:ph type="subTitle" idx="1"/>
          </p:nvPr>
        </p:nvSpPr>
        <p:spPr>
          <a:xfrm>
            <a:off x="720000" y="3830398"/>
            <a:ext cx="5015638" cy="2298939"/>
          </a:xfrm>
        </p:spPr>
        <p:txBody>
          <a:bodyPr>
            <a:normAutofit lnSpcReduction="10000"/>
          </a:bodyPr>
          <a:lstStyle/>
          <a:p>
            <a:pPr>
              <a:lnSpc>
                <a:spcPct val="110000"/>
              </a:lnSpc>
            </a:pPr>
            <a:r>
              <a:rPr lang="en-US" sz="2400" b="1" dirty="0"/>
              <a:t>Mary Copeland, Faculty Co-Chair</a:t>
            </a:r>
          </a:p>
          <a:p>
            <a:pPr>
              <a:lnSpc>
                <a:spcPct val="110000"/>
              </a:lnSpc>
            </a:pPr>
            <a:r>
              <a:rPr lang="en-US" sz="2400" b="1" dirty="0"/>
              <a:t>Kay Dee Yarbrough, Curriculum Administrative Support</a:t>
            </a:r>
          </a:p>
          <a:p>
            <a:pPr>
              <a:lnSpc>
                <a:spcPct val="110000"/>
              </a:lnSpc>
            </a:pPr>
            <a:r>
              <a:rPr lang="en-US" sz="2400" b="1" dirty="0"/>
              <a:t>Janice Wilkins, Articulation Officer</a:t>
            </a:r>
          </a:p>
        </p:txBody>
      </p:sp>
      <p:pic>
        <p:nvPicPr>
          <p:cNvPr id="14" name="Picture 3">
            <a:extLst>
              <a:ext uri="{FF2B5EF4-FFF2-40B4-BE49-F238E27FC236}">
                <a16:creationId xmlns:a16="http://schemas.microsoft.com/office/drawing/2014/main" id="{C4B6AA36-2467-4419-8222-6D15329D9449}"/>
              </a:ext>
            </a:extLst>
          </p:cNvPr>
          <p:cNvPicPr>
            <a:picLocks noChangeAspect="1"/>
          </p:cNvPicPr>
          <p:nvPr/>
        </p:nvPicPr>
        <p:blipFill rotWithShape="1">
          <a:blip r:embed="rId2"/>
          <a:srcRect l="17588" r="24949" b="-1"/>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221917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D8DAE-BD49-4D3F-BB07-083C296C3138}"/>
              </a:ext>
            </a:extLst>
          </p:cNvPr>
          <p:cNvSpPr>
            <a:spLocks noGrp="1"/>
          </p:cNvSpPr>
          <p:nvPr>
            <p:ph type="title"/>
          </p:nvPr>
        </p:nvSpPr>
        <p:spPr/>
        <p:txBody>
          <a:bodyPr/>
          <a:lstStyle/>
          <a:p>
            <a:r>
              <a:rPr lang="en-US" dirty="0"/>
              <a:t>Curriculum Standards</a:t>
            </a:r>
          </a:p>
        </p:txBody>
      </p:sp>
      <p:sp>
        <p:nvSpPr>
          <p:cNvPr id="3" name="Content Placeholder 2">
            <a:extLst>
              <a:ext uri="{FF2B5EF4-FFF2-40B4-BE49-F238E27FC236}">
                <a16:creationId xmlns:a16="http://schemas.microsoft.com/office/drawing/2014/main" id="{B7ADAB14-CD5C-4DBE-A7EC-8E4279C19F9E}"/>
              </a:ext>
            </a:extLst>
          </p:cNvPr>
          <p:cNvSpPr>
            <a:spLocks noGrp="1"/>
          </p:cNvSpPr>
          <p:nvPr>
            <p:ph idx="1"/>
          </p:nvPr>
        </p:nvSpPr>
        <p:spPr/>
        <p:txBody>
          <a:bodyPr/>
          <a:lstStyle/>
          <a:p>
            <a:r>
              <a:rPr lang="en-US" dirty="0"/>
              <a:t>Curriculum Standards are laid out in the PCAH and in our own Curriculum Handbook.</a:t>
            </a:r>
          </a:p>
          <a:p>
            <a:r>
              <a:rPr lang="en-US" dirty="0"/>
              <a:t>Who do we rely on for Curriculum Standards?</a:t>
            </a:r>
          </a:p>
          <a:p>
            <a:r>
              <a:rPr lang="en-US" dirty="0"/>
              <a:t>Often, we rely on discipline faculty for curriculum standards (appropriate units, course rigor, etc.)</a:t>
            </a:r>
          </a:p>
          <a:p>
            <a:r>
              <a:rPr lang="en-US" dirty="0"/>
              <a:t>A global perspective is still important</a:t>
            </a:r>
          </a:p>
          <a:p>
            <a:r>
              <a:rPr lang="en-US" dirty="0"/>
              <a:t>Who does the curriculum “belong” to?</a:t>
            </a:r>
          </a:p>
        </p:txBody>
      </p:sp>
    </p:spTree>
    <p:extLst>
      <p:ext uri="{BB962C8B-B14F-4D97-AF65-F5344CB8AC3E}">
        <p14:creationId xmlns:p14="http://schemas.microsoft.com/office/powerpoint/2010/main" val="2346513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9C378-5198-426A-AC9E-8E2001321A51}"/>
              </a:ext>
            </a:extLst>
          </p:cNvPr>
          <p:cNvSpPr>
            <a:spLocks noGrp="1"/>
          </p:cNvSpPr>
          <p:nvPr>
            <p:ph type="title"/>
          </p:nvPr>
        </p:nvSpPr>
        <p:spPr/>
        <p:txBody>
          <a:bodyPr/>
          <a:lstStyle/>
          <a:p>
            <a:r>
              <a:rPr lang="en-US" dirty="0"/>
              <a:t>Adequate Resources</a:t>
            </a:r>
          </a:p>
        </p:txBody>
      </p:sp>
      <p:sp>
        <p:nvSpPr>
          <p:cNvPr id="3" name="Content Placeholder 2">
            <a:extLst>
              <a:ext uri="{FF2B5EF4-FFF2-40B4-BE49-F238E27FC236}">
                <a16:creationId xmlns:a16="http://schemas.microsoft.com/office/drawing/2014/main" id="{B68F4A2B-C5E0-43D9-851F-2B1B838DDF35}"/>
              </a:ext>
            </a:extLst>
          </p:cNvPr>
          <p:cNvSpPr>
            <a:spLocks noGrp="1"/>
          </p:cNvSpPr>
          <p:nvPr>
            <p:ph idx="1"/>
          </p:nvPr>
        </p:nvSpPr>
        <p:spPr/>
        <p:txBody>
          <a:bodyPr/>
          <a:lstStyle/>
          <a:p>
            <a:r>
              <a:rPr lang="en-US" dirty="0"/>
              <a:t>Do we have the faculty, the facilities, the equipment, etc. to offer the course or program?</a:t>
            </a:r>
          </a:p>
          <a:p>
            <a:r>
              <a:rPr lang="en-US" dirty="0"/>
              <a:t>This is why we have input from Administration, particularly the Office of Instruction.</a:t>
            </a:r>
          </a:p>
        </p:txBody>
      </p:sp>
    </p:spTree>
    <p:extLst>
      <p:ext uri="{BB962C8B-B14F-4D97-AF65-F5344CB8AC3E}">
        <p14:creationId xmlns:p14="http://schemas.microsoft.com/office/powerpoint/2010/main" val="2125691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B8AD4-6F5B-448F-BE6E-E11681E05DA5}"/>
              </a:ext>
            </a:extLst>
          </p:cNvPr>
          <p:cNvSpPr>
            <a:spLocks noGrp="1"/>
          </p:cNvSpPr>
          <p:nvPr>
            <p:ph type="title"/>
          </p:nvPr>
        </p:nvSpPr>
        <p:spPr/>
        <p:txBody>
          <a:bodyPr/>
          <a:lstStyle/>
          <a:p>
            <a:r>
              <a:rPr lang="en-US" dirty="0"/>
              <a:t>Compliance</a:t>
            </a:r>
          </a:p>
        </p:txBody>
      </p:sp>
      <p:sp>
        <p:nvSpPr>
          <p:cNvPr id="3" name="Content Placeholder 2">
            <a:extLst>
              <a:ext uri="{FF2B5EF4-FFF2-40B4-BE49-F238E27FC236}">
                <a16:creationId xmlns:a16="http://schemas.microsoft.com/office/drawing/2014/main" id="{13E3B612-80E2-4208-8BF3-F156FC19B0AF}"/>
              </a:ext>
            </a:extLst>
          </p:cNvPr>
          <p:cNvSpPr>
            <a:spLocks noGrp="1"/>
          </p:cNvSpPr>
          <p:nvPr>
            <p:ph idx="1"/>
          </p:nvPr>
        </p:nvSpPr>
        <p:spPr/>
        <p:txBody>
          <a:bodyPr/>
          <a:lstStyle/>
          <a:p>
            <a:r>
              <a:rPr lang="en-US" dirty="0"/>
              <a:t>Does the course and program meet accreditation and state (Title IV) compliance?</a:t>
            </a:r>
          </a:p>
          <a:p>
            <a:r>
              <a:rPr lang="en-US" dirty="0"/>
              <a:t>Again, this is why the global perspective is so important in Curriculum and the voices of Articulation, The Administrative Curriculum Coordinator, the VPI and faculty are so important.</a:t>
            </a:r>
          </a:p>
        </p:txBody>
      </p:sp>
    </p:spTree>
    <p:extLst>
      <p:ext uri="{BB962C8B-B14F-4D97-AF65-F5344CB8AC3E}">
        <p14:creationId xmlns:p14="http://schemas.microsoft.com/office/powerpoint/2010/main" val="165860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6368CE0-E8DA-4F6C-8688-E233303AB6B3}"/>
              </a:ext>
            </a:extLst>
          </p:cNvPr>
          <p:cNvSpPr txBox="1"/>
          <p:nvPr/>
        </p:nvSpPr>
        <p:spPr>
          <a:xfrm>
            <a:off x="979414" y="612791"/>
            <a:ext cx="8372213" cy="523220"/>
          </a:xfrm>
          <a:prstGeom prst="rect">
            <a:avLst/>
          </a:prstGeom>
          <a:noFill/>
        </p:spPr>
        <p:txBody>
          <a:bodyPr wrap="square" rtlCol="0">
            <a:spAutoFit/>
          </a:bodyPr>
          <a:lstStyle/>
          <a:p>
            <a:pPr algn="ctr"/>
            <a:r>
              <a:rPr lang="en-US" sz="2800" dirty="0"/>
              <a:t>Curriculum and the Law</a:t>
            </a:r>
          </a:p>
        </p:txBody>
      </p:sp>
      <p:sp>
        <p:nvSpPr>
          <p:cNvPr id="10" name="TextBox 9">
            <a:extLst>
              <a:ext uri="{FF2B5EF4-FFF2-40B4-BE49-F238E27FC236}">
                <a16:creationId xmlns:a16="http://schemas.microsoft.com/office/drawing/2014/main" id="{C765749A-758D-4ED1-8218-A67183908307}"/>
              </a:ext>
            </a:extLst>
          </p:cNvPr>
          <p:cNvSpPr txBox="1"/>
          <p:nvPr/>
        </p:nvSpPr>
        <p:spPr>
          <a:xfrm>
            <a:off x="155195" y="1805412"/>
            <a:ext cx="9813724" cy="1255728"/>
          </a:xfrm>
          <a:prstGeom prst="rect">
            <a:avLst/>
          </a:prstGeom>
          <a:noFill/>
        </p:spPr>
        <p:txBody>
          <a:bodyPr wrap="square" rtlCol="0">
            <a:spAutoFit/>
          </a:bodyPr>
          <a:lstStyle/>
          <a:p>
            <a:pPr marL="457200" indent="-381000">
              <a:lnSpc>
                <a:spcPct val="90000"/>
              </a:lnSpc>
              <a:buClr>
                <a:schemeClr val="dk1"/>
              </a:buClr>
              <a:buSzPts val="2400"/>
              <a:buFont typeface="Arial" panose="020B0604020202020204" pitchFamily="34" charset="0"/>
              <a:buChar char="•"/>
            </a:pPr>
            <a:r>
              <a:rPr lang="en-US" sz="2800" dirty="0">
                <a:solidFill>
                  <a:schemeClr val="dk1"/>
                </a:solidFill>
              </a:rPr>
              <a:t>The course outline of record (COR) is </a:t>
            </a:r>
            <a:r>
              <a:rPr lang="en-US" sz="2800" b="1" dirty="0">
                <a:solidFill>
                  <a:schemeClr val="dk1"/>
                </a:solidFill>
              </a:rPr>
              <a:t>a legal document </a:t>
            </a:r>
            <a:r>
              <a:rPr lang="en-US" sz="2800" dirty="0">
                <a:solidFill>
                  <a:schemeClr val="dk1"/>
                </a:solidFill>
              </a:rPr>
              <a:t>that must contain certain required elements that are outlined in  </a:t>
            </a:r>
            <a:r>
              <a:rPr lang="en-US" sz="2800" b="1" u="sng" dirty="0">
                <a:solidFill>
                  <a:schemeClr val="dk1"/>
                </a:solidFill>
                <a:hlinkClick r:id="rId2"/>
              </a:rPr>
              <a:t>§55002 of Title 5</a:t>
            </a:r>
            <a:r>
              <a:rPr lang="en-US" sz="2800" b="1" dirty="0">
                <a:solidFill>
                  <a:schemeClr val="dk1"/>
                </a:solidFill>
              </a:rPr>
              <a:t>.</a:t>
            </a:r>
          </a:p>
        </p:txBody>
      </p:sp>
    </p:spTree>
    <p:extLst>
      <p:ext uri="{BB962C8B-B14F-4D97-AF65-F5344CB8AC3E}">
        <p14:creationId xmlns:p14="http://schemas.microsoft.com/office/powerpoint/2010/main" val="3235183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7" name="Rectangle 66">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9" name="Group 68">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9068" y="-8467"/>
            <a:ext cx="4766733" cy="6866467"/>
            <a:chOff x="7425267" y="-8467"/>
            <a:chExt cx="4766733" cy="6866467"/>
          </a:xfrm>
        </p:grpSpPr>
        <p:cxnSp>
          <p:nvCxnSpPr>
            <p:cNvPr id="70" name="Straight Connector 69">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72"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4" name="Isosceles Triangle 73">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0DAED2ED-0140-4753-85C7-A74786256CDE}"/>
              </a:ext>
            </a:extLst>
          </p:cNvPr>
          <p:cNvSpPr>
            <a:spLocks noGrp="1"/>
          </p:cNvSpPr>
          <p:nvPr>
            <p:ph type="title"/>
          </p:nvPr>
        </p:nvSpPr>
        <p:spPr>
          <a:xfrm>
            <a:off x="652481" y="1382486"/>
            <a:ext cx="3547581" cy="4093028"/>
          </a:xfrm>
        </p:spPr>
        <p:txBody>
          <a:bodyPr anchor="ctr">
            <a:normAutofit/>
          </a:bodyPr>
          <a:lstStyle/>
          <a:p>
            <a:pPr>
              <a:lnSpc>
                <a:spcPct val="90000"/>
              </a:lnSpc>
            </a:pPr>
            <a:r>
              <a:rPr lang="en-US" sz="3700" b="1" dirty="0">
                <a:solidFill>
                  <a:schemeClr val="tx1"/>
                </a:solidFill>
              </a:rPr>
              <a:t>What are my responsibilities as a Curriculum Committee Member?</a:t>
            </a:r>
          </a:p>
        </p:txBody>
      </p:sp>
      <p:sp>
        <p:nvSpPr>
          <p:cNvPr id="80" name="Rectangle 79">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2625" y="0"/>
            <a:ext cx="64493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5" name="Content Placeholder 1">
            <a:extLst>
              <a:ext uri="{FF2B5EF4-FFF2-40B4-BE49-F238E27FC236}">
                <a16:creationId xmlns:a16="http://schemas.microsoft.com/office/drawing/2014/main" id="{AAF06A54-1CAC-4CE8-A0FE-8BAED11B8E86}"/>
              </a:ext>
            </a:extLst>
          </p:cNvPr>
          <p:cNvGraphicFramePr>
            <a:graphicFrameLocks noGrp="1"/>
          </p:cNvGraphicFramePr>
          <p:nvPr>
            <p:ph idx="1"/>
            <p:extLst>
              <p:ext uri="{D42A27DB-BD31-4B8C-83A1-F6EECF244321}">
                <p14:modId xmlns:p14="http://schemas.microsoft.com/office/powerpoint/2010/main" val="3594125600"/>
              </p:ext>
            </p:extLst>
          </p:nvPr>
        </p:nvGraphicFramePr>
        <p:xfrm>
          <a:off x="4852543" y="944564"/>
          <a:ext cx="6692814" cy="4823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1936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7" name="Rectangle 66">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9068" y="-8467"/>
            <a:ext cx="4766733" cy="6866467"/>
            <a:chOff x="7425267" y="-8467"/>
            <a:chExt cx="4766733" cy="6866467"/>
          </a:xfrm>
        </p:grpSpPr>
        <p:cxnSp>
          <p:nvCxnSpPr>
            <p:cNvPr id="70" name="Straight Connector 69">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72"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4" name="Isosceles Triangle 73">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0DAED2ED-0140-4753-85C7-A74786256CDE}"/>
              </a:ext>
            </a:extLst>
          </p:cNvPr>
          <p:cNvSpPr>
            <a:spLocks noGrp="1"/>
          </p:cNvSpPr>
          <p:nvPr>
            <p:ph type="title"/>
          </p:nvPr>
        </p:nvSpPr>
        <p:spPr>
          <a:xfrm>
            <a:off x="652481" y="1382486"/>
            <a:ext cx="3547581" cy="4093028"/>
          </a:xfrm>
        </p:spPr>
        <p:txBody>
          <a:bodyPr anchor="ctr">
            <a:normAutofit/>
          </a:bodyPr>
          <a:lstStyle/>
          <a:p>
            <a:pPr>
              <a:lnSpc>
                <a:spcPct val="90000"/>
              </a:lnSpc>
            </a:pPr>
            <a:r>
              <a:rPr lang="en-US" sz="3700" b="1" dirty="0">
                <a:solidFill>
                  <a:schemeClr val="tx1"/>
                </a:solidFill>
              </a:rPr>
              <a:t>What are my responsibilities as a Curriculum Committee Member?</a:t>
            </a:r>
          </a:p>
        </p:txBody>
      </p:sp>
      <p:sp>
        <p:nvSpPr>
          <p:cNvPr id="80" name="Rectangle 79">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2625" y="0"/>
            <a:ext cx="64493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5" name="Content Placeholder 1">
            <a:extLst>
              <a:ext uri="{FF2B5EF4-FFF2-40B4-BE49-F238E27FC236}">
                <a16:creationId xmlns:a16="http://schemas.microsoft.com/office/drawing/2014/main" id="{AAF06A54-1CAC-4CE8-A0FE-8BAED11B8E86}"/>
              </a:ext>
            </a:extLst>
          </p:cNvPr>
          <p:cNvGraphicFramePr>
            <a:graphicFrameLocks noGrp="1"/>
          </p:cNvGraphicFramePr>
          <p:nvPr>
            <p:ph idx="1"/>
            <p:extLst>
              <p:ext uri="{D42A27DB-BD31-4B8C-83A1-F6EECF244321}">
                <p14:modId xmlns:p14="http://schemas.microsoft.com/office/powerpoint/2010/main" val="2053622120"/>
              </p:ext>
            </p:extLst>
          </p:nvPr>
        </p:nvGraphicFramePr>
        <p:xfrm>
          <a:off x="4852543" y="944564"/>
          <a:ext cx="6692814" cy="4823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3615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8A3A05E-F98F-416C-BCFB-676141E81A63}"/>
              </a:ext>
            </a:extLst>
          </p:cNvPr>
          <p:cNvSpPr txBox="1"/>
          <p:nvPr/>
        </p:nvSpPr>
        <p:spPr>
          <a:xfrm>
            <a:off x="947957" y="549127"/>
            <a:ext cx="9236278" cy="1015663"/>
          </a:xfrm>
          <a:prstGeom prst="rect">
            <a:avLst/>
          </a:prstGeom>
          <a:noFill/>
        </p:spPr>
        <p:txBody>
          <a:bodyPr wrap="square">
            <a:spAutoFit/>
          </a:bodyPr>
          <a:lstStyle/>
          <a:p>
            <a:pPr lvl="0">
              <a:lnSpc>
                <a:spcPct val="100000"/>
              </a:lnSpc>
            </a:pPr>
            <a:r>
              <a:rPr lang="en-US" sz="2000" dirty="0"/>
              <a:t>Prior to the bi-monthly curriculum meeting, review curriculum in </a:t>
            </a:r>
            <a:r>
              <a:rPr lang="en-US" sz="2000" dirty="0" err="1"/>
              <a:t>CurricUNET</a:t>
            </a:r>
            <a:r>
              <a:rPr lang="en-US" sz="2000" dirty="0"/>
              <a:t> (courses and programs) that is submitted by faculty to ensure local and state compliance.</a:t>
            </a:r>
          </a:p>
        </p:txBody>
      </p:sp>
      <p:sp>
        <p:nvSpPr>
          <p:cNvPr id="8" name="TextBox 7">
            <a:extLst>
              <a:ext uri="{FF2B5EF4-FFF2-40B4-BE49-F238E27FC236}">
                <a16:creationId xmlns:a16="http://schemas.microsoft.com/office/drawing/2014/main" id="{383A33DE-4936-4BFD-BCFF-03AF138A0C17}"/>
              </a:ext>
            </a:extLst>
          </p:cNvPr>
          <p:cNvSpPr txBox="1"/>
          <p:nvPr/>
        </p:nvSpPr>
        <p:spPr>
          <a:xfrm>
            <a:off x="1459685" y="2228671"/>
            <a:ext cx="7533313" cy="1477328"/>
          </a:xfrm>
          <a:prstGeom prst="rect">
            <a:avLst/>
          </a:prstGeom>
          <a:noFill/>
        </p:spPr>
        <p:txBody>
          <a:bodyPr wrap="square" rtlCol="0">
            <a:spAutoFit/>
          </a:bodyPr>
          <a:lstStyle/>
          <a:p>
            <a:r>
              <a:rPr lang="en-US" dirty="0"/>
              <a:t>You should receive regular emails notifying you when there is information in the Curriculum queue to be reviewed; however, since our course management system is a bit finicky, I recommend checking the queue on a regular basis regardless of email notifications, perhaps once a week.</a:t>
            </a:r>
          </a:p>
        </p:txBody>
      </p:sp>
      <p:sp>
        <p:nvSpPr>
          <p:cNvPr id="10" name="TextBox 9">
            <a:extLst>
              <a:ext uri="{FF2B5EF4-FFF2-40B4-BE49-F238E27FC236}">
                <a16:creationId xmlns:a16="http://schemas.microsoft.com/office/drawing/2014/main" id="{68A76E08-79E3-4E3F-986A-B6345C250F0A}"/>
              </a:ext>
            </a:extLst>
          </p:cNvPr>
          <p:cNvSpPr txBox="1"/>
          <p:nvPr/>
        </p:nvSpPr>
        <p:spPr>
          <a:xfrm>
            <a:off x="1459685" y="4118994"/>
            <a:ext cx="8212821" cy="1200329"/>
          </a:xfrm>
          <a:prstGeom prst="rect">
            <a:avLst/>
          </a:prstGeom>
          <a:noFill/>
        </p:spPr>
        <p:txBody>
          <a:bodyPr wrap="square" rtlCol="0">
            <a:spAutoFit/>
          </a:bodyPr>
          <a:lstStyle/>
          <a:p>
            <a:r>
              <a:rPr lang="en-US" dirty="0"/>
              <a:t>You can also use the agenda that I send out to review the curriculum.  I try to send out the agenda a minimum of 3 days prior to the next meeting, and usually I give more time than that.  The agenda lists every course and program that will be considered at the meeting.</a:t>
            </a:r>
          </a:p>
        </p:txBody>
      </p:sp>
    </p:spTree>
    <p:extLst>
      <p:ext uri="{BB962C8B-B14F-4D97-AF65-F5344CB8AC3E}">
        <p14:creationId xmlns:p14="http://schemas.microsoft.com/office/powerpoint/2010/main" val="246925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E241856-D9B5-4B90-9C8B-325C62E8AD84}"/>
              </a:ext>
            </a:extLst>
          </p:cNvPr>
          <p:cNvSpPr txBox="1"/>
          <p:nvPr/>
        </p:nvSpPr>
        <p:spPr>
          <a:xfrm>
            <a:off x="1476463" y="622901"/>
            <a:ext cx="7013196" cy="400110"/>
          </a:xfrm>
          <a:prstGeom prst="rect">
            <a:avLst/>
          </a:prstGeom>
          <a:noFill/>
        </p:spPr>
        <p:txBody>
          <a:bodyPr wrap="square">
            <a:spAutoFit/>
          </a:bodyPr>
          <a:lstStyle/>
          <a:p>
            <a:pPr lvl="0">
              <a:lnSpc>
                <a:spcPct val="100000"/>
              </a:lnSpc>
            </a:pPr>
            <a:r>
              <a:rPr lang="en-US" sz="2000" dirty="0"/>
              <a:t>Comment through </a:t>
            </a:r>
            <a:r>
              <a:rPr lang="en-US" sz="2000" dirty="0" err="1"/>
              <a:t>CurricUNET</a:t>
            </a:r>
            <a:r>
              <a:rPr lang="en-US" sz="2000" dirty="0"/>
              <a:t> on courses and programs.  </a:t>
            </a:r>
          </a:p>
        </p:txBody>
      </p:sp>
      <p:sp>
        <p:nvSpPr>
          <p:cNvPr id="6" name="TextBox 5">
            <a:extLst>
              <a:ext uri="{FF2B5EF4-FFF2-40B4-BE49-F238E27FC236}">
                <a16:creationId xmlns:a16="http://schemas.microsoft.com/office/drawing/2014/main" id="{951B1324-C31C-4D66-A441-7FD692284C68}"/>
              </a:ext>
            </a:extLst>
          </p:cNvPr>
          <p:cNvSpPr txBox="1"/>
          <p:nvPr/>
        </p:nvSpPr>
        <p:spPr>
          <a:xfrm>
            <a:off x="596063" y="1319511"/>
            <a:ext cx="9362114" cy="3539430"/>
          </a:xfrm>
          <a:prstGeom prst="rect">
            <a:avLst/>
          </a:prstGeom>
          <a:noFill/>
        </p:spPr>
        <p:txBody>
          <a:bodyPr wrap="square" rtlCol="0">
            <a:spAutoFit/>
          </a:bodyPr>
          <a:lstStyle/>
          <a:p>
            <a:r>
              <a:rPr lang="en-US" sz="2800" dirty="0"/>
              <a:t>When you click “reviewed” there is an area for comments.  This is where you will want to ask questions or raise concerns. Sometimes, no comments are necessary, and a simple “reviewed” is all that is needed.  However, if you do have a question or concern, it is important to note it prior to the meeting so that the committee can have time to address it at the scheduled time.</a:t>
            </a:r>
          </a:p>
        </p:txBody>
      </p:sp>
      <p:sp>
        <p:nvSpPr>
          <p:cNvPr id="8" name="TextBox 7">
            <a:extLst>
              <a:ext uri="{FF2B5EF4-FFF2-40B4-BE49-F238E27FC236}">
                <a16:creationId xmlns:a16="http://schemas.microsoft.com/office/drawing/2014/main" id="{8FAE26BF-527C-4E5F-A8D2-6BEF0A370106}"/>
              </a:ext>
            </a:extLst>
          </p:cNvPr>
          <p:cNvSpPr txBox="1"/>
          <p:nvPr/>
        </p:nvSpPr>
        <p:spPr>
          <a:xfrm>
            <a:off x="596063" y="5144166"/>
            <a:ext cx="9718423" cy="1384995"/>
          </a:xfrm>
          <a:prstGeom prst="rect">
            <a:avLst/>
          </a:prstGeom>
          <a:noFill/>
        </p:spPr>
        <p:txBody>
          <a:bodyPr wrap="square">
            <a:spAutoFit/>
          </a:bodyPr>
          <a:lstStyle/>
          <a:p>
            <a:r>
              <a:rPr lang="en-US" sz="2800" dirty="0"/>
              <a:t>This is not about negative criticism; it is about following our process, and meeting state and accreditation standards.</a:t>
            </a:r>
          </a:p>
        </p:txBody>
      </p:sp>
    </p:spTree>
    <p:extLst>
      <p:ext uri="{BB962C8B-B14F-4D97-AF65-F5344CB8AC3E}">
        <p14:creationId xmlns:p14="http://schemas.microsoft.com/office/powerpoint/2010/main" val="550085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75AFFC1-6EFE-43D7-A9F2-9207BB3D63A6}"/>
              </a:ext>
            </a:extLst>
          </p:cNvPr>
          <p:cNvSpPr txBox="1"/>
          <p:nvPr/>
        </p:nvSpPr>
        <p:spPr>
          <a:xfrm>
            <a:off x="635481" y="1860306"/>
            <a:ext cx="7652841" cy="4154984"/>
          </a:xfrm>
          <a:prstGeom prst="rect">
            <a:avLst/>
          </a:prstGeom>
          <a:noFill/>
        </p:spPr>
        <p:txBody>
          <a:bodyPr wrap="square">
            <a:spAutoFit/>
          </a:bodyPr>
          <a:lstStyle/>
          <a:p>
            <a:pPr marL="457200" indent="-457200">
              <a:buFont typeface="+mj-lt"/>
              <a:buAutoNum type="arabicPeriod"/>
            </a:pPr>
            <a:r>
              <a:rPr lang="en-US" sz="2400" dirty="0"/>
              <a:t>The course content seems sparse compared to the number of units.  Is this truly a 4-unit course?</a:t>
            </a:r>
          </a:p>
          <a:p>
            <a:pPr marL="457200" indent="-457200">
              <a:buFont typeface="+mj-lt"/>
              <a:buAutoNum type="arabicPeriod"/>
            </a:pPr>
            <a:r>
              <a:rPr lang="en-US" sz="2400" dirty="0"/>
              <a:t>Are these textbooks the most current ones?</a:t>
            </a:r>
          </a:p>
          <a:p>
            <a:pPr marL="457200" indent="-457200">
              <a:buFont typeface="+mj-lt"/>
              <a:buAutoNum type="arabicPeriod"/>
            </a:pPr>
            <a:r>
              <a:rPr lang="en-US" sz="2400" dirty="0"/>
              <a:t>The SLOs don’t seem to match the course content.</a:t>
            </a:r>
          </a:p>
          <a:p>
            <a:pPr marL="457200" indent="-457200">
              <a:buFont typeface="+mj-lt"/>
              <a:buAutoNum type="arabicPeriod"/>
            </a:pPr>
            <a:r>
              <a:rPr lang="en-US" sz="2400" dirty="0"/>
              <a:t>Can the reading assignment be more specific?</a:t>
            </a:r>
          </a:p>
          <a:p>
            <a:pPr marL="457200" indent="-457200">
              <a:buFont typeface="+mj-lt"/>
              <a:buAutoNum type="arabicPeriod"/>
            </a:pPr>
            <a:r>
              <a:rPr lang="en-US" sz="2400" dirty="0"/>
              <a:t>Is there a strong student need for this course?</a:t>
            </a:r>
          </a:p>
          <a:p>
            <a:pPr marL="457200" indent="-457200">
              <a:buFont typeface="+mj-lt"/>
              <a:buAutoNum type="arabicPeriod"/>
            </a:pPr>
            <a:r>
              <a:rPr lang="en-US" sz="2400" dirty="0"/>
              <a:t>Do we have the facilities to teach this course?</a:t>
            </a:r>
          </a:p>
          <a:p>
            <a:pPr marL="457200" indent="-457200">
              <a:buFont typeface="+mj-lt"/>
              <a:buAutoNum type="arabicPeriod"/>
            </a:pPr>
            <a:r>
              <a:rPr lang="en-US" sz="2400" dirty="0"/>
              <a:t>This class shows lab hours, but there is no lab course content.</a:t>
            </a:r>
          </a:p>
          <a:p>
            <a:pPr marL="457200" indent="-457200">
              <a:buFont typeface="+mj-lt"/>
              <a:buAutoNum type="arabicPeriod"/>
            </a:pPr>
            <a:endParaRPr lang="en-US" sz="2400" dirty="0"/>
          </a:p>
          <a:p>
            <a:pPr marL="457200" indent="-457200">
              <a:buFont typeface="+mj-lt"/>
              <a:buAutoNum type="arabicPeriod"/>
            </a:pPr>
            <a:endParaRPr lang="en-US" sz="2400" dirty="0"/>
          </a:p>
        </p:txBody>
      </p:sp>
      <p:sp>
        <p:nvSpPr>
          <p:cNvPr id="9" name="TextBox 8">
            <a:extLst>
              <a:ext uri="{FF2B5EF4-FFF2-40B4-BE49-F238E27FC236}">
                <a16:creationId xmlns:a16="http://schemas.microsoft.com/office/drawing/2014/main" id="{6DDFEF53-61F9-4242-8630-446C5BDA9017}"/>
              </a:ext>
            </a:extLst>
          </p:cNvPr>
          <p:cNvSpPr txBox="1"/>
          <p:nvPr/>
        </p:nvSpPr>
        <p:spPr>
          <a:xfrm>
            <a:off x="761317" y="563040"/>
            <a:ext cx="6098796" cy="461665"/>
          </a:xfrm>
          <a:prstGeom prst="rect">
            <a:avLst/>
          </a:prstGeom>
          <a:noFill/>
        </p:spPr>
        <p:txBody>
          <a:bodyPr wrap="square">
            <a:spAutoFit/>
          </a:bodyPr>
          <a:lstStyle/>
          <a:p>
            <a:r>
              <a:rPr lang="en-US" sz="2400" dirty="0"/>
              <a:t>Examples of comments:</a:t>
            </a:r>
          </a:p>
        </p:txBody>
      </p:sp>
    </p:spTree>
    <p:extLst>
      <p:ext uri="{BB962C8B-B14F-4D97-AF65-F5344CB8AC3E}">
        <p14:creationId xmlns:p14="http://schemas.microsoft.com/office/powerpoint/2010/main" val="2169925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9068" y="-8467"/>
            <a:ext cx="4766733" cy="6866467"/>
            <a:chOff x="7425267" y="-8467"/>
            <a:chExt cx="4766733" cy="6866467"/>
          </a:xfrm>
        </p:grpSpPr>
        <p:cxnSp>
          <p:nvCxnSpPr>
            <p:cNvPr id="14" name="Straight Connector 13">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4" name="Rectangle 23">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2625" y="0"/>
            <a:ext cx="64493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TextBox 4">
            <a:extLst>
              <a:ext uri="{FF2B5EF4-FFF2-40B4-BE49-F238E27FC236}">
                <a16:creationId xmlns:a16="http://schemas.microsoft.com/office/drawing/2014/main" id="{E4B058E8-0B40-4F07-B7D9-F35CB189CF49}"/>
              </a:ext>
            </a:extLst>
          </p:cNvPr>
          <p:cNvGraphicFramePr/>
          <p:nvPr>
            <p:extLst>
              <p:ext uri="{D42A27DB-BD31-4B8C-83A1-F6EECF244321}">
                <p14:modId xmlns:p14="http://schemas.microsoft.com/office/powerpoint/2010/main" val="2523381454"/>
              </p:ext>
            </p:extLst>
          </p:nvPr>
        </p:nvGraphicFramePr>
        <p:xfrm>
          <a:off x="4852543" y="944564"/>
          <a:ext cx="6692814" cy="4823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5923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Content Placeholder 8">
            <a:extLst>
              <a:ext uri="{FF2B5EF4-FFF2-40B4-BE49-F238E27FC236}">
                <a16:creationId xmlns:a16="http://schemas.microsoft.com/office/drawing/2014/main" id="{C3A4FC68-6992-4B57-BBC2-794D9FE15319}"/>
              </a:ext>
            </a:extLst>
          </p:cNvPr>
          <p:cNvSpPr txBox="1">
            <a:spLocks noGrp="1"/>
          </p:cNvSpPr>
          <p:nvPr>
            <p:ph idx="1"/>
          </p:nvPr>
        </p:nvSpPr>
        <p:spPr>
          <a:xfrm>
            <a:off x="1797843" y="4773880"/>
            <a:ext cx="8596313" cy="1323439"/>
          </a:xfrm>
          <a:prstGeom prst="rect">
            <a:avLst/>
          </a:prstGeom>
          <a:noFill/>
        </p:spPr>
        <p:txBody>
          <a:bodyPr wrap="square" rtlCol="0">
            <a:spAutoFit/>
          </a:bodyPr>
          <a:lstStyle/>
          <a:p>
            <a:pPr algn="ctr"/>
            <a:r>
              <a:rPr lang="en-US" sz="2000" b="1" dirty="0"/>
              <a:t>Title 5 §55100 and §55130 require that those involved in the curriculum review and approval process are trained. Committee membership and operating procedures may evolve; therefore, there is a need for regular and ongoing training.</a:t>
            </a:r>
          </a:p>
        </p:txBody>
      </p:sp>
      <p:pic>
        <p:nvPicPr>
          <p:cNvPr id="10" name="Picture 9" descr="A close up of a logo&#10;&#10;Description automatically generated">
            <a:extLst>
              <a:ext uri="{FF2B5EF4-FFF2-40B4-BE49-F238E27FC236}">
                <a16:creationId xmlns:a16="http://schemas.microsoft.com/office/drawing/2014/main" id="{B4A207C0-D66E-4CEF-A488-78BB20427D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6861" y="312620"/>
            <a:ext cx="5009744" cy="1584274"/>
          </a:xfrm>
          <a:prstGeom prst="rect">
            <a:avLst/>
          </a:prstGeom>
        </p:spPr>
      </p:pic>
      <p:sp>
        <p:nvSpPr>
          <p:cNvPr id="18" name="TextBox 17">
            <a:extLst>
              <a:ext uri="{FF2B5EF4-FFF2-40B4-BE49-F238E27FC236}">
                <a16:creationId xmlns:a16="http://schemas.microsoft.com/office/drawing/2014/main" id="{97A1D49B-9F87-4E11-BE97-B00D1A2837DA}"/>
              </a:ext>
            </a:extLst>
          </p:cNvPr>
          <p:cNvSpPr txBox="1"/>
          <p:nvPr/>
        </p:nvSpPr>
        <p:spPr>
          <a:xfrm>
            <a:off x="2114444" y="2321231"/>
            <a:ext cx="8159262" cy="2062103"/>
          </a:xfrm>
          <a:prstGeom prst="rect">
            <a:avLst/>
          </a:prstGeom>
          <a:noFill/>
        </p:spPr>
        <p:txBody>
          <a:bodyPr wrap="square" rtlCol="0">
            <a:spAutoFit/>
          </a:bodyPr>
          <a:lstStyle/>
          <a:p>
            <a:pPr algn="ctr"/>
            <a:r>
              <a:rPr lang="en-US" sz="3200" dirty="0"/>
              <a:t>Curriculum Committee</a:t>
            </a:r>
          </a:p>
          <a:p>
            <a:pPr algn="ctr"/>
            <a:endParaRPr lang="en-US" sz="3200" dirty="0"/>
          </a:p>
          <a:p>
            <a:pPr algn="ctr"/>
            <a:r>
              <a:rPr lang="en-US" sz="3200" dirty="0"/>
              <a:t>Annual Training, Review, </a:t>
            </a:r>
          </a:p>
          <a:p>
            <a:pPr algn="ctr"/>
            <a:r>
              <a:rPr lang="en-US" sz="3200" dirty="0"/>
              <a:t>Orientation and Updates</a:t>
            </a:r>
          </a:p>
        </p:txBody>
      </p:sp>
    </p:spTree>
    <p:extLst>
      <p:ext uri="{BB962C8B-B14F-4D97-AF65-F5344CB8AC3E}">
        <p14:creationId xmlns:p14="http://schemas.microsoft.com/office/powerpoint/2010/main" val="2405987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B3E764CC-3A50-46F4-B29D-0944CB5B6885}"/>
              </a:ext>
            </a:extLst>
          </p:cNvPr>
          <p:cNvGrpSpPr/>
          <p:nvPr/>
        </p:nvGrpSpPr>
        <p:grpSpPr>
          <a:xfrm>
            <a:off x="930789" y="1679145"/>
            <a:ext cx="8606989" cy="4352657"/>
            <a:chOff x="1255384" y="3444883"/>
            <a:chExt cx="5437429" cy="1713397"/>
          </a:xfrm>
        </p:grpSpPr>
        <p:sp>
          <p:nvSpPr>
            <p:cNvPr id="5" name="Rectangle 4">
              <a:extLst>
                <a:ext uri="{FF2B5EF4-FFF2-40B4-BE49-F238E27FC236}">
                  <a16:creationId xmlns:a16="http://schemas.microsoft.com/office/drawing/2014/main" id="{CF72543E-B146-449A-9CD1-C511DF0D43FA}"/>
                </a:ext>
              </a:extLst>
            </p:cNvPr>
            <p:cNvSpPr/>
            <p:nvPr/>
          </p:nvSpPr>
          <p:spPr>
            <a:xfrm>
              <a:off x="1591264" y="3444883"/>
              <a:ext cx="5101549" cy="137771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6" name="TextBox 5">
              <a:extLst>
                <a:ext uri="{FF2B5EF4-FFF2-40B4-BE49-F238E27FC236}">
                  <a16:creationId xmlns:a16="http://schemas.microsoft.com/office/drawing/2014/main" id="{E601E70B-C2A5-4DBD-BA00-12FD546BB041}"/>
                </a:ext>
              </a:extLst>
            </p:cNvPr>
            <p:cNvSpPr txBox="1"/>
            <p:nvPr/>
          </p:nvSpPr>
          <p:spPr>
            <a:xfrm>
              <a:off x="1255384" y="3780563"/>
              <a:ext cx="5101549" cy="137771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45808" tIns="145808" rIns="145808" bIns="145808" numCol="1" spcCol="1270" anchor="ctr" anchorCtr="0">
              <a:noAutofit/>
            </a:bodyPr>
            <a:lstStyle/>
            <a:p>
              <a:pPr marL="0" indent="0">
                <a:buNone/>
              </a:pPr>
              <a:r>
                <a:rPr lang="en-US" sz="2400" dirty="0">
                  <a:solidFill>
                    <a:schemeClr val="tx1"/>
                  </a:solidFill>
                </a:rPr>
                <a:t>Things to consider and help faculty with their questions:</a:t>
              </a:r>
            </a:p>
            <a:p>
              <a:endParaRPr lang="en-US" sz="2400" dirty="0">
                <a:solidFill>
                  <a:schemeClr val="tx1"/>
                </a:solidFill>
              </a:endParaRPr>
            </a:p>
            <a:p>
              <a:pPr lvl="1">
                <a:buFont typeface="Arial" panose="020B0604020202020204" pitchFamily="34" charset="0"/>
                <a:buChar char="•"/>
              </a:pPr>
              <a:r>
                <a:rPr lang="en-US" sz="2400" dirty="0">
                  <a:solidFill>
                    <a:schemeClr val="tx1"/>
                  </a:solidFill>
                </a:rPr>
                <a:t>Where does the course/program fit in the grand scheme of things?</a:t>
              </a:r>
            </a:p>
            <a:p>
              <a:pPr lvl="1">
                <a:buFont typeface="Arial" panose="020B0604020202020204" pitchFamily="34" charset="0"/>
                <a:buChar char="•"/>
              </a:pPr>
              <a:r>
                <a:rPr lang="en-US" sz="2400" dirty="0">
                  <a:solidFill>
                    <a:schemeClr val="tx1"/>
                  </a:solidFill>
                </a:rPr>
                <a:t>Has the department met regarding this curriculum?</a:t>
              </a:r>
            </a:p>
            <a:p>
              <a:pPr lvl="1">
                <a:buFont typeface="Arial" panose="020B0604020202020204" pitchFamily="34" charset="0"/>
                <a:buChar char="•"/>
              </a:pPr>
              <a:r>
                <a:rPr lang="en-US" sz="2400" dirty="0">
                  <a:solidFill>
                    <a:schemeClr val="tx1"/>
                  </a:solidFill>
                </a:rPr>
                <a:t>Have you spoken with other faculty in your area? </a:t>
              </a:r>
            </a:p>
            <a:p>
              <a:pPr lvl="1">
                <a:buFont typeface="Arial" panose="020B0604020202020204" pitchFamily="34" charset="0"/>
                <a:buChar char="•"/>
              </a:pPr>
              <a:r>
                <a:rPr lang="en-US" sz="2400" dirty="0">
                  <a:solidFill>
                    <a:schemeClr val="tx1"/>
                  </a:solidFill>
                </a:rPr>
                <a:t>Did you check other colleges? </a:t>
              </a:r>
            </a:p>
            <a:p>
              <a:pPr lvl="1">
                <a:buFont typeface="Arial" panose="020B0604020202020204" pitchFamily="34" charset="0"/>
                <a:buChar char="•"/>
              </a:pPr>
              <a:r>
                <a:rPr lang="en-US" sz="2400" dirty="0">
                  <a:solidFill>
                    <a:schemeClr val="tx1"/>
                  </a:solidFill>
                </a:rPr>
                <a:t>Have you spoken to the articulation officer?</a:t>
              </a:r>
            </a:p>
            <a:p>
              <a:pPr lvl="1">
                <a:buFont typeface="Arial" panose="020B0604020202020204" pitchFamily="34" charset="0"/>
                <a:buChar char="•"/>
              </a:pPr>
              <a:r>
                <a:rPr lang="en-US" sz="2400" dirty="0">
                  <a:solidFill>
                    <a:schemeClr val="tx1"/>
                  </a:solidFill>
                </a:rPr>
                <a:t>Are you sure it fits in our </a:t>
              </a:r>
              <a:r>
                <a:rPr lang="en-US" sz="2400" dirty="0">
                  <a:solidFill>
                    <a:schemeClr val="tx1"/>
                  </a:solidFill>
                  <a:hlinkClick r:id="rId2" tooltip="COD Mission">
                    <a:extLst>
                      <a:ext uri="{A12FA001-AC4F-418D-AE19-62706E023703}">
                        <ahyp:hlinkClr xmlns:ahyp="http://schemas.microsoft.com/office/drawing/2018/hyperlinkcolor" val="tx"/>
                      </a:ext>
                    </a:extLst>
                  </a:hlinkClick>
                </a:rPr>
                <a:t>mission? </a:t>
              </a:r>
              <a:endParaRPr lang="en-US" sz="2400" dirty="0">
                <a:solidFill>
                  <a:schemeClr val="tx1"/>
                </a:solidFill>
              </a:endParaRPr>
            </a:p>
            <a:p>
              <a:pPr lvl="1">
                <a:buFont typeface="Arial" panose="020B0604020202020204" pitchFamily="34" charset="0"/>
                <a:buChar char="•"/>
              </a:pPr>
              <a:r>
                <a:rPr lang="en-US" sz="2400" dirty="0">
                  <a:solidFill>
                    <a:schemeClr val="tx1"/>
                  </a:solidFill>
                </a:rPr>
                <a:t>Did you check out the </a:t>
              </a:r>
              <a:r>
                <a:rPr lang="en-US" sz="2400" dirty="0">
                  <a:solidFill>
                    <a:schemeClr val="tx1"/>
                  </a:solidFill>
                  <a:hlinkClick r:id="rId3">
                    <a:extLst>
                      <a:ext uri="{A12FA001-AC4F-418D-AE19-62706E023703}">
                        <ahyp:hlinkClr xmlns:ahyp="http://schemas.microsoft.com/office/drawing/2018/hyperlinkcolor" val="tx"/>
                      </a:ext>
                    </a:extLst>
                  </a:hlinkClick>
                </a:rPr>
                <a:t>handbook? </a:t>
              </a:r>
              <a:endParaRPr lang="en-US" sz="2400" dirty="0">
                <a:solidFill>
                  <a:schemeClr val="tx1"/>
                </a:solidFill>
              </a:endParaRPr>
            </a:p>
            <a:p>
              <a:pPr lvl="1">
                <a:buFont typeface="Arial" panose="020B0604020202020204" pitchFamily="34" charset="0"/>
                <a:buChar char="•"/>
              </a:pPr>
              <a:r>
                <a:rPr lang="en-US" sz="2400" dirty="0">
                  <a:solidFill>
                    <a:schemeClr val="tx1"/>
                  </a:solidFill>
                </a:rPr>
                <a:t>Did you speak to your dean? </a:t>
              </a:r>
            </a:p>
          </p:txBody>
        </p:sp>
      </p:grpSp>
      <p:grpSp>
        <p:nvGrpSpPr>
          <p:cNvPr id="9" name="Group 8">
            <a:extLst>
              <a:ext uri="{FF2B5EF4-FFF2-40B4-BE49-F238E27FC236}">
                <a16:creationId xmlns:a16="http://schemas.microsoft.com/office/drawing/2014/main" id="{395D0AB2-A41E-4074-ACF1-3BD016CF0236}"/>
              </a:ext>
            </a:extLst>
          </p:cNvPr>
          <p:cNvGrpSpPr/>
          <p:nvPr/>
        </p:nvGrpSpPr>
        <p:grpSpPr>
          <a:xfrm>
            <a:off x="1238924" y="826198"/>
            <a:ext cx="7923608" cy="959418"/>
            <a:chOff x="1340556" y="2928931"/>
            <a:chExt cx="6085116" cy="1893669"/>
          </a:xfrm>
        </p:grpSpPr>
        <p:sp>
          <p:nvSpPr>
            <p:cNvPr id="10" name="Rectangle 9">
              <a:extLst>
                <a:ext uri="{FF2B5EF4-FFF2-40B4-BE49-F238E27FC236}">
                  <a16:creationId xmlns:a16="http://schemas.microsoft.com/office/drawing/2014/main" id="{7E24E4B2-92CB-4A58-AD77-F832242AAB64}"/>
                </a:ext>
              </a:extLst>
            </p:cNvPr>
            <p:cNvSpPr/>
            <p:nvPr/>
          </p:nvSpPr>
          <p:spPr>
            <a:xfrm>
              <a:off x="1591264" y="3444883"/>
              <a:ext cx="5101549" cy="137771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TextBox 10">
              <a:extLst>
                <a:ext uri="{FF2B5EF4-FFF2-40B4-BE49-F238E27FC236}">
                  <a16:creationId xmlns:a16="http://schemas.microsoft.com/office/drawing/2014/main" id="{052B9116-1F5F-4830-B9E5-209D43DF0D99}"/>
                </a:ext>
              </a:extLst>
            </p:cNvPr>
            <p:cNvSpPr txBox="1"/>
            <p:nvPr/>
          </p:nvSpPr>
          <p:spPr>
            <a:xfrm>
              <a:off x="1340556" y="2928931"/>
              <a:ext cx="6085116" cy="137771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45808" tIns="145808" rIns="145808" bIns="145808" numCol="1" spcCol="1270" anchor="ctr" anchorCtr="0">
              <a:noAutofit/>
            </a:bodyPr>
            <a:lstStyle/>
            <a:p>
              <a:pPr marL="0" lvl="0" indent="0" algn="l" defTabSz="800100">
                <a:lnSpc>
                  <a:spcPct val="100000"/>
                </a:lnSpc>
                <a:spcBef>
                  <a:spcPct val="0"/>
                </a:spcBef>
                <a:spcAft>
                  <a:spcPct val="35000"/>
                </a:spcAft>
                <a:buNone/>
              </a:pPr>
              <a:r>
                <a:rPr lang="en-US" sz="1800" b="1" kern="1200" dirty="0"/>
                <a:t>Assist faculty in their respective areas with curriculum-related questions.</a:t>
              </a:r>
            </a:p>
          </p:txBody>
        </p:sp>
      </p:grpSp>
    </p:spTree>
    <p:extLst>
      <p:ext uri="{BB962C8B-B14F-4D97-AF65-F5344CB8AC3E}">
        <p14:creationId xmlns:p14="http://schemas.microsoft.com/office/powerpoint/2010/main" val="1344623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55BED62-FD94-4216-B78E-63159B358D4A}"/>
              </a:ext>
            </a:extLst>
          </p:cNvPr>
          <p:cNvSpPr txBox="1"/>
          <p:nvPr/>
        </p:nvSpPr>
        <p:spPr>
          <a:xfrm>
            <a:off x="694300" y="451234"/>
            <a:ext cx="8357422" cy="707886"/>
          </a:xfrm>
          <a:prstGeom prst="rect">
            <a:avLst/>
          </a:prstGeom>
          <a:noFill/>
        </p:spPr>
        <p:txBody>
          <a:bodyPr wrap="square">
            <a:spAutoFit/>
          </a:bodyPr>
          <a:lstStyle/>
          <a:p>
            <a:pPr lvl="0">
              <a:lnSpc>
                <a:spcPct val="100000"/>
              </a:lnSpc>
            </a:pPr>
            <a:r>
              <a:rPr lang="en-US" sz="2000" b="1" dirty="0">
                <a:solidFill>
                  <a:schemeClr val="tx1"/>
                </a:solidFill>
              </a:rPr>
              <a:t>Regularly attend  curriculum meetings and participate in curricular-related discussions.</a:t>
            </a:r>
            <a:endParaRPr lang="en-US" sz="2000" b="1" dirty="0"/>
          </a:p>
        </p:txBody>
      </p:sp>
      <p:sp>
        <p:nvSpPr>
          <p:cNvPr id="7" name="TextBox 6">
            <a:extLst>
              <a:ext uri="{FF2B5EF4-FFF2-40B4-BE49-F238E27FC236}">
                <a16:creationId xmlns:a16="http://schemas.microsoft.com/office/drawing/2014/main" id="{E7252C11-C1AB-466F-9B0C-3F85595F4491}"/>
              </a:ext>
            </a:extLst>
          </p:cNvPr>
          <p:cNvSpPr txBox="1"/>
          <p:nvPr/>
        </p:nvSpPr>
        <p:spPr>
          <a:xfrm>
            <a:off x="694300" y="1328821"/>
            <a:ext cx="8659425" cy="646331"/>
          </a:xfrm>
          <a:prstGeom prst="rect">
            <a:avLst/>
          </a:prstGeom>
          <a:noFill/>
        </p:spPr>
        <p:txBody>
          <a:bodyPr wrap="square" rtlCol="0">
            <a:spAutoFit/>
          </a:bodyPr>
          <a:lstStyle/>
          <a:p>
            <a:r>
              <a:rPr lang="en-US" dirty="0"/>
              <a:t>As faculty, curriculum is at the heart of what we do and a global perspective is so important.  </a:t>
            </a:r>
          </a:p>
        </p:txBody>
      </p:sp>
      <p:sp>
        <p:nvSpPr>
          <p:cNvPr id="9" name="TextBox 8">
            <a:extLst>
              <a:ext uri="{FF2B5EF4-FFF2-40B4-BE49-F238E27FC236}">
                <a16:creationId xmlns:a16="http://schemas.microsoft.com/office/drawing/2014/main" id="{D9EC0848-DF76-4247-8127-730FB3B41C2F}"/>
              </a:ext>
            </a:extLst>
          </p:cNvPr>
          <p:cNvSpPr txBox="1"/>
          <p:nvPr/>
        </p:nvSpPr>
        <p:spPr>
          <a:xfrm>
            <a:off x="694298" y="2955018"/>
            <a:ext cx="8917497" cy="923330"/>
          </a:xfrm>
          <a:prstGeom prst="rect">
            <a:avLst/>
          </a:prstGeom>
          <a:noFill/>
        </p:spPr>
        <p:txBody>
          <a:bodyPr wrap="square" rtlCol="0">
            <a:spAutoFit/>
          </a:bodyPr>
          <a:lstStyle/>
          <a:p>
            <a:pPr lvl="0">
              <a:lnSpc>
                <a:spcPct val="100000"/>
              </a:lnSpc>
            </a:pPr>
            <a:r>
              <a:rPr lang="en-US" dirty="0">
                <a:solidFill>
                  <a:schemeClr val="tx1"/>
                </a:solidFill>
              </a:rPr>
              <a:t>Your vote matters.  Curriculum is part of the “10+1” under the senate purview and faculty have fought to keep curricular issues under the umbrella of being driven completely by faculty.  Let’s honor that idea.</a:t>
            </a:r>
            <a:endParaRPr lang="en-US" dirty="0"/>
          </a:p>
        </p:txBody>
      </p:sp>
      <p:sp>
        <p:nvSpPr>
          <p:cNvPr id="11" name="TextBox 10">
            <a:extLst>
              <a:ext uri="{FF2B5EF4-FFF2-40B4-BE49-F238E27FC236}">
                <a16:creationId xmlns:a16="http://schemas.microsoft.com/office/drawing/2014/main" id="{6BD14652-C1F2-4E06-8A4E-25374F1C2F97}"/>
              </a:ext>
            </a:extLst>
          </p:cNvPr>
          <p:cNvSpPr txBox="1"/>
          <p:nvPr/>
        </p:nvSpPr>
        <p:spPr>
          <a:xfrm>
            <a:off x="694299" y="2283773"/>
            <a:ext cx="8917497" cy="400110"/>
          </a:xfrm>
          <a:prstGeom prst="rect">
            <a:avLst/>
          </a:prstGeom>
          <a:noFill/>
        </p:spPr>
        <p:txBody>
          <a:bodyPr wrap="square" rtlCol="0">
            <a:spAutoFit/>
          </a:bodyPr>
          <a:lstStyle/>
          <a:p>
            <a:pPr lvl="0">
              <a:lnSpc>
                <a:spcPct val="100000"/>
              </a:lnSpc>
            </a:pPr>
            <a:r>
              <a:rPr lang="en-US" sz="2000" b="1" dirty="0">
                <a:solidFill>
                  <a:schemeClr val="tx1"/>
                </a:solidFill>
              </a:rPr>
              <a:t>Vote at bi-weekly curriculum meetings.</a:t>
            </a:r>
            <a:endParaRPr lang="en-US" sz="2000" b="1" dirty="0"/>
          </a:p>
        </p:txBody>
      </p:sp>
      <p:sp>
        <p:nvSpPr>
          <p:cNvPr id="13" name="TextBox 12">
            <a:extLst>
              <a:ext uri="{FF2B5EF4-FFF2-40B4-BE49-F238E27FC236}">
                <a16:creationId xmlns:a16="http://schemas.microsoft.com/office/drawing/2014/main" id="{D1CD3204-9D3D-4DEA-B3D9-761EB1170E2F}"/>
              </a:ext>
            </a:extLst>
          </p:cNvPr>
          <p:cNvSpPr txBox="1"/>
          <p:nvPr/>
        </p:nvSpPr>
        <p:spPr>
          <a:xfrm>
            <a:off x="694298" y="4170402"/>
            <a:ext cx="8500034" cy="400110"/>
          </a:xfrm>
          <a:prstGeom prst="rect">
            <a:avLst/>
          </a:prstGeom>
          <a:noFill/>
        </p:spPr>
        <p:txBody>
          <a:bodyPr wrap="square">
            <a:spAutoFit/>
          </a:bodyPr>
          <a:lstStyle/>
          <a:p>
            <a:pPr lvl="0">
              <a:lnSpc>
                <a:spcPct val="100000"/>
              </a:lnSpc>
            </a:pPr>
            <a:r>
              <a:rPr lang="en-US" sz="2000" b="1" dirty="0">
                <a:solidFill>
                  <a:schemeClr val="tx1"/>
                </a:solidFill>
              </a:rPr>
              <a:t>Assign/find a proxy if you are unable to attend a meeting.</a:t>
            </a:r>
            <a:endParaRPr lang="en-US" sz="2000" b="1" dirty="0"/>
          </a:p>
        </p:txBody>
      </p:sp>
      <p:sp>
        <p:nvSpPr>
          <p:cNvPr id="15" name="TextBox 14">
            <a:extLst>
              <a:ext uri="{FF2B5EF4-FFF2-40B4-BE49-F238E27FC236}">
                <a16:creationId xmlns:a16="http://schemas.microsoft.com/office/drawing/2014/main" id="{4BF3149D-AB7B-44F8-8D8D-85EDAC3BF6C5}"/>
              </a:ext>
            </a:extLst>
          </p:cNvPr>
          <p:cNvSpPr txBox="1"/>
          <p:nvPr/>
        </p:nvSpPr>
        <p:spPr>
          <a:xfrm>
            <a:off x="694298" y="4858214"/>
            <a:ext cx="8500034" cy="369332"/>
          </a:xfrm>
          <a:prstGeom prst="rect">
            <a:avLst/>
          </a:prstGeom>
          <a:noFill/>
        </p:spPr>
        <p:txBody>
          <a:bodyPr wrap="square">
            <a:spAutoFit/>
          </a:bodyPr>
          <a:lstStyle/>
          <a:p>
            <a:pPr lvl="0">
              <a:lnSpc>
                <a:spcPct val="100000"/>
              </a:lnSpc>
            </a:pPr>
            <a:r>
              <a:rPr lang="en-US" dirty="0">
                <a:solidFill>
                  <a:schemeClr val="tx1"/>
                </a:solidFill>
              </a:rPr>
              <a:t>Unfortunately, voting by email is not an option.</a:t>
            </a:r>
            <a:endParaRPr lang="en-US" dirty="0"/>
          </a:p>
        </p:txBody>
      </p:sp>
    </p:spTree>
    <p:extLst>
      <p:ext uri="{BB962C8B-B14F-4D97-AF65-F5344CB8AC3E}">
        <p14:creationId xmlns:p14="http://schemas.microsoft.com/office/powerpoint/2010/main" val="29237466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78AD6AF-D0E9-40F0-AAD6-B871E8E7EBEA}"/>
              </a:ext>
            </a:extLst>
          </p:cNvPr>
          <p:cNvSpPr txBox="1"/>
          <p:nvPr/>
        </p:nvSpPr>
        <p:spPr>
          <a:xfrm>
            <a:off x="677334" y="360728"/>
            <a:ext cx="6155266" cy="6056850"/>
          </a:xfrm>
          <a:prstGeom prst="rect">
            <a:avLst/>
          </a:prstGeom>
        </p:spPr>
        <p:txBody>
          <a:bodyPr vert="horz" lIns="91440" tIns="45720" rIns="91440" bIns="45720" rtlCol="0" anchor="ctr">
            <a:noAutofit/>
          </a:bodyPr>
          <a:lstStyle/>
          <a:p>
            <a:pPr>
              <a:spcBef>
                <a:spcPts val="1000"/>
              </a:spcBef>
              <a:buClr>
                <a:schemeClr val="accent1"/>
              </a:buClr>
              <a:buSzPct val="80000"/>
              <a:buFont typeface="Wingdings 3" charset="2"/>
              <a:buChar char=""/>
            </a:pPr>
            <a:r>
              <a:rPr lang="en-US" sz="2400" dirty="0">
                <a:solidFill>
                  <a:schemeClr val="tx1">
                    <a:lumMod val="75000"/>
                    <a:lumOff val="25000"/>
                  </a:schemeClr>
                </a:solidFill>
              </a:rPr>
              <a:t>You ensure:</a:t>
            </a:r>
          </a:p>
          <a:p>
            <a:pPr marL="457200" indent="-381000">
              <a:spcBef>
                <a:spcPts val="1000"/>
              </a:spcBef>
              <a:buClr>
                <a:schemeClr val="accent1"/>
              </a:buClr>
              <a:buSzPct val="80000"/>
              <a:buFont typeface="Wingdings 3" charset="2"/>
              <a:buChar char=""/>
            </a:pPr>
            <a:r>
              <a:rPr lang="en-US" sz="2400" dirty="0">
                <a:solidFill>
                  <a:schemeClr val="tx1">
                    <a:lumMod val="75000"/>
                    <a:lumOff val="25000"/>
                  </a:schemeClr>
                </a:solidFill>
              </a:rPr>
              <a:t>quality and accuracy of the curriculum</a:t>
            </a:r>
          </a:p>
          <a:p>
            <a:pPr marL="457200" indent="-381000">
              <a:spcBef>
                <a:spcPts val="1000"/>
              </a:spcBef>
              <a:buClr>
                <a:schemeClr val="accent1"/>
              </a:buClr>
              <a:buSzPct val="80000"/>
              <a:buFont typeface="Wingdings 3" charset="2"/>
              <a:buChar char=""/>
            </a:pPr>
            <a:r>
              <a:rPr lang="en-US" sz="2400" dirty="0">
                <a:solidFill>
                  <a:schemeClr val="tx1">
                    <a:lumMod val="75000"/>
                    <a:lumOff val="25000"/>
                  </a:schemeClr>
                </a:solidFill>
              </a:rPr>
              <a:t>our approvals meet the expected state, local, and transfer standards</a:t>
            </a:r>
          </a:p>
          <a:p>
            <a:pPr marL="457200" indent="-381000">
              <a:spcBef>
                <a:spcPts val="1000"/>
              </a:spcBef>
              <a:buClr>
                <a:schemeClr val="accent1"/>
              </a:buClr>
              <a:buSzPct val="80000"/>
              <a:buFont typeface="Wingdings 3" charset="2"/>
              <a:buChar char=""/>
            </a:pPr>
            <a:r>
              <a:rPr lang="en-US" sz="2400" dirty="0">
                <a:solidFill>
                  <a:schemeClr val="tx1">
                    <a:lumMod val="75000"/>
                    <a:lumOff val="25000"/>
                  </a:schemeClr>
                </a:solidFill>
              </a:rPr>
              <a:t>that we uphold the requirements for apportionment</a:t>
            </a:r>
          </a:p>
          <a:p>
            <a:pPr marL="457200" indent="-381000">
              <a:spcBef>
                <a:spcPts val="1000"/>
              </a:spcBef>
              <a:buClr>
                <a:schemeClr val="accent1"/>
              </a:buClr>
              <a:buSzPct val="80000"/>
              <a:buFont typeface="Wingdings 3" charset="2"/>
              <a:buChar char=""/>
            </a:pPr>
            <a:r>
              <a:rPr lang="en-US" sz="2400" dirty="0">
                <a:solidFill>
                  <a:schemeClr val="tx1">
                    <a:lumMod val="75000"/>
                    <a:lumOff val="25000"/>
                  </a:schemeClr>
                </a:solidFill>
              </a:rPr>
              <a:t>that we uphold the accreditation standards, specifically  Standard II.A.3</a:t>
            </a:r>
          </a:p>
          <a:p>
            <a:pPr>
              <a:spcBef>
                <a:spcPts val="1000"/>
              </a:spcBef>
              <a:buClr>
                <a:schemeClr val="accent1"/>
              </a:buClr>
              <a:buSzPct val="80000"/>
            </a:pPr>
            <a:endParaRPr lang="en-US" sz="2400" dirty="0">
              <a:solidFill>
                <a:schemeClr val="tx1">
                  <a:lumMod val="75000"/>
                  <a:lumOff val="25000"/>
                </a:schemeClr>
              </a:solidFill>
            </a:endParaRPr>
          </a:p>
          <a:p>
            <a:pPr>
              <a:spcBef>
                <a:spcPts val="1000"/>
              </a:spcBef>
              <a:buClr>
                <a:schemeClr val="accent1"/>
              </a:buClr>
              <a:buSzPct val="80000"/>
              <a:buFont typeface="Wingdings 3" charset="2"/>
              <a:buChar char=""/>
            </a:pPr>
            <a:r>
              <a:rPr lang="en-US" sz="2400" dirty="0">
                <a:solidFill>
                  <a:schemeClr val="tx1">
                    <a:lumMod val="75000"/>
                    <a:lumOff val="25000"/>
                  </a:schemeClr>
                </a:solidFill>
              </a:rPr>
              <a:t>All of the above are elements to look for in the Course Outline of Record (COR)</a:t>
            </a:r>
          </a:p>
        </p:txBody>
      </p:sp>
      <p:sp>
        <p:nvSpPr>
          <p:cNvPr id="12" name="Rectangle 11">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4" name="Straight Connector 13">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87450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4B1662E-3690-4368-B422-5321F6EFB55C}"/>
              </a:ext>
            </a:extLst>
          </p:cNvPr>
          <p:cNvSpPr txBox="1"/>
          <p:nvPr/>
        </p:nvSpPr>
        <p:spPr>
          <a:xfrm>
            <a:off x="318782" y="1661631"/>
            <a:ext cx="10947633" cy="4524315"/>
          </a:xfrm>
          <a:prstGeom prst="rect">
            <a:avLst/>
          </a:prstGeom>
          <a:noFill/>
        </p:spPr>
        <p:txBody>
          <a:bodyPr wrap="square">
            <a:spAutoFit/>
          </a:bodyPr>
          <a:lstStyle/>
          <a:p>
            <a:pPr>
              <a:buFont typeface="+mj-lt"/>
              <a:buAutoNum type="arabicPeriod"/>
            </a:pPr>
            <a:r>
              <a:rPr lang="en-US" sz="2400" b="1" dirty="0">
                <a:solidFill>
                  <a:schemeClr val="tx1"/>
                </a:solidFill>
              </a:rPr>
              <a:t>Approval</a:t>
            </a:r>
            <a:r>
              <a:rPr lang="en-US" sz="2400" dirty="0">
                <a:solidFill>
                  <a:schemeClr val="tx1"/>
                </a:solidFill>
              </a:rPr>
              <a:t>: Certification and correct data for the Chancellor’s Office.</a:t>
            </a:r>
          </a:p>
          <a:p>
            <a:pPr>
              <a:buFont typeface="+mj-lt"/>
              <a:buAutoNum type="arabicPeriod"/>
            </a:pPr>
            <a:r>
              <a:rPr lang="en-US" sz="2400" b="1" dirty="0">
                <a:solidFill>
                  <a:schemeClr val="tx1"/>
                </a:solidFill>
              </a:rPr>
              <a:t>Apportionment: </a:t>
            </a:r>
            <a:r>
              <a:rPr lang="en-US" sz="2400" dirty="0">
                <a:solidFill>
                  <a:schemeClr val="tx1"/>
                </a:solidFill>
              </a:rPr>
              <a:t>Ed Code and Title 5 §§ 55100 and 55130 give the Chancellor’s Office the authority to “terminate the ability of a district to offer courses [and educational programs]… until such time a district demonstrates compliance with all requirements for certification.”</a:t>
            </a:r>
          </a:p>
          <a:p>
            <a:pPr>
              <a:buFont typeface="+mj-lt"/>
              <a:buAutoNum type="arabicPeriod"/>
            </a:pPr>
            <a:r>
              <a:rPr lang="en-US" sz="2400" b="1" dirty="0">
                <a:solidFill>
                  <a:schemeClr val="tx1"/>
                </a:solidFill>
              </a:rPr>
              <a:t>Articulation: </a:t>
            </a:r>
            <a:r>
              <a:rPr lang="en-US" sz="2400" dirty="0">
                <a:solidFill>
                  <a:schemeClr val="tx1"/>
                </a:solidFill>
              </a:rPr>
              <a:t>Curriculum is evaluated for quality by transfer institutions, C-ID, and external regulatory bodies.</a:t>
            </a:r>
          </a:p>
          <a:p>
            <a:pPr>
              <a:buFont typeface="+mj-lt"/>
              <a:buAutoNum type="arabicPeriod"/>
            </a:pPr>
            <a:r>
              <a:rPr lang="en-US" sz="2400" b="1" dirty="0">
                <a:solidFill>
                  <a:schemeClr val="tx1"/>
                </a:solidFill>
              </a:rPr>
              <a:t>Accreditation: </a:t>
            </a:r>
            <a:r>
              <a:rPr lang="en-US" sz="2400" dirty="0">
                <a:solidFill>
                  <a:schemeClr val="tx1"/>
                </a:solidFill>
              </a:rPr>
              <a:t>Standard IIA3, among others, requires certain elements for courses, including Student Learning Outcomes, resources, etc.</a:t>
            </a:r>
          </a:p>
          <a:p>
            <a:pPr>
              <a:buFont typeface="+mj-lt"/>
              <a:buAutoNum type="arabicPeriod"/>
            </a:pPr>
            <a:r>
              <a:rPr lang="en-US" sz="2400" b="1" dirty="0">
                <a:solidFill>
                  <a:schemeClr val="tx1"/>
                </a:solidFill>
              </a:rPr>
              <a:t>Access: </a:t>
            </a:r>
            <a:r>
              <a:rPr lang="en-US" sz="2400" dirty="0">
                <a:solidFill>
                  <a:schemeClr val="tx1"/>
                </a:solidFill>
              </a:rPr>
              <a:t>Ultimately, quality assurance matters for the students. When the curriculum committee does its job, students have access to courses and programs that are current, cohesive, and clear about goals and pathways.</a:t>
            </a:r>
          </a:p>
        </p:txBody>
      </p:sp>
      <p:sp>
        <p:nvSpPr>
          <p:cNvPr id="7" name="TextBox 6">
            <a:extLst>
              <a:ext uri="{FF2B5EF4-FFF2-40B4-BE49-F238E27FC236}">
                <a16:creationId xmlns:a16="http://schemas.microsoft.com/office/drawing/2014/main" id="{970E4FB7-E4D7-4D95-AB24-B8AE0C045BA5}"/>
              </a:ext>
            </a:extLst>
          </p:cNvPr>
          <p:cNvSpPr txBox="1"/>
          <p:nvPr/>
        </p:nvSpPr>
        <p:spPr>
          <a:xfrm>
            <a:off x="2126610" y="655708"/>
            <a:ext cx="6098796" cy="584775"/>
          </a:xfrm>
          <a:prstGeom prst="rect">
            <a:avLst/>
          </a:prstGeom>
          <a:noFill/>
        </p:spPr>
        <p:txBody>
          <a:bodyPr wrap="square">
            <a:spAutoFit/>
          </a:bodyPr>
          <a:lstStyle/>
          <a:p>
            <a:pPr algn="ctr"/>
            <a:r>
              <a:rPr lang="en-US" sz="3200" b="1" dirty="0"/>
              <a:t>Compliance and Quality Matter </a:t>
            </a:r>
            <a:endParaRPr lang="en-US" sz="3200" dirty="0"/>
          </a:p>
        </p:txBody>
      </p:sp>
    </p:spTree>
    <p:extLst>
      <p:ext uri="{BB962C8B-B14F-4D97-AF65-F5344CB8AC3E}">
        <p14:creationId xmlns:p14="http://schemas.microsoft.com/office/powerpoint/2010/main" val="1209156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09A8D3-FE4D-45F0-ADDE-FC6E5CF0599C}"/>
              </a:ext>
            </a:extLst>
          </p:cNvPr>
          <p:cNvSpPr txBox="1"/>
          <p:nvPr/>
        </p:nvSpPr>
        <p:spPr>
          <a:xfrm>
            <a:off x="1346432" y="1861762"/>
            <a:ext cx="6899945" cy="2677656"/>
          </a:xfrm>
          <a:prstGeom prst="rect">
            <a:avLst/>
          </a:prstGeom>
          <a:noFill/>
        </p:spPr>
        <p:txBody>
          <a:bodyPr wrap="square">
            <a:spAutoFit/>
          </a:bodyPr>
          <a:lstStyle/>
          <a:p>
            <a:pPr marL="342900" indent="-342900">
              <a:buFont typeface="+mj-lt"/>
              <a:buAutoNum type="arabicPeriod"/>
            </a:pPr>
            <a:r>
              <a:rPr lang="en-US" sz="2400" dirty="0"/>
              <a:t>Program and Course Approval Handbook 7</a:t>
            </a:r>
            <a:r>
              <a:rPr lang="en-US" sz="2400" baseline="30000" dirty="0"/>
              <a:t>th</a:t>
            </a:r>
            <a:r>
              <a:rPr lang="en-US" sz="2400" dirty="0"/>
              <a:t> edition (PCAH)</a:t>
            </a:r>
          </a:p>
          <a:p>
            <a:pPr marL="342900" indent="-342900">
              <a:buFont typeface="+mj-lt"/>
              <a:buAutoNum type="arabicPeriod"/>
            </a:pPr>
            <a:r>
              <a:rPr lang="en-US" sz="2400" dirty="0"/>
              <a:t>The Course Outline of Record: A Curriculum Reference Guide Revisited 2017 </a:t>
            </a:r>
          </a:p>
          <a:p>
            <a:pPr marL="342900" indent="-342900">
              <a:buFont typeface="+mj-lt"/>
              <a:buAutoNum type="arabicPeriod"/>
            </a:pPr>
            <a:r>
              <a:rPr lang="en-US" sz="2400" dirty="0"/>
              <a:t>Ensuring Effective Curriculum Approval Processes: A Guide for Local Senates</a:t>
            </a:r>
          </a:p>
          <a:p>
            <a:pPr marL="342900" indent="-342900">
              <a:buFont typeface="+mj-lt"/>
              <a:buAutoNum type="arabicPeriod"/>
            </a:pPr>
            <a:r>
              <a:rPr lang="en-US" sz="2400" dirty="0"/>
              <a:t>SBVC Curriculum Handbook</a:t>
            </a:r>
          </a:p>
        </p:txBody>
      </p:sp>
      <p:sp>
        <p:nvSpPr>
          <p:cNvPr id="7" name="TextBox 6">
            <a:extLst>
              <a:ext uri="{FF2B5EF4-FFF2-40B4-BE49-F238E27FC236}">
                <a16:creationId xmlns:a16="http://schemas.microsoft.com/office/drawing/2014/main" id="{63949592-FD64-4597-8BB4-5A0A10A470F1}"/>
              </a:ext>
            </a:extLst>
          </p:cNvPr>
          <p:cNvSpPr txBox="1"/>
          <p:nvPr/>
        </p:nvSpPr>
        <p:spPr>
          <a:xfrm>
            <a:off x="440572" y="5220540"/>
            <a:ext cx="11010399" cy="646331"/>
          </a:xfrm>
          <a:prstGeom prst="rect">
            <a:avLst/>
          </a:prstGeom>
          <a:noFill/>
        </p:spPr>
        <p:txBody>
          <a:bodyPr wrap="square">
            <a:spAutoFit/>
          </a:bodyPr>
          <a:lstStyle/>
          <a:p>
            <a:r>
              <a:rPr lang="en-US" sz="1800" dirty="0"/>
              <a:t>Links to all these documents are on the Curriculum Website: </a:t>
            </a:r>
            <a:br>
              <a:rPr lang="en-US" sz="1800" dirty="0"/>
            </a:br>
            <a:r>
              <a:rPr lang="en-US" sz="1800" dirty="0"/>
              <a:t>https://www.valleycollege.edu/about-sbvc/campus-committees/curriculum/index.php</a:t>
            </a:r>
            <a:endParaRPr lang="en-US" dirty="0"/>
          </a:p>
        </p:txBody>
      </p:sp>
      <p:sp>
        <p:nvSpPr>
          <p:cNvPr id="8" name="TextBox 7">
            <a:extLst>
              <a:ext uri="{FF2B5EF4-FFF2-40B4-BE49-F238E27FC236}">
                <a16:creationId xmlns:a16="http://schemas.microsoft.com/office/drawing/2014/main" id="{B0D0A1B0-E4D2-44F1-94D9-69B801BCFB96}"/>
              </a:ext>
            </a:extLst>
          </p:cNvPr>
          <p:cNvSpPr txBox="1"/>
          <p:nvPr/>
        </p:nvSpPr>
        <p:spPr>
          <a:xfrm>
            <a:off x="3856913" y="840127"/>
            <a:ext cx="2088859" cy="584775"/>
          </a:xfrm>
          <a:prstGeom prst="rect">
            <a:avLst/>
          </a:prstGeom>
          <a:noFill/>
        </p:spPr>
        <p:txBody>
          <a:bodyPr wrap="square" rtlCol="0">
            <a:spAutoFit/>
          </a:bodyPr>
          <a:lstStyle/>
          <a:p>
            <a:r>
              <a:rPr lang="en-US" sz="3200" dirty="0"/>
              <a:t>Resources</a:t>
            </a:r>
          </a:p>
        </p:txBody>
      </p:sp>
    </p:spTree>
    <p:extLst>
      <p:ext uri="{BB962C8B-B14F-4D97-AF65-F5344CB8AC3E}">
        <p14:creationId xmlns:p14="http://schemas.microsoft.com/office/powerpoint/2010/main" val="3426117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322FF20-610E-4B4E-A17C-D419C8E578C9}"/>
              </a:ext>
            </a:extLst>
          </p:cNvPr>
          <p:cNvSpPr txBox="1"/>
          <p:nvPr/>
        </p:nvSpPr>
        <p:spPr>
          <a:xfrm>
            <a:off x="427839" y="1006844"/>
            <a:ext cx="8720355" cy="5236305"/>
          </a:xfrm>
          <a:prstGeom prst="rect">
            <a:avLst/>
          </a:prstGeom>
          <a:noFill/>
        </p:spPr>
        <p:txBody>
          <a:bodyPr wrap="square">
            <a:spAutoFit/>
          </a:bodyPr>
          <a:lstStyle/>
          <a:p>
            <a:pPr marL="76200" lvl="0" indent="0">
              <a:lnSpc>
                <a:spcPct val="90000"/>
              </a:lnSpc>
              <a:spcBef>
                <a:spcPts val="0"/>
              </a:spcBef>
              <a:buSzPts val="2400"/>
              <a:buNone/>
            </a:pPr>
            <a:r>
              <a:rPr lang="en-US" sz="2800" dirty="0">
                <a:solidFill>
                  <a:schemeClr val="tx1"/>
                </a:solidFill>
              </a:rPr>
              <a:t>Chancellor’s Office Program and Course Approval Handbook (PCAH)</a:t>
            </a:r>
          </a:p>
          <a:p>
            <a:pPr marL="914400" lvl="1" indent="-381000">
              <a:lnSpc>
                <a:spcPct val="90000"/>
              </a:lnSpc>
              <a:spcBef>
                <a:spcPts val="0"/>
              </a:spcBef>
              <a:buSzPts val="2400"/>
              <a:buFont typeface="Arial" panose="020B0604020202020204" pitchFamily="34" charset="0"/>
              <a:buChar char="•"/>
            </a:pPr>
            <a:r>
              <a:rPr lang="en-US" sz="2800" dirty="0">
                <a:solidFill>
                  <a:schemeClr val="tx1"/>
                </a:solidFill>
              </a:rPr>
              <a:t>Establishes specific guidelines for implementing Title 5</a:t>
            </a:r>
          </a:p>
          <a:p>
            <a:pPr marL="914400" lvl="1" indent="-381000">
              <a:lnSpc>
                <a:spcPct val="90000"/>
              </a:lnSpc>
              <a:spcBef>
                <a:spcPts val="0"/>
              </a:spcBef>
              <a:buSzPts val="2400"/>
              <a:buFont typeface="Arial" panose="020B0604020202020204" pitchFamily="34" charset="0"/>
              <a:buChar char="•"/>
            </a:pPr>
            <a:r>
              <a:rPr lang="en-US" sz="2800" dirty="0">
                <a:solidFill>
                  <a:schemeClr val="tx1"/>
                </a:solidFill>
              </a:rPr>
              <a:t>Developed by Chancellor’s Office with Academic Senate (ASCCC) and CCC Curriculum Committee (5C – formerly SACC)</a:t>
            </a:r>
          </a:p>
          <a:p>
            <a:pPr marL="76200" lvl="0" indent="0">
              <a:lnSpc>
                <a:spcPct val="90000"/>
              </a:lnSpc>
              <a:spcBef>
                <a:spcPts val="0"/>
              </a:spcBef>
              <a:buClr>
                <a:schemeClr val="dk1"/>
              </a:buClr>
              <a:buSzPts val="2400"/>
              <a:buNone/>
            </a:pPr>
            <a:r>
              <a:rPr lang="en-US" sz="2800" dirty="0">
                <a:solidFill>
                  <a:schemeClr val="dk1"/>
                </a:solidFill>
              </a:rPr>
              <a:t>Chancellor’s Office Guidelines and Memos</a:t>
            </a:r>
          </a:p>
          <a:p>
            <a:pPr marL="914400" lvl="1" indent="-381000">
              <a:lnSpc>
                <a:spcPct val="90000"/>
              </a:lnSpc>
              <a:spcBef>
                <a:spcPts val="0"/>
              </a:spcBef>
              <a:buClr>
                <a:schemeClr val="dk1"/>
              </a:buClr>
              <a:buSzPts val="2400"/>
              <a:buFont typeface="Arial" panose="020B0604020202020204" pitchFamily="34" charset="0"/>
              <a:buChar char="•"/>
            </a:pPr>
            <a:r>
              <a:rPr lang="en-US" sz="2800" dirty="0">
                <a:solidFill>
                  <a:schemeClr val="dk1"/>
                </a:solidFill>
              </a:rPr>
              <a:t>Further clarify implementation of Title 5</a:t>
            </a:r>
          </a:p>
          <a:p>
            <a:pPr marL="914400" lvl="1" indent="-381000">
              <a:lnSpc>
                <a:spcPct val="90000"/>
              </a:lnSpc>
              <a:spcBef>
                <a:spcPts val="0"/>
              </a:spcBef>
              <a:buClr>
                <a:schemeClr val="dk1"/>
              </a:buClr>
              <a:buSzPts val="2400"/>
              <a:buFont typeface="Arial" panose="020B0604020202020204" pitchFamily="34" charset="0"/>
              <a:buChar char="•"/>
            </a:pPr>
            <a:r>
              <a:rPr lang="en-US" sz="2800" dirty="0">
                <a:solidFill>
                  <a:schemeClr val="dk1"/>
                </a:solidFill>
              </a:rPr>
              <a:t>E.g. AB 705 Memos</a:t>
            </a:r>
          </a:p>
          <a:p>
            <a:pPr marL="76200" lvl="0" indent="0">
              <a:lnSpc>
                <a:spcPct val="90000"/>
              </a:lnSpc>
              <a:spcBef>
                <a:spcPts val="800"/>
              </a:spcBef>
              <a:buClr>
                <a:schemeClr val="dk1"/>
              </a:buClr>
              <a:buSzPts val="2400"/>
              <a:buNone/>
            </a:pPr>
            <a:r>
              <a:rPr lang="en-US" sz="2800" dirty="0">
                <a:solidFill>
                  <a:schemeClr val="dk1"/>
                </a:solidFill>
              </a:rPr>
              <a:t>ASCCC papers and reference guides</a:t>
            </a:r>
          </a:p>
          <a:p>
            <a:pPr marL="914400" lvl="1" indent="-381000">
              <a:lnSpc>
                <a:spcPct val="90000"/>
              </a:lnSpc>
              <a:spcBef>
                <a:spcPts val="0"/>
              </a:spcBef>
              <a:buClr>
                <a:schemeClr val="dk1"/>
              </a:buClr>
              <a:buSzPts val="2400"/>
              <a:buFont typeface="Arial" panose="020B0604020202020204" pitchFamily="34" charset="0"/>
              <a:buChar char="•"/>
            </a:pPr>
            <a:r>
              <a:rPr lang="en-US" sz="2800" dirty="0">
                <a:solidFill>
                  <a:schemeClr val="dk1"/>
                </a:solidFill>
              </a:rPr>
              <a:t>Papers on COR, effective approval processes, etc. </a:t>
            </a:r>
            <a:endParaRPr lang="en-US" sz="2800" dirty="0"/>
          </a:p>
        </p:txBody>
      </p:sp>
    </p:spTree>
    <p:extLst>
      <p:ext uri="{BB962C8B-B14F-4D97-AF65-F5344CB8AC3E}">
        <p14:creationId xmlns:p14="http://schemas.microsoft.com/office/powerpoint/2010/main" val="9426418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E2F979-1FE5-48A2-BD8A-87D0023E661B}"/>
              </a:ext>
            </a:extLst>
          </p:cNvPr>
          <p:cNvSpPr>
            <a:spLocks noGrp="1"/>
          </p:cNvSpPr>
          <p:nvPr>
            <p:ph idx="1"/>
          </p:nvPr>
        </p:nvSpPr>
        <p:spPr/>
        <p:txBody>
          <a:bodyPr>
            <a:normAutofit/>
          </a:bodyPr>
          <a:lstStyle/>
          <a:p>
            <a:pPr algn="ctr"/>
            <a:r>
              <a:rPr lang="en-US" sz="6000" dirty="0"/>
              <a:t>What are </a:t>
            </a:r>
          </a:p>
          <a:p>
            <a:pPr algn="ctr"/>
            <a:r>
              <a:rPr lang="en-US" sz="6000" i="1" dirty="0"/>
              <a:t>your</a:t>
            </a:r>
            <a:r>
              <a:rPr lang="en-US" sz="6000" dirty="0"/>
              <a:t> best practices?</a:t>
            </a:r>
          </a:p>
        </p:txBody>
      </p:sp>
    </p:spTree>
    <p:extLst>
      <p:ext uri="{BB962C8B-B14F-4D97-AF65-F5344CB8AC3E}">
        <p14:creationId xmlns:p14="http://schemas.microsoft.com/office/powerpoint/2010/main" val="19173546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76582886-877C-4AEC-A77F-8055EB9A0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51" name="Freeform 14">
              <a:extLst>
                <a:ext uri="{FF2B5EF4-FFF2-40B4-BE49-F238E27FC236}">
                  <a16:creationId xmlns:a16="http://schemas.microsoft.com/office/drawing/2014/main" id="{171A838D-27EA-485C-9A80-DCE624AB30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52" name="Straight Connector 51">
              <a:extLst>
                <a:ext uri="{FF2B5EF4-FFF2-40B4-BE49-F238E27FC236}">
                  <a16:creationId xmlns:a16="http://schemas.microsoft.com/office/drawing/2014/main" id="{9059F313-A1BB-425E-9626-2BD43CAC64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53" name="Straight Connector 52">
              <a:extLst>
                <a:ext uri="{FF2B5EF4-FFF2-40B4-BE49-F238E27FC236}">
                  <a16:creationId xmlns:a16="http://schemas.microsoft.com/office/drawing/2014/main" id="{19ABF76A-A1AE-44BB-9ECB-D55D2FE29BF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54" name="Rectangle 23">
              <a:extLst>
                <a:ext uri="{FF2B5EF4-FFF2-40B4-BE49-F238E27FC236}">
                  <a16:creationId xmlns:a16="http://schemas.microsoft.com/office/drawing/2014/main" id="{5B6D2EC4-82D3-43B8-82D6-028CB43456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 name="Rectangle 25">
              <a:extLst>
                <a:ext uri="{FF2B5EF4-FFF2-40B4-BE49-F238E27FC236}">
                  <a16:creationId xmlns:a16="http://schemas.microsoft.com/office/drawing/2014/main" id="{520034CE-71F9-4E0F-94D8-99335CB85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6" name="Isosceles Triangle 55">
              <a:extLst>
                <a:ext uri="{FF2B5EF4-FFF2-40B4-BE49-F238E27FC236}">
                  <a16:creationId xmlns:a16="http://schemas.microsoft.com/office/drawing/2014/main" id="{1926C6C0-16F7-4CDC-B481-2D19B2F3BF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57" name="Rectangle 27">
              <a:extLst>
                <a:ext uri="{FF2B5EF4-FFF2-40B4-BE49-F238E27FC236}">
                  <a16:creationId xmlns:a16="http://schemas.microsoft.com/office/drawing/2014/main" id="{042CE423-CE6E-4EE9-91F2-3E40EFB40A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8" name="Rectangle 28">
              <a:extLst>
                <a:ext uri="{FF2B5EF4-FFF2-40B4-BE49-F238E27FC236}">
                  <a16:creationId xmlns:a16="http://schemas.microsoft.com/office/drawing/2014/main" id="{699BB4BD-31D7-434C-A6DB-E2CF3ACF60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9" name="Rectangle 29">
              <a:extLst>
                <a:ext uri="{FF2B5EF4-FFF2-40B4-BE49-F238E27FC236}">
                  <a16:creationId xmlns:a16="http://schemas.microsoft.com/office/drawing/2014/main" id="{23D406B8-656A-4D8B-91D0-BF4202C86F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0" name="Isosceles Triangle 59">
              <a:extLst>
                <a:ext uri="{FF2B5EF4-FFF2-40B4-BE49-F238E27FC236}">
                  <a16:creationId xmlns:a16="http://schemas.microsoft.com/office/drawing/2014/main" id="{83F4BFB6-D6B8-446C-8E17-3D54DCA9F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62" name="Rectangle 61">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6" name="Straight Connector 65">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68"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0"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2" name="Isosceles Triangle 71">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4"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Freeform: Shape 77">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3721C28-35F3-4A55-BA12-2A22F69364CE}"/>
              </a:ext>
            </a:extLst>
          </p:cNvPr>
          <p:cNvSpPr txBox="1"/>
          <p:nvPr/>
        </p:nvSpPr>
        <p:spPr>
          <a:xfrm>
            <a:off x="4419136" y="1020871"/>
            <a:ext cx="6960759" cy="2849671"/>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700" dirty="0">
                <a:solidFill>
                  <a:srgbClr val="FFFFFF"/>
                </a:solidFill>
                <a:latin typeface="+mj-lt"/>
                <a:ea typeface="+mj-ea"/>
                <a:cs typeface="+mj-cs"/>
              </a:rPr>
              <a:t>As always, Kay Dee, Janice and myself are always here as a resource.</a:t>
            </a:r>
          </a:p>
        </p:txBody>
      </p:sp>
      <p:sp>
        <p:nvSpPr>
          <p:cNvPr id="80" name="Isosceles Triangle 79">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965866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D73F31-97FF-42BB-B374-EA6462401D25}"/>
              </a:ext>
            </a:extLst>
          </p:cNvPr>
          <p:cNvSpPr txBox="1"/>
          <p:nvPr/>
        </p:nvSpPr>
        <p:spPr>
          <a:xfrm>
            <a:off x="494951" y="915080"/>
            <a:ext cx="9689284" cy="5632311"/>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Under AB1725, the Academic Senate has a responsibility to make recommendations with respect to Academic and Professional matters. Curriculum is an academic matter and, therefore, the curriculum committee is authorized by the Academic Senate to make recommendations about the curriculum of the college, including: </a:t>
            </a: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approval of new courses</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deletion of existing courses</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proposed changes in course,</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periodic review of course outlines</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approval of proposed programs</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deletion of programs</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review of degree and certificate requirements</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approval of prerequisites and corequisites</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assessment of curriculum as needed</a:t>
            </a:r>
          </a:p>
        </p:txBody>
      </p:sp>
      <p:sp>
        <p:nvSpPr>
          <p:cNvPr id="3" name="TextBox 2">
            <a:extLst>
              <a:ext uri="{FF2B5EF4-FFF2-40B4-BE49-F238E27FC236}">
                <a16:creationId xmlns:a16="http://schemas.microsoft.com/office/drawing/2014/main" id="{3564E453-92D8-4ECC-B3C8-08E2A597B234}"/>
              </a:ext>
            </a:extLst>
          </p:cNvPr>
          <p:cNvSpPr txBox="1"/>
          <p:nvPr/>
        </p:nvSpPr>
        <p:spPr>
          <a:xfrm>
            <a:off x="2316759" y="131090"/>
            <a:ext cx="7558481" cy="584775"/>
          </a:xfrm>
          <a:prstGeom prst="rect">
            <a:avLst/>
          </a:prstGeom>
          <a:noFill/>
        </p:spPr>
        <p:txBody>
          <a:bodyPr wrap="square" rtlCol="0">
            <a:spAutoFit/>
          </a:bodyPr>
          <a:lstStyle/>
          <a:p>
            <a:r>
              <a:rPr lang="en-US" sz="3200" b="1" dirty="0">
                <a:latin typeface="Times New Roman" panose="02020603050405020304" pitchFamily="18" charset="0"/>
                <a:cs typeface="Times New Roman" panose="02020603050405020304" pitchFamily="18" charset="0"/>
              </a:rPr>
              <a:t>Curriculum Committee Charge</a:t>
            </a:r>
          </a:p>
        </p:txBody>
      </p:sp>
    </p:spTree>
    <p:extLst>
      <p:ext uri="{BB962C8B-B14F-4D97-AF65-F5344CB8AC3E}">
        <p14:creationId xmlns:p14="http://schemas.microsoft.com/office/powerpoint/2010/main" val="3493820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AF23D-3D0F-4A33-85ED-778A0EE51D3E}"/>
              </a:ext>
            </a:extLst>
          </p:cNvPr>
          <p:cNvSpPr>
            <a:spLocks noGrp="1"/>
          </p:cNvSpPr>
          <p:nvPr>
            <p:ph type="ctrTitle"/>
          </p:nvPr>
        </p:nvSpPr>
        <p:spPr/>
        <p:txBody>
          <a:bodyPr/>
          <a:lstStyle/>
          <a:p>
            <a:pPr algn="l"/>
            <a:r>
              <a:rPr lang="en-US" dirty="0"/>
              <a:t>Course and Program Approval for Curriculum is a </a:t>
            </a:r>
            <a:r>
              <a:rPr lang="en-US" b="1" dirty="0"/>
              <a:t>Process </a:t>
            </a:r>
          </a:p>
        </p:txBody>
      </p:sp>
      <p:sp>
        <p:nvSpPr>
          <p:cNvPr id="3" name="Subtitle 2">
            <a:extLst>
              <a:ext uri="{FF2B5EF4-FFF2-40B4-BE49-F238E27FC236}">
                <a16:creationId xmlns:a16="http://schemas.microsoft.com/office/drawing/2014/main" id="{D179BC99-5F10-42F0-ACC8-A086A80800DE}"/>
              </a:ext>
            </a:extLst>
          </p:cNvPr>
          <p:cNvSpPr>
            <a:spLocks noGrp="1"/>
          </p:cNvSpPr>
          <p:nvPr>
            <p:ph type="subTitle" idx="1"/>
          </p:nvPr>
        </p:nvSpPr>
        <p:spPr/>
        <p:txBody>
          <a:bodyPr/>
          <a:lstStyle/>
          <a:p>
            <a:pPr algn="l"/>
            <a:r>
              <a:rPr lang="en-US" dirty="0"/>
              <a:t>We follow our own established processes as well as adhere to state and local guidelines.</a:t>
            </a:r>
          </a:p>
        </p:txBody>
      </p:sp>
    </p:spTree>
    <p:extLst>
      <p:ext uri="{BB962C8B-B14F-4D97-AF65-F5344CB8AC3E}">
        <p14:creationId xmlns:p14="http://schemas.microsoft.com/office/powerpoint/2010/main" val="2097662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D8CEA84-A38E-4216-A639-BFDC689DE5DF}"/>
              </a:ext>
            </a:extLst>
          </p:cNvPr>
          <p:cNvPicPr>
            <a:picLocks noChangeAspect="1"/>
          </p:cNvPicPr>
          <p:nvPr/>
        </p:nvPicPr>
        <p:blipFill rotWithShape="1">
          <a:blip r:embed="rId2">
            <a:duotone>
              <a:prstClr val="black"/>
              <a:prstClr val="white"/>
            </a:duotone>
          </a:blip>
          <a:srcRect l="6521" r="24977" b="-1"/>
          <a:stretch/>
        </p:blipFill>
        <p:spPr>
          <a:xfrm>
            <a:off x="5097780" y="-1"/>
            <a:ext cx="7091044" cy="6858001"/>
          </a:xfrm>
          <a:custGeom>
            <a:avLst/>
            <a:gdLst/>
            <a:ahLst/>
            <a:cxnLst/>
            <a:rect l="l" t="t" r="r" b="b"/>
            <a:pathLst>
              <a:path w="7091044" h="6858001">
                <a:moveTo>
                  <a:pt x="405750" y="0"/>
                </a:moveTo>
                <a:lnTo>
                  <a:pt x="7091044" y="0"/>
                </a:lnTo>
                <a:lnTo>
                  <a:pt x="7091044" y="6858001"/>
                </a:lnTo>
                <a:lnTo>
                  <a:pt x="53572" y="6858001"/>
                </a:lnTo>
                <a:lnTo>
                  <a:pt x="1828991" y="4521201"/>
                </a:lnTo>
                <a:close/>
                <a:moveTo>
                  <a:pt x="0" y="0"/>
                </a:moveTo>
                <a:lnTo>
                  <a:pt x="405750" y="0"/>
                </a:lnTo>
                <a:lnTo>
                  <a:pt x="0" y="434"/>
                </a:lnTo>
                <a:close/>
              </a:path>
            </a:pathLst>
          </a:custGeom>
        </p:spPr>
      </p:pic>
      <p:sp>
        <p:nvSpPr>
          <p:cNvPr id="4" name="TextBox 3">
            <a:extLst>
              <a:ext uri="{FF2B5EF4-FFF2-40B4-BE49-F238E27FC236}">
                <a16:creationId xmlns:a16="http://schemas.microsoft.com/office/drawing/2014/main" id="{B02D8DE3-47EB-447E-B364-80C89BF36D80}"/>
              </a:ext>
            </a:extLst>
          </p:cNvPr>
          <p:cNvSpPr txBox="1"/>
          <p:nvPr/>
        </p:nvSpPr>
        <p:spPr>
          <a:xfrm>
            <a:off x="668866" y="1678666"/>
            <a:ext cx="5123515" cy="2369093"/>
          </a:xfrm>
          <a:prstGeom prst="rect">
            <a:avLst/>
          </a:prstGeom>
        </p:spPr>
        <p:txBody>
          <a:bodyPr vert="horz" lIns="91440" tIns="45720" rIns="91440" bIns="45720" rtlCol="0" anchor="b">
            <a:normAutofit/>
          </a:bodyPr>
          <a:lstStyle/>
          <a:p>
            <a:pPr algn="r">
              <a:spcBef>
                <a:spcPct val="0"/>
              </a:spcBef>
              <a:spcAft>
                <a:spcPts val="600"/>
              </a:spcAft>
            </a:pPr>
            <a:r>
              <a:rPr lang="en-US" sz="4400" dirty="0">
                <a:latin typeface="+mj-lt"/>
                <a:ea typeface="+mj-ea"/>
                <a:cs typeface="+mj-cs"/>
              </a:rPr>
              <a:t>What exactly </a:t>
            </a:r>
          </a:p>
          <a:p>
            <a:pPr algn="r">
              <a:spcBef>
                <a:spcPct val="0"/>
              </a:spcBef>
              <a:spcAft>
                <a:spcPts val="600"/>
              </a:spcAft>
            </a:pPr>
            <a:r>
              <a:rPr lang="en-US" sz="4400" dirty="0">
                <a:latin typeface="+mj-lt"/>
                <a:ea typeface="+mj-ea"/>
                <a:cs typeface="+mj-cs"/>
              </a:rPr>
              <a:t>am I reviewing </a:t>
            </a:r>
          </a:p>
          <a:p>
            <a:pPr algn="r">
              <a:spcBef>
                <a:spcPct val="0"/>
              </a:spcBef>
              <a:spcAft>
                <a:spcPts val="600"/>
              </a:spcAft>
            </a:pPr>
            <a:r>
              <a:rPr lang="en-US" sz="4400" dirty="0">
                <a:latin typeface="+mj-lt"/>
                <a:ea typeface="+mj-ea"/>
                <a:cs typeface="+mj-cs"/>
              </a:rPr>
              <a:t>the curriculum for?</a:t>
            </a:r>
          </a:p>
        </p:txBody>
      </p:sp>
      <p:cxnSp>
        <p:nvCxnSpPr>
          <p:cNvPr id="10" name="Straight Connector 9">
            <a:extLst>
              <a:ext uri="{FF2B5EF4-FFF2-40B4-BE49-F238E27FC236}">
                <a16:creationId xmlns:a16="http://schemas.microsoft.com/office/drawing/2014/main" id="{27A85E05-9D34-4977-8352-DB395699744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5CDED616-E554-4DB6-9F28-08F38A64A9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8CDA3497-1EDA-4EB3-9C27-4D9835D30A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41F9764E-9AA0-49A3-9EA2-885EE99140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24">
            <a:extLst>
              <a:ext uri="{FF2B5EF4-FFF2-40B4-BE49-F238E27FC236}">
                <a16:creationId xmlns:a16="http://schemas.microsoft.com/office/drawing/2014/main" id="{FA3A4F4A-4DC4-43F2-AC2D-06211A812F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84CFB374-B343-457A-B567-B4D784B1FE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8">
            <a:extLst>
              <a:ext uri="{FF2B5EF4-FFF2-40B4-BE49-F238E27FC236}">
                <a16:creationId xmlns:a16="http://schemas.microsoft.com/office/drawing/2014/main" id="{0597FEEE-1E11-4396-BB69-B43FA92F9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9">
            <a:extLst>
              <a:ext uri="{FF2B5EF4-FFF2-40B4-BE49-F238E27FC236}">
                <a16:creationId xmlns:a16="http://schemas.microsoft.com/office/drawing/2014/main" id="{A2DB2F81-3E68-4044-B7C2-03DEEC50D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9">
            <a:extLst>
              <a:ext uri="{FF2B5EF4-FFF2-40B4-BE49-F238E27FC236}">
                <a16:creationId xmlns:a16="http://schemas.microsoft.com/office/drawing/2014/main" id="{DC2F7294-2397-4C96-AB1E-E66CDEA3B5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76985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648049AD-9827-49E8-8BF5-32E175C8EA8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9" name="Straight Connector 12">
              <a:extLst>
                <a:ext uri="{FF2B5EF4-FFF2-40B4-BE49-F238E27FC236}">
                  <a16:creationId xmlns:a16="http://schemas.microsoft.com/office/drawing/2014/main" id="{3AA99CFD-13BA-4D43-8274-E720ACDBED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946D58D6-64B0-4752-8159-24114F47A5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Rectangle 23">
              <a:extLst>
                <a:ext uri="{FF2B5EF4-FFF2-40B4-BE49-F238E27FC236}">
                  <a16:creationId xmlns:a16="http://schemas.microsoft.com/office/drawing/2014/main" id="{C16801F7-F15E-4355-8767-26487BA8B6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14FF0578-E224-4225-8396-B99D4881FF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16">
              <a:extLst>
                <a:ext uri="{FF2B5EF4-FFF2-40B4-BE49-F238E27FC236}">
                  <a16:creationId xmlns:a16="http://schemas.microsoft.com/office/drawing/2014/main" id="{4642C0E0-9644-41F1-8CF3-33779AA8A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5F77D9D3-628A-4607-B307-91AAA56034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8">
              <a:extLst>
                <a:ext uri="{FF2B5EF4-FFF2-40B4-BE49-F238E27FC236}">
                  <a16:creationId xmlns:a16="http://schemas.microsoft.com/office/drawing/2014/main" id="{0600759E-C22E-4F3D-8569-0DE8F1D493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9A4E951D-EAB0-4F6B-84AE-B5B25684FD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20">
              <a:extLst>
                <a:ext uri="{FF2B5EF4-FFF2-40B4-BE49-F238E27FC236}">
                  <a16:creationId xmlns:a16="http://schemas.microsoft.com/office/drawing/2014/main" id="{B953BEA8-1B45-419E-BACD-49DB8888B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72B7FA08-1FF3-4AED-B4E9-587D81D6B1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5" name="TextBox 4">
            <a:extLst>
              <a:ext uri="{FF2B5EF4-FFF2-40B4-BE49-F238E27FC236}">
                <a16:creationId xmlns:a16="http://schemas.microsoft.com/office/drawing/2014/main" id="{BCD82322-9518-4A81-B01C-54185F8134BC}"/>
              </a:ext>
            </a:extLst>
          </p:cNvPr>
          <p:cNvSpPr txBox="1"/>
          <p:nvPr/>
        </p:nvSpPr>
        <p:spPr>
          <a:xfrm>
            <a:off x="681163" y="925176"/>
            <a:ext cx="8596668" cy="3880773"/>
          </a:xfrm>
          <a:prstGeom prst="rect">
            <a:avLst/>
          </a:prstGeom>
        </p:spPr>
        <p:txBody>
          <a:bodyPr vert="horz" lIns="91440" tIns="45720" rIns="91440" bIns="45720" rtlCol="0">
            <a:noAutofit/>
          </a:bodyPr>
          <a:lstStyle/>
          <a:p>
            <a:pPr marL="0" indent="0">
              <a:spcBef>
                <a:spcPts val="1000"/>
              </a:spcBef>
              <a:buClr>
                <a:schemeClr val="accent1"/>
              </a:buClr>
              <a:buSzPct val="80000"/>
              <a:buFont typeface="Wingdings 3" charset="2"/>
              <a:buChar char=""/>
            </a:pPr>
            <a:r>
              <a:rPr lang="en-US" sz="2800" dirty="0">
                <a:solidFill>
                  <a:schemeClr val="tx1">
                    <a:lumMod val="75000"/>
                    <a:lumOff val="25000"/>
                  </a:schemeClr>
                </a:solidFill>
              </a:rPr>
              <a:t>There are five criteria the Chancellor’s Office suggests to approve programs and courses.</a:t>
            </a:r>
          </a:p>
          <a:p>
            <a:pPr marL="0" indent="0">
              <a:spcBef>
                <a:spcPts val="1000"/>
              </a:spcBef>
              <a:buClr>
                <a:schemeClr val="accent1"/>
              </a:buClr>
              <a:buSzPct val="80000"/>
              <a:buFont typeface="Wingdings 3" charset="2"/>
              <a:buChar char=""/>
            </a:pPr>
            <a:endParaRPr lang="en-US" sz="2800" dirty="0">
              <a:solidFill>
                <a:schemeClr val="tx1">
                  <a:lumMod val="75000"/>
                  <a:lumOff val="25000"/>
                </a:schemeClr>
              </a:solidFill>
            </a:endParaRPr>
          </a:p>
          <a:p>
            <a:pPr marL="857250" lvl="1" indent="-457200">
              <a:spcBef>
                <a:spcPts val="1000"/>
              </a:spcBef>
              <a:buClr>
                <a:schemeClr val="accent1"/>
              </a:buClr>
              <a:buSzPct val="80000"/>
              <a:buFont typeface="Wingdings 3" charset="2"/>
              <a:buChar char=""/>
            </a:pPr>
            <a:r>
              <a:rPr lang="en-US" sz="2800" dirty="0">
                <a:solidFill>
                  <a:schemeClr val="tx1">
                    <a:lumMod val="75000"/>
                    <a:lumOff val="25000"/>
                  </a:schemeClr>
                </a:solidFill>
              </a:rPr>
              <a:t>Appropriateness to the Mission</a:t>
            </a:r>
          </a:p>
          <a:p>
            <a:pPr marL="857250" lvl="1" indent="-457200">
              <a:spcBef>
                <a:spcPts val="1000"/>
              </a:spcBef>
              <a:buClr>
                <a:schemeClr val="accent1"/>
              </a:buClr>
              <a:buSzPct val="80000"/>
              <a:buFont typeface="Wingdings 3" charset="2"/>
              <a:buChar char=""/>
            </a:pPr>
            <a:r>
              <a:rPr lang="en-US" sz="2800" dirty="0">
                <a:solidFill>
                  <a:schemeClr val="tx1">
                    <a:lumMod val="75000"/>
                    <a:lumOff val="25000"/>
                  </a:schemeClr>
                </a:solidFill>
              </a:rPr>
              <a:t>Need</a:t>
            </a:r>
          </a:p>
          <a:p>
            <a:pPr marL="857250" lvl="1" indent="-457200">
              <a:spcBef>
                <a:spcPts val="1000"/>
              </a:spcBef>
              <a:buClr>
                <a:schemeClr val="accent1"/>
              </a:buClr>
              <a:buSzPct val="80000"/>
              <a:buFont typeface="Wingdings 3" charset="2"/>
              <a:buChar char=""/>
            </a:pPr>
            <a:r>
              <a:rPr lang="en-US" sz="2800" dirty="0">
                <a:solidFill>
                  <a:schemeClr val="tx1">
                    <a:lumMod val="75000"/>
                    <a:lumOff val="25000"/>
                  </a:schemeClr>
                </a:solidFill>
              </a:rPr>
              <a:t>Curriculum Standards</a:t>
            </a:r>
          </a:p>
          <a:p>
            <a:pPr marL="857250" lvl="1" indent="-457200">
              <a:spcBef>
                <a:spcPts val="1000"/>
              </a:spcBef>
              <a:buClr>
                <a:schemeClr val="accent1"/>
              </a:buClr>
              <a:buSzPct val="80000"/>
              <a:buFont typeface="Wingdings 3" charset="2"/>
              <a:buChar char=""/>
            </a:pPr>
            <a:r>
              <a:rPr lang="en-US" sz="2800" dirty="0">
                <a:solidFill>
                  <a:schemeClr val="tx1">
                    <a:lumMod val="75000"/>
                    <a:lumOff val="25000"/>
                  </a:schemeClr>
                </a:solidFill>
              </a:rPr>
              <a:t>Adequate Resources</a:t>
            </a:r>
          </a:p>
          <a:p>
            <a:pPr marL="857250" lvl="1" indent="-457200">
              <a:spcBef>
                <a:spcPts val="1000"/>
              </a:spcBef>
              <a:buClr>
                <a:schemeClr val="accent1"/>
              </a:buClr>
              <a:buSzPct val="80000"/>
              <a:buFont typeface="Wingdings 3" charset="2"/>
              <a:buChar char=""/>
            </a:pPr>
            <a:r>
              <a:rPr lang="en-US" sz="2800" dirty="0">
                <a:solidFill>
                  <a:schemeClr val="tx1">
                    <a:lumMod val="75000"/>
                    <a:lumOff val="25000"/>
                  </a:schemeClr>
                </a:solidFill>
              </a:rPr>
              <a:t>Compliance</a:t>
            </a:r>
          </a:p>
        </p:txBody>
      </p:sp>
    </p:spTree>
    <p:extLst>
      <p:ext uri="{BB962C8B-B14F-4D97-AF65-F5344CB8AC3E}">
        <p14:creationId xmlns:p14="http://schemas.microsoft.com/office/powerpoint/2010/main" val="1029625194"/>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3" name="Rectangle 12">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9"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Shape 28">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TextBox 5">
            <a:extLst>
              <a:ext uri="{FF2B5EF4-FFF2-40B4-BE49-F238E27FC236}">
                <a16:creationId xmlns:a16="http://schemas.microsoft.com/office/drawing/2014/main" id="{E3B67367-1E4F-47D1-AF3E-05A6AE6D3612}"/>
              </a:ext>
            </a:extLst>
          </p:cNvPr>
          <p:cNvSpPr txBox="1"/>
          <p:nvPr/>
        </p:nvSpPr>
        <p:spPr>
          <a:xfrm>
            <a:off x="677334" y="609599"/>
            <a:ext cx="3843375" cy="5545667"/>
          </a:xfrm>
          <a:prstGeom prst="rect">
            <a:avLst/>
          </a:prstGeom>
        </p:spPr>
        <p:txBody>
          <a:bodyPr vert="horz" lIns="91440" tIns="45720" rIns="91440" bIns="45720" rtlCol="0" anchor="ctr">
            <a:normAutofit/>
          </a:bodyPr>
          <a:lstStyle/>
          <a:p>
            <a:pPr>
              <a:spcBef>
                <a:spcPct val="0"/>
              </a:spcBef>
              <a:spcAft>
                <a:spcPts val="600"/>
              </a:spcAft>
            </a:pPr>
            <a:r>
              <a:rPr lang="en-US" sz="3600">
                <a:solidFill>
                  <a:schemeClr val="tx1">
                    <a:lumMod val="85000"/>
                    <a:lumOff val="15000"/>
                  </a:schemeClr>
                </a:solidFill>
                <a:latin typeface="+mj-lt"/>
                <a:ea typeface="+mj-ea"/>
                <a:cs typeface="+mj-cs"/>
              </a:rPr>
              <a:t>SBVC Mission Statement</a:t>
            </a:r>
          </a:p>
        </p:txBody>
      </p:sp>
      <p:sp>
        <p:nvSpPr>
          <p:cNvPr id="5" name="TextBox 4">
            <a:extLst>
              <a:ext uri="{FF2B5EF4-FFF2-40B4-BE49-F238E27FC236}">
                <a16:creationId xmlns:a16="http://schemas.microsoft.com/office/drawing/2014/main" id="{F288F7AF-BCAA-46C9-817A-122C990EA14F}"/>
              </a:ext>
            </a:extLst>
          </p:cNvPr>
          <p:cNvSpPr txBox="1"/>
          <p:nvPr/>
        </p:nvSpPr>
        <p:spPr>
          <a:xfrm>
            <a:off x="6116084" y="609600"/>
            <a:ext cx="5511296" cy="5545667"/>
          </a:xfrm>
          <a:prstGeom prst="rect">
            <a:avLst/>
          </a:prstGeom>
        </p:spPr>
        <p:txBody>
          <a:bodyPr vert="horz" lIns="91440" tIns="45720" rIns="91440" bIns="45720" rtlCol="0" anchor="ctr">
            <a:noAutofit/>
          </a:bodyPr>
          <a:lstStyle/>
          <a:p>
            <a:pPr marL="0" indent="0">
              <a:spcBef>
                <a:spcPts val="1000"/>
              </a:spcBef>
              <a:buClr>
                <a:schemeClr val="accent1"/>
              </a:buClr>
              <a:buSzPct val="80000"/>
              <a:buFont typeface="Wingdings 3" charset="2"/>
              <a:buChar char=""/>
            </a:pPr>
            <a:r>
              <a:rPr lang="en-US" sz="2400" i="1" dirty="0">
                <a:solidFill>
                  <a:srgbClr val="FFFFFF"/>
                </a:solidFill>
              </a:rPr>
              <a:t>San Bernardino Valley College maintains a culture of continuous improvement and a commitment to provide high-quality education, innovative instruction, and services to a diverse community of learners. Its mission is to prepare students for transfer to four-year universities, to enter the workforce by earning applied degrees and certificates, to foster economic growth and global competitiveness through workforce development, and to improve the quality of life in the Inland Empire and beyond. </a:t>
            </a:r>
            <a:endParaRPr lang="en-US" sz="2400" dirty="0">
              <a:solidFill>
                <a:srgbClr val="FFFFFF"/>
              </a:solidFill>
            </a:endParaRPr>
          </a:p>
        </p:txBody>
      </p:sp>
    </p:spTree>
    <p:extLst>
      <p:ext uri="{BB962C8B-B14F-4D97-AF65-F5344CB8AC3E}">
        <p14:creationId xmlns:p14="http://schemas.microsoft.com/office/powerpoint/2010/main" val="1585614854"/>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9B421-9E74-4AA7-BB47-66F210E6F927}"/>
              </a:ext>
            </a:extLst>
          </p:cNvPr>
          <p:cNvSpPr>
            <a:spLocks noGrp="1"/>
          </p:cNvSpPr>
          <p:nvPr>
            <p:ph type="title"/>
          </p:nvPr>
        </p:nvSpPr>
        <p:spPr/>
        <p:txBody>
          <a:bodyPr/>
          <a:lstStyle/>
          <a:p>
            <a:r>
              <a:rPr lang="en-US" dirty="0"/>
              <a:t>How Do We Define “Need”</a:t>
            </a:r>
          </a:p>
        </p:txBody>
      </p:sp>
      <p:sp>
        <p:nvSpPr>
          <p:cNvPr id="3" name="Content Placeholder 2">
            <a:extLst>
              <a:ext uri="{FF2B5EF4-FFF2-40B4-BE49-F238E27FC236}">
                <a16:creationId xmlns:a16="http://schemas.microsoft.com/office/drawing/2014/main" id="{0F9E5137-308C-4EFC-A7EF-9781AF98EEFF}"/>
              </a:ext>
            </a:extLst>
          </p:cNvPr>
          <p:cNvSpPr>
            <a:spLocks noGrp="1"/>
          </p:cNvSpPr>
          <p:nvPr>
            <p:ph idx="1"/>
          </p:nvPr>
        </p:nvSpPr>
        <p:spPr/>
        <p:txBody>
          <a:bodyPr/>
          <a:lstStyle/>
          <a:p>
            <a:r>
              <a:rPr lang="en-US" dirty="0"/>
              <a:t>We are required by the chancellor’s office to consider the “need” for the course.  Yet, how do we define need?</a:t>
            </a:r>
          </a:p>
          <a:p>
            <a:r>
              <a:rPr lang="en-US" dirty="0"/>
              <a:t>As part of the Vision for Success, the Chancellor’s Office asks us to make data-based decisions.</a:t>
            </a:r>
          </a:p>
          <a:p>
            <a:r>
              <a:rPr lang="en-US" dirty="0"/>
              <a:t>For CTE Programs, this can be labor market data, advisory committee information, enrollment, and…?</a:t>
            </a:r>
          </a:p>
          <a:p>
            <a:r>
              <a:rPr lang="en-US" dirty="0"/>
              <a:t>For Academic Programs, this can also be some labor market data as well as enrollment and TMC (Transfer Model Curriculum) and…?</a:t>
            </a:r>
          </a:p>
          <a:p>
            <a:r>
              <a:rPr lang="en-US" dirty="0"/>
              <a:t>Equity</a:t>
            </a:r>
          </a:p>
          <a:p>
            <a:r>
              <a:rPr lang="en-US" dirty="0"/>
              <a:t>Integration of Guided Pathways</a:t>
            </a:r>
          </a:p>
        </p:txBody>
      </p:sp>
    </p:spTree>
    <p:extLst>
      <p:ext uri="{BB962C8B-B14F-4D97-AF65-F5344CB8AC3E}">
        <p14:creationId xmlns:p14="http://schemas.microsoft.com/office/powerpoint/2010/main" val="2000795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DA916-4D1A-4E01-9071-DC124771C695}"/>
              </a:ext>
            </a:extLst>
          </p:cNvPr>
          <p:cNvSpPr>
            <a:spLocks noGrp="1"/>
          </p:cNvSpPr>
          <p:nvPr>
            <p:ph type="title"/>
          </p:nvPr>
        </p:nvSpPr>
        <p:spPr/>
        <p:txBody>
          <a:bodyPr/>
          <a:lstStyle/>
          <a:p>
            <a:r>
              <a:rPr lang="en-US" dirty="0"/>
              <a:t>Guided Pathways and Curriculum</a:t>
            </a:r>
          </a:p>
        </p:txBody>
      </p:sp>
      <p:sp>
        <p:nvSpPr>
          <p:cNvPr id="3" name="Content Placeholder 2">
            <a:extLst>
              <a:ext uri="{FF2B5EF4-FFF2-40B4-BE49-F238E27FC236}">
                <a16:creationId xmlns:a16="http://schemas.microsoft.com/office/drawing/2014/main" id="{444734A3-3E1D-43DE-826A-875B2F4FCD20}"/>
              </a:ext>
            </a:extLst>
          </p:cNvPr>
          <p:cNvSpPr>
            <a:spLocks noGrp="1"/>
          </p:cNvSpPr>
          <p:nvPr>
            <p:ph idx="1"/>
          </p:nvPr>
        </p:nvSpPr>
        <p:spPr/>
        <p:txBody>
          <a:bodyPr/>
          <a:lstStyle/>
          <a:p>
            <a:r>
              <a:rPr lang="en-US" dirty="0"/>
              <a:t>Two of the big focuses at the Curriculum Institute this past summer was the importance of integrating a Guided Pathways framework into curriculum and  continuing our equity work.  We were asked:  “What are you doing to integrate Guided Pathways into your Curriculum Committee?”</a:t>
            </a:r>
          </a:p>
          <a:p>
            <a:r>
              <a:rPr lang="en-US" dirty="0"/>
              <a:t>Continue to make equity a part of our curricular discussions</a:t>
            </a:r>
          </a:p>
          <a:p>
            <a:r>
              <a:rPr lang="en-US" dirty="0"/>
              <a:t>Include Guided Pathways into our discussions</a:t>
            </a:r>
          </a:p>
          <a:p>
            <a:r>
              <a:rPr lang="en-US" dirty="0"/>
              <a:t>We will be adding Guided Pathways into the approval process (just as we do DE or SLOs)</a:t>
            </a:r>
          </a:p>
          <a:p>
            <a:r>
              <a:rPr lang="en-US" dirty="0"/>
              <a:t>Even our new course management system is able to include mapping of courses and programs.</a:t>
            </a:r>
          </a:p>
          <a:p>
            <a:endParaRPr lang="en-US" dirty="0"/>
          </a:p>
        </p:txBody>
      </p:sp>
    </p:spTree>
    <p:extLst>
      <p:ext uri="{BB962C8B-B14F-4D97-AF65-F5344CB8AC3E}">
        <p14:creationId xmlns:p14="http://schemas.microsoft.com/office/powerpoint/2010/main" val="375441826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A8677E5A0C94F4583114F61DA5FC5C9" ma:contentTypeVersion="4" ma:contentTypeDescription="Create a new document." ma:contentTypeScope="" ma:versionID="89529eb6275ccbe2c498321ec0a52ac1">
  <xsd:schema xmlns:xsd="http://www.w3.org/2001/XMLSchema" xmlns:xs="http://www.w3.org/2001/XMLSchema" xmlns:p="http://schemas.microsoft.com/office/2006/metadata/properties" xmlns:ns3="a9d5689a-a8b3-43c4-b8b9-6ee18265c4dd" targetNamespace="http://schemas.microsoft.com/office/2006/metadata/properties" ma:root="true" ma:fieldsID="1c91798f3de048181e0f8046c82a8b29" ns3:_="">
    <xsd:import namespace="a9d5689a-a8b3-43c4-b8b9-6ee18265c4d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5689a-a8b3-43c4-b8b9-6ee18265c4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657AD81-BFC0-4B76-B652-325EEE5DE9E9}">
  <ds:schemaRefs>
    <ds:schemaRef ds:uri="http://schemas.microsoft.com/sharepoint/v3/contenttype/forms"/>
  </ds:schemaRefs>
</ds:datastoreItem>
</file>

<file path=customXml/itemProps2.xml><?xml version="1.0" encoding="utf-8"?>
<ds:datastoreItem xmlns:ds="http://schemas.openxmlformats.org/officeDocument/2006/customXml" ds:itemID="{F89E5D4A-FFD0-403C-A3C9-BC30D912C9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d5689a-a8b3-43c4-b8b9-6ee18265c4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B7ED2D6-4682-4F37-AEA2-8AD0A89041FC}">
  <ds:schemaRefs>
    <ds:schemaRef ds:uri="http://schemas.microsoft.com/office/infopath/2007/PartnerControls"/>
    <ds:schemaRef ds:uri="http://www.w3.org/XML/1998/namespace"/>
    <ds:schemaRef ds:uri="http://schemas.openxmlformats.org/package/2006/metadata/core-properties"/>
    <ds:schemaRef ds:uri="http://schemas.microsoft.com/office/2006/documentManagement/types"/>
    <ds:schemaRef ds:uri="http://schemas.microsoft.com/office/2006/metadata/properties"/>
    <ds:schemaRef ds:uri="http://purl.org/dc/dcmitype/"/>
    <ds:schemaRef ds:uri="http://purl.org/dc/terms/"/>
    <ds:schemaRef ds:uri="a9d5689a-a8b3-43c4-b8b9-6ee18265c4dd"/>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221</TotalTime>
  <Words>1761</Words>
  <Application>Microsoft Office PowerPoint</Application>
  <PresentationFormat>Widescreen</PresentationFormat>
  <Paragraphs>133</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Times New Roman</vt:lpstr>
      <vt:lpstr>Trebuchet MS</vt:lpstr>
      <vt:lpstr>Wingdings 3</vt:lpstr>
      <vt:lpstr>Facet</vt:lpstr>
      <vt:lpstr>Curriculum Committee Training and Review Fall 2021</vt:lpstr>
      <vt:lpstr>PowerPoint Presentation</vt:lpstr>
      <vt:lpstr>PowerPoint Presentation</vt:lpstr>
      <vt:lpstr>Course and Program Approval for Curriculum is a Process </vt:lpstr>
      <vt:lpstr>PowerPoint Presentation</vt:lpstr>
      <vt:lpstr>PowerPoint Presentation</vt:lpstr>
      <vt:lpstr>PowerPoint Presentation</vt:lpstr>
      <vt:lpstr>How Do We Define “Need”</vt:lpstr>
      <vt:lpstr>Guided Pathways and Curriculum</vt:lpstr>
      <vt:lpstr>Curriculum Standards</vt:lpstr>
      <vt:lpstr>Adequate Resources</vt:lpstr>
      <vt:lpstr>Compliance</vt:lpstr>
      <vt:lpstr>PowerPoint Presentation</vt:lpstr>
      <vt:lpstr>What are my responsibilities as a Curriculum Committee Member?</vt:lpstr>
      <vt:lpstr>What are my responsibilities as a Curriculum Committee Member?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Committee Training and Review Fall 2020</dc:title>
  <dc:creator>Copeland, Mary J.</dc:creator>
  <cp:lastModifiedBy>Copeland, Mary J.</cp:lastModifiedBy>
  <cp:revision>6</cp:revision>
  <dcterms:created xsi:type="dcterms:W3CDTF">2020-08-14T19:08:07Z</dcterms:created>
  <dcterms:modified xsi:type="dcterms:W3CDTF">2021-09-13T15:17:51Z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0x0101004A8677E5A0C94F4583114F61DA5FC5C9</vt:lpwstr>
  </property>
</Properties>
</file>