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14_98FD8D3A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13"/>
  </p:notesMasterIdLst>
  <p:sldIdLst>
    <p:sldId id="256" r:id="rId5"/>
    <p:sldId id="257" r:id="rId6"/>
    <p:sldId id="276" r:id="rId7"/>
    <p:sldId id="272" r:id="rId8"/>
    <p:sldId id="273" r:id="rId9"/>
    <p:sldId id="277" r:id="rId10"/>
    <p:sldId id="278" r:id="rId11"/>
    <p:sldId id="27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B28021-1123-AE60-7EEE-27D257D7A507}" name="Tasaka, Bethany" initials="TB" userId="S::btasaka@sbccd.cc.ca.us::66fdad81-a50a-47c2-8f52-ca055c1198eb" providerId="AD"/>
  <p188:author id="{4B14C435-30A4-DA91-40BF-054FE8C6F4F7}" name="Graham, Danielle K." initials="GD" userId="S::dgraham@sbccd.cc.ca.us::e2caad6b-217c-4bfe-aa1a-54828f99c4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00" dt="2026-09-10T06:08:20.383"/>
    <p1510:client id="{424C614A-1C35-213B-F3C7-ACD199C78366}" v="123" dt="2026-09-10T16:28:09.142"/>
    <p1510:client id="{4BF8DCBE-036D-80F3-1096-0F39011F1CD1}" v="14" dt="2026-09-09T23:54:15.333"/>
    <p1510:client id="{6E056382-E1EB-F205-E2DD-BC6F8916534E}" v="1" dt="2026-09-10T21:24:03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omments/modernComment_114_98FD8D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111DB6F-1434-4480-8A61-BCA07F925602}" authorId="{4AB28021-1123-AE60-7EEE-27D257D7A507}" created="2026-09-09T19:30:01.69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566753594" sldId="276"/>
      <ac:spMk id="3" creationId="{115FA0E7-3278-EA48-FB34-D5FE53A65C77}"/>
      <ac:txMk cp="198" len="3">
        <ac:context len="461" hash="921092791"/>
      </ac:txMk>
    </ac:txMkLst>
    <p188:pos x="5192485" y="2253342"/>
    <p188:replyLst>
      <p188:reply id="{74801AC3-A279-4C7F-B60E-EACB9344C60B}" authorId="{4AB28021-1123-AE60-7EEE-27D257D7A507}" created="2026-09-10T05:52:10.719">
        <p188:txBody>
          <a:bodyPr/>
          <a:lstStyle/>
          <a:p>
            <a:r>
              <a:rPr lang="en-US"/>
              <a:t>Feels duplicative with slide 6 for a short presentation</a:t>
            </a:r>
          </a:p>
        </p188:txBody>
      </p188:reply>
      <p188:reply id="{5C23DE89-8A67-4FA8-917D-0F11C189A355}" authorId="{4B14C435-30A4-DA91-40BF-054FE8C6F4F7}" created="2026-09-10T16:22:10.863">
        <p188:txBody>
          <a:bodyPr/>
          <a:lstStyle/>
          <a:p>
            <a:r>
              <a:rPr lang="en-US"/>
              <a:t>Removed slide 6, combined to here</a:t>
            </a:r>
          </a:p>
        </p188:txBody>
      </p188:reply>
      <p188:reply id="{66CF4595-A66E-4FB0-B23D-F034A8947993}" authorId="{4B14C435-30A4-DA91-40BF-054FE8C6F4F7}" created="2026-09-10T16:22:50.974">
        <p188:txBody>
          <a:bodyPr/>
          <a:lstStyle/>
          <a:p>
            <a:r>
              <a:rPr lang="en-US"/>
              <a:t>Highlighted yellow so we can pause to mention changing to Academic</a:t>
            </a:r>
          </a:p>
        </p188:txBody>
      </p188:reply>
    </p188:replyLst>
    <p188:txBody>
      <a:bodyPr/>
      <a:lstStyle/>
      <a:p>
        <a:r>
          <a:rPr lang="en-US"/>
          <a:t>Academic?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39617-EB2B-40A8-95F3-7DC90902A863}" type="datetimeFigureOut"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232B1-41A6-4EA6-8A9A-149CFFF867F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44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14B6B-1FF8-55AC-BF85-FCACE612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E096E1-4BDD-AA2B-F709-DD89A4401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F9620F-D820-A859-ED4E-AE5E36A1F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0E214-D5AE-27D4-942B-29439C68B9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FFCB37-18DE-495A-A16C-E80CBC94AC88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1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0CF7-838D-41F7-9297-B5F83BDCEB13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2190355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069DA-BCAC-469D-B81F-5CD529FD1EE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447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B3F2-5297-4D62-BDB7-590764A696AF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7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FAC0-A4F5-4A85-98AE-9E6BDD843B92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01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58DF-B20E-4829-8712-7D40EB90064E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1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2F2A-FD05-43F8-9927-AF9F6AA75EA1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0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2728-8AF2-421E-A3EE-3D32DADA7E63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93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64D57-1513-4084-818F-075C9D0922CD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9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1DC6D-53F2-404B-944C-46E1F58C3149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468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330A-4522-49F4-ACCE-A07321703478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84196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DDF-A796-4D56-9973-341789785817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2034526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3716B609-2A26-46AA-B595-3671F547057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8DFDE724-0293-4953-AE9D-4D814FA589B0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101903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>
          <p15:clr>
            <a:srgbClr val="F26B43"/>
          </p15:clr>
        </p15:guide>
        <p15:guide id="2" pos="504">
          <p15:clr>
            <a:srgbClr val="F26B43"/>
          </p15:clr>
        </p15:guide>
        <p15:guide id="3" pos="7176">
          <p15:clr>
            <a:srgbClr val="F26B43"/>
          </p15:clr>
        </p15:guide>
        <p15:guide id="5" orient="horz" pos="1272">
          <p15:clr>
            <a:srgbClr val="F26B43"/>
          </p15:clr>
        </p15:guide>
        <p15:guide id="6" orient="horz" pos="1728">
          <p15:clr>
            <a:srgbClr val="F26B43"/>
          </p15:clr>
        </p15:guide>
        <p15:guide id="7" orient="horz" pos="3864">
          <p15:clr>
            <a:srgbClr val="F26B43"/>
          </p15:clr>
        </p15:guide>
        <p15:guide id="8" orient="horz" pos="3432">
          <p15:clr>
            <a:srgbClr val="F26B43"/>
          </p15:clr>
        </p15:guide>
        <p15:guide id="9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98FD8D3A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Program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Academic Senate</a:t>
            </a:r>
          </a:p>
          <a:p>
            <a:r>
              <a:rPr lang="en-US" dirty="0"/>
              <a:t>September 16,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B0CE6-4569-046F-320D-9F64D0DB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Quick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259CB-7750-AF50-AC8E-BBBFC41B9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Where Program Review is.</a:t>
            </a:r>
          </a:p>
          <a:p>
            <a:r>
              <a:rPr lang="en-US" sz="2400" dirty="0"/>
              <a:t>Feedback on where it should go.</a:t>
            </a:r>
          </a:p>
        </p:txBody>
      </p:sp>
    </p:spTree>
    <p:extLst>
      <p:ext uri="{BB962C8B-B14F-4D97-AF65-F5344CB8AC3E}">
        <p14:creationId xmlns:p14="http://schemas.microsoft.com/office/powerpoint/2010/main" val="291456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EEC03-B859-54A4-CF52-74FC5F389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A24C9-2D49-C609-85DD-639D7BCBD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491" y="269913"/>
            <a:ext cx="11260438" cy="765127"/>
          </a:xfrm>
        </p:spPr>
        <p:txBody>
          <a:bodyPr>
            <a:normAutofit fontScale="90000"/>
          </a:bodyPr>
          <a:lstStyle/>
          <a:p>
            <a:r>
              <a:rPr lang="en-US" sz="3700" dirty="0">
                <a:latin typeface="Avenir Next LT Pro"/>
              </a:rPr>
              <a:t>Program Review at SBVC: 2020-now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FA0E7-3278-EA48-FB34-D5FE53A65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21" y="1219404"/>
            <a:ext cx="10894964" cy="502572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Prior to 2020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2020 – 22: Recognized need to update program review process, data collection, evaluating &amp; discussing process changes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2022 – 23: SWOT Pilot Spring 2023</a:t>
            </a:r>
          </a:p>
          <a:p>
            <a:pPr marL="493395" lvl="1">
              <a:lnSpc>
                <a:spcPct val="110000"/>
              </a:lnSpc>
              <a:buFont typeface="Wingdings,sans-serif" panose="020B0604020202020204" pitchFamily="34" charset="0"/>
              <a:buChar char="Ø"/>
            </a:pPr>
            <a:r>
              <a:rPr lang="en-US" sz="2200" dirty="0"/>
              <a:t> New process adopted and named: </a:t>
            </a:r>
            <a:r>
              <a:rPr lang="en-US" sz="2200" b="1" dirty="0">
                <a:highlight>
                  <a:srgbClr val="FFFF00"/>
                </a:highlight>
              </a:rPr>
              <a:t>A</a:t>
            </a:r>
            <a:r>
              <a:rPr lang="en-US" sz="2200" dirty="0">
                <a:highlight>
                  <a:srgbClr val="FFFF00"/>
                </a:highlight>
              </a:rPr>
              <a:t>ll(?)</a:t>
            </a:r>
            <a:r>
              <a:rPr lang="en-US" sz="2200" dirty="0"/>
              <a:t> </a:t>
            </a:r>
            <a:r>
              <a:rPr lang="en-US" sz="2200" b="1" dirty="0"/>
              <a:t>S</a:t>
            </a:r>
            <a:r>
              <a:rPr lang="en-US" sz="2200" dirty="0"/>
              <a:t>ervices &amp; </a:t>
            </a:r>
            <a:r>
              <a:rPr lang="en-US" sz="2200" b="1" dirty="0"/>
              <a:t>P</a:t>
            </a:r>
            <a:r>
              <a:rPr lang="en-US" sz="2200" dirty="0"/>
              <a:t>rograms </a:t>
            </a:r>
            <a:r>
              <a:rPr lang="en-US" sz="2200" b="1" dirty="0"/>
              <a:t>I</a:t>
            </a:r>
            <a:r>
              <a:rPr lang="en-US" sz="2200" dirty="0"/>
              <a:t>nstitutional </a:t>
            </a:r>
            <a:r>
              <a:rPr lang="en-US" sz="2200" b="1" dirty="0"/>
              <a:t>R</a:t>
            </a:r>
            <a:r>
              <a:rPr lang="en-US" sz="2200" dirty="0"/>
              <a:t>esources &amp; </a:t>
            </a:r>
            <a:r>
              <a:rPr lang="en-US" sz="2200" b="1" dirty="0"/>
              <a:t>E</a:t>
            </a:r>
            <a:r>
              <a:rPr lang="en-US" sz="2200" dirty="0"/>
              <a:t>ngagement (</a:t>
            </a:r>
            <a:r>
              <a:rPr lang="en-US" sz="2200" b="1" dirty="0"/>
              <a:t>ASPIRE</a:t>
            </a:r>
            <a:r>
              <a:rPr lang="en-US" sz="2200" dirty="0"/>
              <a:t>) process</a:t>
            </a:r>
          </a:p>
          <a:p>
            <a:pPr>
              <a:lnSpc>
                <a:spcPct val="110000"/>
              </a:lnSpc>
              <a:buFont typeface="Wingdings,sans-serif" panose="020B0604020202020204" pitchFamily="34" charset="0"/>
              <a:buChar char="Ø"/>
            </a:pPr>
            <a:r>
              <a:rPr lang="en-US" sz="2400" dirty="0"/>
              <a:t>2023 – 24: ASPIRE Year 1: Overview of Programs</a:t>
            </a:r>
          </a:p>
          <a:p>
            <a:pPr>
              <a:lnSpc>
                <a:spcPct val="110000"/>
              </a:lnSpc>
              <a:buFont typeface="Wingdings,sans-serif" panose="020B0604020202020204" pitchFamily="34" charset="0"/>
              <a:buChar char="Ø"/>
            </a:pPr>
            <a:r>
              <a:rPr lang="en-US" sz="2400" dirty="0"/>
              <a:t>2024 – 25: ASPIRE Year 2: DEIA</a:t>
            </a:r>
          </a:p>
          <a:p>
            <a:pPr>
              <a:lnSpc>
                <a:spcPct val="110000"/>
              </a:lnSpc>
              <a:buFont typeface="Wingdings,sans-serif" panose="020B0604020202020204" pitchFamily="34" charset="0"/>
              <a:buChar char="Ø"/>
            </a:pPr>
            <a:r>
              <a:rPr lang="en-US" sz="2400" dirty="0"/>
              <a:t>2024 – 25: ASPIRE Year 3: Demand &amp; Currency/Recency</a:t>
            </a:r>
          </a:p>
          <a:p>
            <a:pPr>
              <a:lnSpc>
                <a:spcPct val="110000"/>
              </a:lnSpc>
              <a:buFont typeface="Wingdings,sans-serif" panose="020B0604020202020204" pitchFamily="34" charset="0"/>
              <a:buChar char="Ø"/>
            </a:pPr>
            <a:r>
              <a:rPr lang="en-US" sz="2400" b="1" dirty="0"/>
              <a:t>Now Entering: ASPIRE YEAR 4: Productivity &amp; Growth</a:t>
            </a:r>
          </a:p>
          <a:p>
            <a:pPr>
              <a:lnSpc>
                <a:spcPct val="11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675359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diagram of a program&#10;&#10;AI-generated content may be incorrect.">
            <a:extLst>
              <a:ext uri="{FF2B5EF4-FFF2-40B4-BE49-F238E27FC236}">
                <a16:creationId xmlns:a16="http://schemas.microsoft.com/office/drawing/2014/main" id="{272689B7-EEDE-8691-7951-7CA19F7D05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6" t="664" r="1119" b="2534"/>
          <a:stretch>
            <a:fillRect/>
          </a:stretch>
        </p:blipFill>
        <p:spPr>
          <a:xfrm>
            <a:off x="3607" y="-2173"/>
            <a:ext cx="8786480" cy="64777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904FE3-2CE3-3BED-CF29-C50A83A97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0155" y="2179229"/>
            <a:ext cx="3013584" cy="1807048"/>
          </a:xfrm>
        </p:spPr>
        <p:txBody>
          <a:bodyPr anchor="b">
            <a:normAutofit fontScale="90000"/>
          </a:bodyPr>
          <a:lstStyle/>
          <a:p>
            <a:r>
              <a:rPr lang="en-US" sz="3600" dirty="0"/>
              <a:t>How is the ASPIRE process </a:t>
            </a:r>
            <a:r>
              <a:rPr lang="en-US" sz="3600" dirty="0" err="1"/>
              <a:t>intendedto</a:t>
            </a:r>
            <a:r>
              <a:rPr lang="en-US" sz="3600" dirty="0"/>
              <a:t> work?</a:t>
            </a:r>
            <a:endParaRPr lang="en-US" dirty="0"/>
          </a:p>
        </p:txBody>
      </p:sp>
      <p:pic>
        <p:nvPicPr>
          <p:cNvPr id="7" name="Picture 6" descr="A logo with a clock tower and text&#10;&#10;AI-generated content may be incorrect.">
            <a:extLst>
              <a:ext uri="{FF2B5EF4-FFF2-40B4-BE49-F238E27FC236}">
                <a16:creationId xmlns:a16="http://schemas.microsoft.com/office/drawing/2014/main" id="{11CD0409-5889-20D2-0EAE-FD00324F0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913" y="4192834"/>
            <a:ext cx="2611107" cy="26559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E2DEC4-71FB-4643-B994-8D0E5B0703FF}"/>
              </a:ext>
            </a:extLst>
          </p:cNvPr>
          <p:cNvSpPr txBox="1"/>
          <p:nvPr/>
        </p:nvSpPr>
        <p:spPr>
          <a:xfrm>
            <a:off x="7752861" y="5430132"/>
            <a:ext cx="820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?</a:t>
            </a:r>
            <a:endParaRPr lang="en-US" sz="1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96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diagram of six-year aspire cycle&#10;&#10;AI-generated content may be incorrect.">
            <a:extLst>
              <a:ext uri="{FF2B5EF4-FFF2-40B4-BE49-F238E27FC236}">
                <a16:creationId xmlns:a16="http://schemas.microsoft.com/office/drawing/2014/main" id="{4BB35C45-35B7-B20C-E76D-7A789F665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316"/>
          <a:stretch>
            <a:fillRect/>
          </a:stretch>
        </p:blipFill>
        <p:spPr>
          <a:xfrm>
            <a:off x="1" y="1"/>
            <a:ext cx="12192000" cy="6857988"/>
          </a:xfrm>
          <a:prstGeom prst="rect">
            <a:avLst/>
          </a:prstGeom>
        </p:spPr>
      </p:pic>
      <p:pic>
        <p:nvPicPr>
          <p:cNvPr id="2" name="Picture 1" descr="Makeshift Marker Free Stock Photo - Public Domain Pictures">
            <a:extLst>
              <a:ext uri="{FF2B5EF4-FFF2-40B4-BE49-F238E27FC236}">
                <a16:creationId xmlns:a16="http://schemas.microsoft.com/office/drawing/2014/main" id="{64DA7BA0-4AF0-BA62-40EC-588EAD0DC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0093" y="1806391"/>
            <a:ext cx="1735405" cy="17562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2BEA8F-C716-552D-A26D-9AC441C989F1}"/>
              </a:ext>
            </a:extLst>
          </p:cNvPr>
          <p:cNvSpPr txBox="1"/>
          <p:nvPr/>
        </p:nvSpPr>
        <p:spPr>
          <a:xfrm>
            <a:off x="324826" y="5172807"/>
            <a:ext cx="2056424" cy="9233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We are halfway through the full 6-year cycle</a:t>
            </a:r>
          </a:p>
        </p:txBody>
      </p:sp>
    </p:spTree>
    <p:extLst>
      <p:ext uri="{BB962C8B-B14F-4D97-AF65-F5344CB8AC3E}">
        <p14:creationId xmlns:p14="http://schemas.microsoft.com/office/powerpoint/2010/main" val="420526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186F1-37B7-439C-B7D2-7D8DF94E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4A04F-4729-9F0D-6F0C-0BC74BBA8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What we hoped for vs. What ASPIRE has been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Remember there are always outliers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Depth of responses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Annual reporting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Use of </a:t>
            </a:r>
            <a:r>
              <a:rPr lang="en-US" sz="2000" dirty="0" err="1"/>
              <a:t>CurrIQunet</a:t>
            </a:r>
            <a:r>
              <a:rPr lang="en-US" sz="2000" dirty="0"/>
              <a:t> Meta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Reliance on data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36BC8-7C80-2FED-A9C0-175A415CD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F3499-1E93-4DD8-9F95-5438B5808CF6}" type="datetime1"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8AD95-9CA6-1AB2-5C87-DA6D73090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2B4B4-969E-FD22-C738-AFEAC8C1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23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DBE06-7EF5-AF6F-8349-EFD6525D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C5EB9-BDF7-6C57-5ED4-DD3DCDB3E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34895-6EE3-75D9-64BB-6393F09E6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What ASPIRE </a:t>
            </a:r>
            <a:r>
              <a:rPr lang="en-US" sz="2400" i="1" dirty="0"/>
              <a:t>could </a:t>
            </a:r>
            <a:r>
              <a:rPr lang="en-US" sz="2400" dirty="0"/>
              <a:t>be: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i="1" dirty="0"/>
              <a:t>Program evaluation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i="1" dirty="0"/>
              <a:t>Data-driven decision-making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i="1" dirty="0"/>
              <a:t>Opportunities to identify and talk about growth and program needs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71A48-153A-68E0-08FA-501D828A1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F3499-1E93-4DD8-9F95-5438B5808CF6}" type="datetime1"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7A46E-8AF3-B4F6-9FDF-B73760DF4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40AFF-4B4A-DEFA-E841-7E49B5906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16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0C4A9-04EF-B4F9-B825-AF17D9495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594C1-FA72-2FC0-57B5-A8E9DD9D9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Ask from senate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E9232-BC34-9BEF-965B-EC13E29C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What direction can we provide the committee?</a:t>
            </a:r>
          </a:p>
          <a:p>
            <a:r>
              <a:rPr lang="en-US" sz="2400"/>
              <a:t>Questions:</a:t>
            </a:r>
            <a:endParaRPr lang="en-US" sz="24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Continue ASPIRE as-is?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/>
              <a:t>What adjustments are needed?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/>
              <a:t>What do faculty need to feel supported and to honestly evaluate their programs?</a:t>
            </a:r>
            <a:endParaRPr lang="en-US" sz="2000" dirty="0"/>
          </a:p>
          <a:p>
            <a:pPr lvl="1">
              <a:buFont typeface="Courier New" panose="020B0604020202020204" pitchFamily="34" charset="0"/>
              <a:buChar char="o"/>
            </a:pPr>
            <a:endParaRPr lang="en-US" sz="2000" dirty="0"/>
          </a:p>
          <a:p>
            <a:r>
              <a:rPr lang="en-US" sz="2400"/>
              <a:t>This will be a continuing conversation...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23F5B-0429-8C69-3BB4-42DFF5B0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F3499-1E93-4DD8-9F95-5438B5808CF6}" type="datetime1"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CF6EA-5492-CCAC-716C-1EBB613BE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1F0C6-A971-493B-C6BD-99161027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483744"/>
      </p:ext>
    </p:extLst>
  </p:cSld>
  <p:clrMapOvr>
    <a:masterClrMapping/>
  </p:clrMapOvr>
</p:sld>
</file>

<file path=ppt/theme/theme1.xml><?xml version="1.0" encoding="utf-8"?>
<a:theme xmlns:a="http://schemas.openxmlformats.org/drawingml/2006/main" name="VeniceBeachVTI">
  <a:themeElements>
    <a:clrScheme name="VeniceBeachVTI">
      <a:dk1>
        <a:sysClr val="windowText" lastClr="000000"/>
      </a:dk1>
      <a:lt1>
        <a:sysClr val="window" lastClr="FFFFFF"/>
      </a:lt1>
      <a:dk2>
        <a:srgbClr val="2B3E3D"/>
      </a:dk2>
      <a:lt2>
        <a:srgbClr val="FEF3EB"/>
      </a:lt2>
      <a:accent1>
        <a:srgbClr val="FE8542"/>
      </a:accent1>
      <a:accent2>
        <a:srgbClr val="EC6D60"/>
      </a:accent2>
      <a:accent3>
        <a:srgbClr val="CDA32B"/>
      </a:accent3>
      <a:accent4>
        <a:srgbClr val="EE66A7"/>
      </a:accent4>
      <a:accent5>
        <a:srgbClr val="EA5F48"/>
      </a:accent5>
      <a:accent6>
        <a:srgbClr val="C8466B"/>
      </a:accent6>
      <a:hlink>
        <a:srgbClr val="E46153"/>
      </a:hlink>
      <a:folHlink>
        <a:srgbClr val="CF63B0"/>
      </a:folHlink>
    </a:clrScheme>
    <a:fontScheme name="VeniceBeachVTI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VeniceBeach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54706E44-6516-4822-8F8F-6BA182D64AC9}" vid="{F71BAAD1-41E5-4D56-97E1-12A04B86E5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AC4DBDF547EF43A81EC0180EA5CF59" ma:contentTypeVersion="13" ma:contentTypeDescription="Create a new document." ma:contentTypeScope="" ma:versionID="73b89a31b86ea45640a85a5be3a5b1ab">
  <xsd:schema xmlns:xsd="http://www.w3.org/2001/XMLSchema" xmlns:xs="http://www.w3.org/2001/XMLSchema" xmlns:p="http://schemas.microsoft.com/office/2006/metadata/properties" xmlns:ns2="287be3be-b46b-4f31-a7eb-3b6ae55acf0c" xmlns:ns3="1e665e00-85fd-4777-96f1-fa8edc036266" targetNamespace="http://schemas.microsoft.com/office/2006/metadata/properties" ma:root="true" ma:fieldsID="971006f2f5a08d44db6e44ca69107603" ns2:_="" ns3:_="">
    <xsd:import namespace="287be3be-b46b-4f31-a7eb-3b6ae55acf0c"/>
    <xsd:import namespace="1e665e00-85fd-4777-96f1-fa8edc0362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7be3be-b46b-4f31-a7eb-3b6ae55acf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6137252-1171-4ad3-9d61-ace8df6e30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665e00-85fd-4777-96f1-fa8edc03626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c90f11f-f1ba-41f4-b777-2060bb14f462}" ma:internalName="TaxCatchAll" ma:showField="CatchAllData" ma:web="1e665e00-85fd-4777-96f1-fa8edc0362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7be3be-b46b-4f31-a7eb-3b6ae55acf0c">
      <Terms xmlns="http://schemas.microsoft.com/office/infopath/2007/PartnerControls"/>
    </lcf76f155ced4ddcb4097134ff3c332f>
    <TaxCatchAll xmlns="1e665e00-85fd-4777-96f1-fa8edc036266" xsi:nil="true"/>
  </documentManagement>
</p:properties>
</file>

<file path=customXml/itemProps1.xml><?xml version="1.0" encoding="utf-8"?>
<ds:datastoreItem xmlns:ds="http://schemas.openxmlformats.org/officeDocument/2006/customXml" ds:itemID="{81E49711-9E80-4A9D-9A8D-D2C09C3F86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7be3be-b46b-4f31-a7eb-3b6ae55acf0c"/>
    <ds:schemaRef ds:uri="1e665e00-85fd-4777-96f1-fa8edc0362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1730ED-F6F0-427C-A722-F17086AB8D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ABB374-191F-4172-BF6B-8CF1EBC5C45F}">
  <ds:schemaRefs>
    <ds:schemaRef ds:uri="http://schemas.microsoft.com/office/2006/metadata/properties"/>
    <ds:schemaRef ds:uri="http://schemas.microsoft.com/office/infopath/2007/PartnerControls"/>
    <ds:schemaRef ds:uri="287be3be-b46b-4f31-a7eb-3b6ae55acf0c"/>
    <ds:schemaRef ds:uri="1e665e00-85fd-4777-96f1-fa8edc036266"/>
  </ds:schemaRefs>
</ds:datastoreItem>
</file>

<file path=docMetadata/LabelInfo.xml><?xml version="1.0" encoding="utf-8"?>
<clbl:labelList xmlns:clbl="http://schemas.microsoft.com/office/2020/mipLabelMetadata">
  <clbl:label id="{c6e17ab0-d9c7-43e4-b85d-f29d7eca34a3}" enabled="1" method="Standard" siteId="{f6bb5689-1cd5-404a-b451-f35991b30e0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VeniceBeachVTI</vt:lpstr>
      <vt:lpstr>Program Review</vt:lpstr>
      <vt:lpstr>Quick Overview</vt:lpstr>
      <vt:lpstr>Program Review at SBVC: 2020-now</vt:lpstr>
      <vt:lpstr>How is the ASPIRE process intendedto work?</vt:lpstr>
      <vt:lpstr>PowerPoint Presentation</vt:lpstr>
      <vt:lpstr>Challenges</vt:lpstr>
      <vt:lpstr>Priorities</vt:lpstr>
      <vt:lpstr>Ask from senate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111</cp:revision>
  <dcterms:created xsi:type="dcterms:W3CDTF">2026-09-09T19:29:26Z</dcterms:created>
  <dcterms:modified xsi:type="dcterms:W3CDTF">2026-09-10T21:24:38Z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0x0101002BAC4DBDF547EF43A81EC0180EA5CF59</vt:lpwstr>
  </property>
  <property fmtid="{D5CDD505-2E9C-101B-9397-08002B2CF9AE}" pid="3" name="MediaServiceImageTags">
    <vt:lpwstr/>
  </property>
</Properties>
</file>