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8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5A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85855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002B5C"/>
                </a:solidFill>
                <a:latin typeface="Arial"/>
              </a:rPr>
              <a:t>SLO LEAD | GENERAL UPDATES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207" y="804672"/>
            <a:ext cx="11140135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0B4A8B"/>
                </a:solidFill>
                <a:latin typeface="Arial"/>
              </a:rPr>
              <a:t>2026–2027 improvements continue to focus on faculty support, usability, and meaningful assessment.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353312"/>
            <a:ext cx="2645587" cy="443484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667512" y="1499616"/>
            <a:ext cx="384048" cy="384048"/>
          </a:xfrm>
          <a:prstGeom prst="ellipse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67512" y="1517904"/>
            <a:ext cx="38404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1499616"/>
            <a:ext cx="1840915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dirty="0">
                <a:solidFill>
                  <a:srgbClr val="002B5C"/>
                </a:solidFill>
                <a:latin typeface="Arial"/>
              </a:rPr>
              <a:t>NEW SLO RUBRIC + FACULTY GUIDE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386584"/>
            <a:ext cx="2171087" cy="208980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80" b="0" dirty="0">
                <a:solidFill>
                  <a:srgbClr val="18222E"/>
                </a:solidFill>
                <a:latin typeface="Arial"/>
              </a:rPr>
              <a:t>• Clearer, simplified guidance for writing and assessing strong SLOs
• Observable, measurable action verbs using Bloom’s Taxonomy or ACUE-aligned approaches
• Practical examples and faculty-facing tools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49675" y="1353312"/>
            <a:ext cx="2645587" cy="443484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3514267" y="1499616"/>
            <a:ext cx="384048" cy="384048"/>
          </a:xfrm>
          <a:prstGeom prst="ellipse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514267" y="1517904"/>
            <a:ext cx="38404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89755" y="1499616"/>
            <a:ext cx="1840915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02B5C"/>
                </a:solidFill>
                <a:latin typeface="Arial"/>
              </a:rPr>
              <a:t>SLO WEBSITE REFRESH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50843" y="2112264"/>
            <a:ext cx="2243251" cy="3520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80" b="0">
                <a:solidFill>
                  <a:srgbClr val="18222E"/>
                </a:solidFill>
                <a:latin typeface="Arial"/>
              </a:rPr>
              <a:t>• Simplified navigation and clearer resource organization
• Faster access to templates, rubrics, reporting guides, and support
• Faculty-centered design to improve usability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96431" y="1353312"/>
            <a:ext cx="2645587" cy="443484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6361023" y="1499616"/>
            <a:ext cx="384048" cy="384048"/>
          </a:xfrm>
          <a:prstGeom prst="ellipse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361023" y="1517904"/>
            <a:ext cx="38404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36511" y="1499616"/>
            <a:ext cx="1840915" cy="73866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dirty="0">
                <a:solidFill>
                  <a:srgbClr val="002B5C"/>
                </a:solidFill>
                <a:latin typeface="Arial"/>
              </a:rPr>
              <a:t>ASYNCHRONOUS SLO CLOUD SUPPORT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4175" y="2469540"/>
            <a:ext cx="2243251" cy="3520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80" b="0">
                <a:solidFill>
                  <a:srgbClr val="18222E"/>
                </a:solidFill>
                <a:latin typeface="Arial"/>
              </a:rPr>
              <a:t>• Short, step-by-step user videos planned for key SLO Cloud tasks
• On-demand support for new and experienced faculty
• Tips, troubleshooting, and reporting best practices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043187" y="1353312"/>
            <a:ext cx="2645587" cy="443484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9207779" y="1499616"/>
            <a:ext cx="384048" cy="384048"/>
          </a:xfrm>
          <a:prstGeom prst="ellipse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207779" y="1517904"/>
            <a:ext cx="38404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83267" y="1499616"/>
            <a:ext cx="1840915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02B5C"/>
                </a:solidFill>
                <a:latin typeface="Arial"/>
              </a:rPr>
              <a:t>SLO + QUALITY IMPROVEMENT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44355" y="2112264"/>
            <a:ext cx="2243251" cy="3520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80" b="0">
                <a:solidFill>
                  <a:srgbClr val="18222E"/>
                </a:solidFill>
                <a:latin typeface="Arial"/>
              </a:rPr>
              <a:t>• Strengthen the connection between assessment, reflection, and action
• Use reporting data to support decision-making
• Continue moving from compliance toward meaningful continuous improvement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5989320"/>
            <a:ext cx="10911535" cy="438912"/>
          </a:xfrm>
          <a:prstGeom prst="roundRect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22960" y="6053328"/>
            <a:ext cx="1054577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Working Together for Student Success  |  Faculty resources + clear processes + reflection → improvement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02920" y="6547104"/>
            <a:ext cx="384048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0">
                <a:solidFill>
                  <a:srgbClr val="FFFFFF"/>
                </a:solidFill>
                <a:latin typeface="Arial"/>
              </a:rPr>
              <a:t>SLO Lead | Fall 2026 Accreditation Update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48495" y="6547104"/>
            <a:ext cx="224028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50" b="0">
                <a:solidFill>
                  <a:srgbClr val="FFFFFF"/>
                </a:solidFill>
                <a:latin typeface="Arial"/>
              </a:rPr>
              <a:t>San Bernardino Valley College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5A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85855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002B5C"/>
                </a:solidFill>
                <a:latin typeface="Arial"/>
              </a:rPr>
              <a:t>SLO CLOUD REPORTING | SUMMER + ZERO ENROLLMENT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207" y="804672"/>
            <a:ext cx="11140135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0B4A8B"/>
                </a:solidFill>
                <a:latin typeface="Arial"/>
              </a:rPr>
              <a:t>Summer reporting guidance supports timely completion, clean data, and ACCJC evidence of continuous improvement.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170432"/>
            <a:ext cx="11185855" cy="640080"/>
          </a:xfrm>
          <a:prstGeom prst="roundRect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13232" y="1298448"/>
            <a:ext cx="1134422" cy="3231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 dirty="0">
                <a:solidFill>
                  <a:srgbClr val="F5A800"/>
                </a:solidFill>
                <a:latin typeface="Arial"/>
              </a:rPr>
              <a:t>PURPOSE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7654" y="1252728"/>
            <a:ext cx="9612521" cy="45550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80" b="1" dirty="0">
                <a:solidFill>
                  <a:srgbClr val="FFFFFF"/>
                </a:solidFill>
                <a:latin typeface="Arial"/>
              </a:rPr>
              <a:t>Document student learning, instructional improvement, and quality improvement. Because summer course end dates vary, reporting is due within 5 days after course completion.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993392"/>
            <a:ext cx="2149388" cy="2487168"/>
          </a:xfrm>
          <a:prstGeom prst="roundRect">
            <a:avLst/>
          </a:prstGeom>
          <a:solidFill>
            <a:srgbClr val="FFFFFF"/>
          </a:solidFill>
          <a:ln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376446" y="2130552"/>
            <a:ext cx="402336" cy="402336"/>
          </a:xfrm>
          <a:prstGeom prst="ellipse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376446" y="2167128"/>
            <a:ext cx="40233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6072" y="2651760"/>
            <a:ext cx="2003084" cy="5303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002B5C"/>
                </a:solidFill>
                <a:latin typeface="Arial"/>
              </a:rPr>
              <a:t>ASSESS EVERY
SLO + SECTION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648" y="3291840"/>
            <a:ext cx="1929932" cy="9875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40" b="0">
                <a:solidFill>
                  <a:srgbClr val="18222E"/>
                </a:solidFill>
                <a:latin typeface="Arial"/>
              </a:rPr>
              <a:t>Assess every SLO for every assigned course section. Do not leave late-ending sections unfinished.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62036" y="1993392"/>
            <a:ext cx="2149388" cy="2487168"/>
          </a:xfrm>
          <a:prstGeom prst="roundRect">
            <a:avLst/>
          </a:prstGeom>
          <a:solidFill>
            <a:srgbClr val="FFFFFF"/>
          </a:solidFill>
          <a:ln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3635562" y="2130552"/>
            <a:ext cx="402336" cy="402336"/>
          </a:xfrm>
          <a:prstGeom prst="ellipse">
            <a:avLst/>
          </a:prstGeom>
          <a:solidFill>
            <a:srgbClr val="F5A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635562" y="2167128"/>
            <a:ext cx="40233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35188" y="2651760"/>
            <a:ext cx="2003084" cy="5303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002B5C"/>
                </a:solidFill>
                <a:latin typeface="Arial"/>
              </a:rPr>
              <a:t>SUBMIT WITHIN
5 DAYS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71764" y="3291840"/>
            <a:ext cx="1929932" cy="9875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40" b="0">
                <a:solidFill>
                  <a:srgbClr val="18222E"/>
                </a:solidFill>
                <a:latin typeface="Arial"/>
              </a:rPr>
              <a:t>Summer deadlines follow each individual course end date.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1153" y="1993392"/>
            <a:ext cx="2149388" cy="2487168"/>
          </a:xfrm>
          <a:prstGeom prst="roundRect">
            <a:avLst/>
          </a:prstGeom>
          <a:solidFill>
            <a:srgbClr val="FFFFFF"/>
          </a:solidFill>
          <a:ln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5894679" y="2130552"/>
            <a:ext cx="402336" cy="402336"/>
          </a:xfrm>
          <a:prstGeom prst="ellipse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894679" y="2167128"/>
            <a:ext cx="40233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94305" y="2651760"/>
            <a:ext cx="2003084" cy="5303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002B5C"/>
                </a:solidFill>
                <a:latin typeface="Arial"/>
              </a:rPr>
              <a:t>DOCUMENT QUALITY
IMPROVEMENT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30881" y="3291840"/>
            <a:ext cx="1929932" cy="9875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40" b="0">
                <a:solidFill>
                  <a:srgbClr val="18222E"/>
                </a:solidFill>
                <a:latin typeface="Arial"/>
              </a:rPr>
              <a:t>Capture strategies, performance trends, learning gaps, and planned improvements.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280269" y="1993392"/>
            <a:ext cx="2149388" cy="2487168"/>
          </a:xfrm>
          <a:prstGeom prst="roundRect">
            <a:avLst/>
          </a:prstGeom>
          <a:solidFill>
            <a:srgbClr val="FFFFFF"/>
          </a:solidFill>
          <a:ln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8153796" y="2130552"/>
            <a:ext cx="402336" cy="402336"/>
          </a:xfrm>
          <a:prstGeom prst="ellipse">
            <a:avLst/>
          </a:prstGeom>
          <a:solidFill>
            <a:srgbClr val="F5A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153796" y="2167128"/>
            <a:ext cx="40233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53421" y="2651760"/>
            <a:ext cx="2003084" cy="5303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002B5C"/>
                </a:solidFill>
                <a:latin typeface="Arial"/>
              </a:rPr>
              <a:t>REFLECT ON
MODALITIES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89997" y="3291840"/>
            <a:ext cx="1929932" cy="9875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40" b="0">
                <a:solidFill>
                  <a:srgbClr val="18222E"/>
                </a:solidFill>
                <a:latin typeface="Arial"/>
              </a:rPr>
              <a:t>Document delivery context, instructional modality, and what worked or needs adjustment.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539386" y="1993392"/>
            <a:ext cx="2149388" cy="2487168"/>
          </a:xfrm>
          <a:prstGeom prst="roundRect">
            <a:avLst/>
          </a:prstGeom>
          <a:solidFill>
            <a:srgbClr val="FFFFFF"/>
          </a:solidFill>
          <a:ln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10412912" y="2130552"/>
            <a:ext cx="402336" cy="402336"/>
          </a:xfrm>
          <a:prstGeom prst="ellipse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10412912" y="2167128"/>
            <a:ext cx="40233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12538" y="2651760"/>
            <a:ext cx="2003084" cy="5303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002B5C"/>
                </a:solidFill>
                <a:latin typeface="Arial"/>
              </a:rPr>
              <a:t>SUPPORT ACCJC
EVIDENCE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49114" y="3291840"/>
            <a:ext cx="1929932" cy="9875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40" b="0">
                <a:solidFill>
                  <a:srgbClr val="18222E"/>
                </a:solidFill>
                <a:latin typeface="Arial"/>
              </a:rPr>
              <a:t>Use clear reflection language showing assessment, dialogue, improvement, and institutional effectiveness.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4645152"/>
            <a:ext cx="11185855" cy="960120"/>
          </a:xfrm>
          <a:prstGeom prst="roundRect">
            <a:avLst/>
          </a:prstGeom>
          <a:solidFill>
            <a:srgbClr val="F2F6FA"/>
          </a:solidFill>
          <a:ln>
            <a:solidFill>
              <a:srgbClr val="D8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85800" y="4754880"/>
            <a:ext cx="13258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002B5C"/>
                </a:solidFill>
                <a:latin typeface="Arial"/>
              </a:rPr>
              <a:t>SUBMISSION TYPES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65960" y="4718304"/>
            <a:ext cx="23774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>
                <a:solidFill>
                  <a:srgbClr val="0B4A8B"/>
                </a:solidFill>
                <a:latin typeface="Arial"/>
              </a:rPr>
              <a:t>STANDARD
Regular SLO assessment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480560" y="4718304"/>
            <a:ext cx="23774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>
                <a:solidFill>
                  <a:srgbClr val="0B4A8B"/>
                </a:solidFill>
                <a:latin typeface="Arial"/>
              </a:rPr>
              <a:t>STUDENT LEVEL
When student-level data are required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95160" y="4718304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>
                <a:solidFill>
                  <a:srgbClr val="0B4A8B"/>
                </a:solidFill>
                <a:latin typeface="Arial"/>
              </a:rPr>
              <a:t>ZERO ENROLLMENT
NEW: assigned section later cancelled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646920" y="4727448"/>
            <a:ext cx="196596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18222E"/>
                </a:solidFill>
                <a:latin typeface="Arial"/>
              </a:rPr>
              <a:t>Select the correct type
before submitting.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2920" y="5742432"/>
            <a:ext cx="68580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F5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85800" y="5843016"/>
            <a:ext cx="91440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1">
                <a:solidFill>
                  <a:srgbClr val="002B5C"/>
                </a:solidFill>
                <a:latin typeface="Arial"/>
              </a:rPr>
              <a:t>EXAMPLE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508760" y="5824728"/>
            <a:ext cx="5577840" cy="2468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18222E"/>
                </a:solidFill>
                <a:latin typeface="Arial"/>
              </a:rPr>
              <a:t>Course cancelled?  Select Zero Enrollment so assigned-section reports remain clean.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543800" y="5669280"/>
            <a:ext cx="4144975" cy="658368"/>
          </a:xfrm>
          <a:prstGeom prst="roundRect">
            <a:avLst/>
          </a:prstGeom>
          <a:solidFill>
            <a:srgbClr val="FFF4D0"/>
          </a:solidFill>
          <a:ln>
            <a:solidFill>
              <a:srgbClr val="F5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7726679" y="5769864"/>
            <a:ext cx="12344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1">
                <a:solidFill>
                  <a:srgbClr val="002B5C"/>
                </a:solidFill>
                <a:latin typeface="Arial"/>
              </a:rPr>
              <a:t>QUICK CHECK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823960" y="5733288"/>
            <a:ext cx="2864815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0">
                <a:solidFill>
                  <a:srgbClr val="18222E"/>
                </a:solidFill>
                <a:latin typeface="Arial"/>
              </a:rPr>
              <a:t>All sections?  •  Every SLO?  •  Correct type?  •  Modality + improvement?  •  Clear evidence?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0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502920" y="6547104"/>
            <a:ext cx="384048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0">
                <a:solidFill>
                  <a:srgbClr val="FFFFFF"/>
                </a:solidFill>
                <a:latin typeface="Arial"/>
              </a:rPr>
              <a:t>SLO Lead | Fall 2026 Accreditation Update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448495" y="6547104"/>
            <a:ext cx="224028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50" b="0">
                <a:solidFill>
                  <a:srgbClr val="FFFFFF"/>
                </a:solidFill>
                <a:latin typeface="Arial"/>
              </a:rPr>
              <a:t>San Bernardino Valley College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vc_logo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91440"/>
            <a:ext cx="2926080" cy="10515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46120" y="137160"/>
            <a:ext cx="86868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042D69"/>
                </a:solidFill>
                <a:latin typeface="Arial Narrow"/>
              </a:rPr>
              <a:t>SLO LEAD | ACCREDITATION COMMITTEE UPDATE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46120" y="576072"/>
            <a:ext cx="54864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144891"/>
                </a:solidFill>
                <a:latin typeface="Arial Narrow"/>
              </a:rPr>
              <a:t>SPRING + SUMMER 2026 REPORTING PROGRESS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0" y="548640"/>
            <a:ext cx="34747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300" b="0">
                <a:solidFill>
                  <a:srgbClr val="F6A600"/>
                </a:solidFill>
                <a:latin typeface="Arial"/>
              </a:rPr>
              <a:t>Assessment -&gt; Reflection -&gt; Improvement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8600" y="1078992"/>
            <a:ext cx="11731752" cy="603504"/>
          </a:xfrm>
          <a:prstGeom prst="roundRect">
            <a:avLst>
              <a:gd name="adj" fmla="val 8000"/>
            </a:avLst>
          </a:prstGeom>
          <a:solidFill>
            <a:srgbClr val="042D69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170432"/>
            <a:ext cx="1115568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SLO Lead work is moving from process improvement to measurable progress through clearer expectations, faculty resources, targeted outreach, and continuous follow-up.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8600" y="1847088"/>
            <a:ext cx="2761488" cy="4160520"/>
          </a:xfrm>
          <a:prstGeom prst="roundRect">
            <a:avLst>
              <a:gd name="adj" fmla="val 8000"/>
            </a:avLst>
          </a:prstGeom>
          <a:solidFill>
            <a:srgbClr val="F1F6FB"/>
          </a:solidFill>
          <a:ln>
            <a:solidFill>
              <a:srgbClr val="144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38912" y="1975104"/>
            <a:ext cx="2359152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042D69"/>
                </a:solidFill>
                <a:latin typeface="Arial Narrow"/>
              </a:rPr>
              <a:t>1  FACULTY SUPPORT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" y="2359152"/>
            <a:ext cx="233172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6A600"/>
                </a:solidFill>
                <a:latin typeface="Arial"/>
              </a:rPr>
              <a:t>Resources developed</a:t>
            </a:r>
          </a:p>
        </p:txBody>
      </p:sp>
      <p:sp>
        <p:nvSpPr>
          <p:cNvPr id="11" name="Oval 10"/>
          <p:cNvSpPr/>
          <p:nvPr/>
        </p:nvSpPr>
        <p:spPr>
          <a:xfrm>
            <a:off x="457200" y="2752344"/>
            <a:ext cx="137160" cy="137160"/>
          </a:xfrm>
          <a:prstGeom prst="ellipse">
            <a:avLst/>
          </a:prstGeom>
          <a:solidFill>
            <a:srgbClr val="042D69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67512" y="2706624"/>
            <a:ext cx="201168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141923"/>
                </a:solidFill>
                <a:latin typeface="Arial"/>
              </a:rPr>
              <a:t>New SLO rubric + faculty guide</a:t>
            </a:r>
          </a:p>
        </p:txBody>
      </p:sp>
      <p:sp>
        <p:nvSpPr>
          <p:cNvPr id="13" name="Oval 12"/>
          <p:cNvSpPr/>
          <p:nvPr/>
        </p:nvSpPr>
        <p:spPr>
          <a:xfrm>
            <a:off x="457200" y="3282696"/>
            <a:ext cx="137160" cy="137160"/>
          </a:xfrm>
          <a:prstGeom prst="ellipse">
            <a:avLst/>
          </a:prstGeom>
          <a:solidFill>
            <a:srgbClr val="042D69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67512" y="3236976"/>
            <a:ext cx="201168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141923"/>
                </a:solidFill>
                <a:latin typeface="Arial"/>
              </a:rPr>
              <a:t>Student-level reporting quick guide</a:t>
            </a:r>
          </a:p>
        </p:txBody>
      </p:sp>
      <p:sp>
        <p:nvSpPr>
          <p:cNvPr id="15" name="Oval 14"/>
          <p:cNvSpPr/>
          <p:nvPr/>
        </p:nvSpPr>
        <p:spPr>
          <a:xfrm>
            <a:off x="457200" y="3813048"/>
            <a:ext cx="137160" cy="137160"/>
          </a:xfrm>
          <a:prstGeom prst="ellipse">
            <a:avLst/>
          </a:prstGeom>
          <a:solidFill>
            <a:srgbClr val="042D69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67512" y="3767328"/>
            <a:ext cx="201168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141923"/>
                </a:solidFill>
                <a:latin typeface="Arial"/>
              </a:rPr>
              <a:t>Summer + Zero Enrollment guide</a:t>
            </a:r>
          </a:p>
        </p:txBody>
      </p:sp>
      <p:sp>
        <p:nvSpPr>
          <p:cNvPr id="17" name="Oval 16"/>
          <p:cNvSpPr/>
          <p:nvPr/>
        </p:nvSpPr>
        <p:spPr>
          <a:xfrm>
            <a:off x="457200" y="4343400"/>
            <a:ext cx="137160" cy="137160"/>
          </a:xfrm>
          <a:prstGeom prst="ellipse">
            <a:avLst/>
          </a:prstGeom>
          <a:solidFill>
            <a:srgbClr val="042D69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67512" y="4297680"/>
            <a:ext cx="201168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141923"/>
                </a:solidFill>
                <a:latin typeface="Arial"/>
              </a:rPr>
              <a:t>5-day summer reporting expectation</a:t>
            </a:r>
          </a:p>
        </p:txBody>
      </p:sp>
      <p:sp>
        <p:nvSpPr>
          <p:cNvPr id="19" name="Oval 18"/>
          <p:cNvSpPr/>
          <p:nvPr/>
        </p:nvSpPr>
        <p:spPr>
          <a:xfrm>
            <a:off x="457200" y="4873752"/>
            <a:ext cx="137160" cy="137160"/>
          </a:xfrm>
          <a:prstGeom prst="ellipse">
            <a:avLst/>
          </a:prstGeom>
          <a:solidFill>
            <a:srgbClr val="042D69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67512" y="4828032"/>
            <a:ext cx="201168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141923"/>
                </a:solidFill>
                <a:latin typeface="Arial"/>
              </a:rPr>
              <a:t>Focus on reflection + quality improvement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154680" y="1847088"/>
            <a:ext cx="5440680" cy="4160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144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3401568" y="1975104"/>
            <a:ext cx="495604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042D69"/>
                </a:solidFill>
                <a:latin typeface="Arial Narrow"/>
              </a:rPr>
              <a:t>2  SPRING REPORTING PROGRESS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429000" y="2423160"/>
            <a:ext cx="2176272" cy="1325880"/>
          </a:xfrm>
          <a:prstGeom prst="roundRect">
            <a:avLst>
              <a:gd name="adj" fmla="val 8000"/>
            </a:avLst>
          </a:prstGeom>
          <a:solidFill>
            <a:srgbClr val="DCE7F2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3547872" y="2542032"/>
            <a:ext cx="1938528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042D69"/>
                </a:solidFill>
                <a:latin typeface="Arial"/>
              </a:rPr>
              <a:t>79.8%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47872" y="3008376"/>
            <a:ext cx="1938528" cy="3931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50" b="1">
                <a:solidFill>
                  <a:srgbClr val="144891"/>
                </a:solidFill>
                <a:latin typeface="Arial"/>
              </a:rPr>
              <a:t>5/29 INITIAL REMINDER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47872" y="3346704"/>
            <a:ext cx="1938528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0">
                <a:solidFill>
                  <a:srgbClr val="141923"/>
                </a:solidFill>
                <a:latin typeface="Arial"/>
              </a:rPr>
              <a:t>1,383 / 1,734 reported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50992" y="2852928"/>
            <a:ext cx="384048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F6A600"/>
                </a:solidFill>
                <a:latin typeface="Arial"/>
              </a:rPr>
              <a:t>→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035040" y="2423160"/>
            <a:ext cx="2176272" cy="1325880"/>
          </a:xfrm>
          <a:prstGeom prst="roundRect">
            <a:avLst>
              <a:gd name="adj" fmla="val 8000"/>
            </a:avLst>
          </a:prstGeom>
          <a:solidFill>
            <a:srgbClr val="DCE7F2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153912" y="2542032"/>
            <a:ext cx="1938528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042D69"/>
                </a:solidFill>
                <a:latin typeface="Arial"/>
              </a:rPr>
              <a:t>89.4%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53912" y="3008376"/>
            <a:ext cx="1938528" cy="3931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50" b="1">
                <a:solidFill>
                  <a:srgbClr val="144891"/>
                </a:solidFill>
                <a:latin typeface="Arial"/>
              </a:rPr>
              <a:t>8/23 FOLLOW-UP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53912" y="3346704"/>
            <a:ext cx="1938528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0">
                <a:solidFill>
                  <a:srgbClr val="141923"/>
                </a:solidFill>
                <a:latin typeface="Arial"/>
              </a:rPr>
              <a:t>1,551 / 1,734 reported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429000" y="3977639"/>
            <a:ext cx="4782312" cy="640080"/>
          </a:xfrm>
          <a:prstGeom prst="roundRect">
            <a:avLst>
              <a:gd name="adj" fmla="val 8000"/>
            </a:avLst>
          </a:prstGeom>
          <a:solidFill>
            <a:srgbClr val="042D69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3566160" y="4059936"/>
            <a:ext cx="4498848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168 additional reports completed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66160" y="4315968"/>
            <a:ext cx="4498848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50" b="0">
                <a:solidFill>
                  <a:srgbClr val="FFFFFF"/>
                </a:solidFill>
                <a:latin typeface="Arial"/>
              </a:rPr>
              <a:t>47.9% reduction in outstanding Spring reporting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38144" y="4800600"/>
            <a:ext cx="475488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" b="1">
                <a:solidFill>
                  <a:srgbClr val="2A7652"/>
                </a:solidFill>
                <a:latin typeface="Arial"/>
              </a:rPr>
              <a:t>Targeted outreach demonstrates measurable improvement in reporting completion.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438144" y="5230368"/>
            <a:ext cx="47548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50" b="0">
                <a:solidFill>
                  <a:srgbClr val="141923"/>
                </a:solidFill>
                <a:latin typeface="Arial"/>
              </a:rPr>
              <a:t>Outstanding Spring reports decreased from 351 to 183 following the initial reminder and continued faculty follow-up.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759952" y="1847088"/>
            <a:ext cx="3200400" cy="4160520"/>
          </a:xfrm>
          <a:prstGeom prst="roundRect">
            <a:avLst>
              <a:gd name="adj" fmla="val 8000"/>
            </a:avLst>
          </a:prstGeom>
          <a:solidFill>
            <a:srgbClr val="F1F6FB"/>
          </a:solidFill>
          <a:ln>
            <a:solidFill>
              <a:srgbClr val="144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8979408" y="1975104"/>
            <a:ext cx="276148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042D69"/>
                </a:solidFill>
                <a:latin typeface="Arial Narrow"/>
              </a:rPr>
              <a:t>3  SUMMER BASELINE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06840" y="2423160"/>
            <a:ext cx="26974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500" b="1">
                <a:solidFill>
                  <a:srgbClr val="042D69"/>
                </a:solidFill>
                <a:latin typeface="Arial"/>
              </a:rPr>
              <a:t>65.0%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006840" y="3017520"/>
            <a:ext cx="269748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" b="1">
                <a:solidFill>
                  <a:srgbClr val="144891"/>
                </a:solidFill>
                <a:latin typeface="Arial"/>
              </a:rPr>
              <a:t>reported as of 8/23/26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006840" y="3355848"/>
            <a:ext cx="26974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141923"/>
                </a:solidFill>
                <a:latin typeface="Arial"/>
              </a:rPr>
              <a:t>423 of 651 reports completed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9070848" y="3858768"/>
            <a:ext cx="2560320" cy="493776"/>
          </a:xfrm>
          <a:prstGeom prst="roundRect">
            <a:avLst>
              <a:gd name="adj" fmla="val 8000"/>
            </a:avLst>
          </a:prstGeom>
          <a:solidFill>
            <a:srgbClr val="F6A600"/>
          </a:solidFill>
          <a:ln>
            <a:solidFill>
              <a:srgbClr val="F6A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9162288" y="3922776"/>
            <a:ext cx="23774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042D69"/>
                </a:solidFill>
                <a:latin typeface="Arial"/>
              </a:rPr>
              <a:t>228 UNREPORTED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15984" y="4517136"/>
            <a:ext cx="2697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" b="1">
                <a:solidFill>
                  <a:srgbClr val="042D69"/>
                </a:solidFill>
                <a:latin typeface="Arial"/>
              </a:rPr>
              <a:t>Initial reminder sent 8/23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015984" y="4910328"/>
            <a:ext cx="269748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50" b="0">
                <a:solidFill>
                  <a:srgbClr val="141923"/>
                </a:solidFill>
                <a:latin typeface="Arial"/>
              </a:rPr>
              <a:t>Summer is a current follow-up cycle; course end dates vary and submissions are expected within 5 days of completion.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28600" y="6153912"/>
            <a:ext cx="11731752" cy="484632"/>
          </a:xfrm>
          <a:prstGeom prst="roundRect">
            <a:avLst>
              <a:gd name="adj" fmla="val 8000"/>
            </a:avLst>
          </a:prstGeom>
          <a:solidFill>
            <a:srgbClr val="042D69"/>
          </a:solidFill>
          <a:ln>
            <a:solidFill>
              <a:srgbClr val="042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411480" y="6199632"/>
            <a:ext cx="34747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6A600"/>
                </a:solidFill>
                <a:latin typeface="Arial Narrow"/>
              </a:rPr>
              <a:t>MOVING BEYOND COMPLIANCE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794760" y="6199632"/>
            <a:ext cx="7818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80" b="1">
                <a:solidFill>
                  <a:srgbClr val="FFFFFF"/>
                </a:solidFill>
                <a:latin typeface="Arial"/>
              </a:rPr>
              <a:t>Clear expectations + accessible resources + follow-up + meaningful reflection = stronger evidence of continuous improvement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20040" y="6656832"/>
            <a:ext cx="11430000" cy="1188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50" b="0">
                <a:solidFill>
                  <a:srgbClr val="5A5A5A"/>
                </a:solidFill>
                <a:latin typeface="Arial"/>
              </a:rPr>
              <a:t>Reporting counts provided 5/29/26 and 8/23/26 | SLO Lead faculty resources: Student-Level Reporting Guide + Summer/Zero Enrollment Quick Guide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c6e17ab0-d9c7-43e4-b85d-f29d7eca34a3}" enabled="1" method="Standard" siteId="{f6bb5689-1cd5-404a-b451-f35991b30e0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634</Words>
  <Application>Microsoft Office PowerPoint</Application>
  <PresentationFormat>Widescreen</PresentationFormat>
  <Paragraphs>80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Arial Narrow</vt:lpstr>
      <vt:lpstr>Calibri</vt:lpstr>
      <vt:lpstr>Office Theme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Vogel, Angie M.</dc:creator>
  <cp:keywords/>
  <dc:description>generated using python-pptx</dc:description>
  <cp:lastModifiedBy>Vogel, Angie M.</cp:lastModifiedBy>
  <cp:revision>2</cp:revision>
  <dcterms:created xsi:type="dcterms:W3CDTF">2013-01-27T09:14:16Z</dcterms:created>
  <dcterms:modified xsi:type="dcterms:W3CDTF">2026-08-24T01:19:27Z</dcterms:modified>
  <cp:category/>
</cp:coreProperties>
</file>