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Bryndan Write" charset="1" panose="02000503000000000000"/>
      <p:regular r:id="rId12"/>
    </p:embeddedFont>
    <p:embeddedFont>
      <p:font typeface="Jeepers" charset="1" panose="02000000000000000000"/>
      <p:regular r:id="rId13"/>
    </p:embeddedFont>
    <p:embeddedFont>
      <p:font typeface="Poppins" charset="1" panose="00000500000000000000"/>
      <p:regular r:id="rId14"/>
    </p:embeddedFont>
    <p:embeddedFont>
      <p:font typeface="Comic Sans Bold" charset="1" panose="03000902030302020204"/>
      <p:regular r:id="rId15"/>
    </p:embeddedFont>
    <p:embeddedFont>
      <p:font typeface="Quicksand Bold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png" Type="http://schemas.openxmlformats.org/officeDocument/2006/relationships/image"/><Relationship Id="rId16" Target="../media/image21.png" Type="http://schemas.openxmlformats.org/officeDocument/2006/relationships/image"/><Relationship Id="rId17" Target="../media/image22.png" Type="http://schemas.openxmlformats.org/officeDocument/2006/relationships/image"/><Relationship Id="rId18" Target="../media/image23.svg" Type="http://schemas.openxmlformats.org/officeDocument/2006/relationships/image"/><Relationship Id="rId19" Target="../media/image24.png" Type="http://schemas.openxmlformats.org/officeDocument/2006/relationships/image"/><Relationship Id="rId2" Target="../media/image7.jpeg" Type="http://schemas.openxmlformats.org/officeDocument/2006/relationships/image"/><Relationship Id="rId20" Target="../media/image25.sv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2" Target="../media/image34.jpeg" Type="http://schemas.openxmlformats.org/officeDocument/2006/relationships/image"/><Relationship Id="rId3" Target="../media/image7.jpe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9.png" Type="http://schemas.openxmlformats.org/officeDocument/2006/relationships/image"/><Relationship Id="rId9" Target="../media/image4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26" r="0" b="-697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44923">
            <a:off x="-1120943" y="-1843014"/>
            <a:ext cx="9265199" cy="12735668"/>
          </a:xfrm>
          <a:custGeom>
            <a:avLst/>
            <a:gdLst/>
            <a:ahLst/>
            <a:cxnLst/>
            <a:rect r="r" b="b" t="t" l="l"/>
            <a:pathLst>
              <a:path h="12735668" w="9265199">
                <a:moveTo>
                  <a:pt x="0" y="0"/>
                </a:moveTo>
                <a:lnTo>
                  <a:pt x="9265198" y="0"/>
                </a:lnTo>
                <a:lnTo>
                  <a:pt x="9265198" y="12735669"/>
                </a:lnTo>
                <a:lnTo>
                  <a:pt x="0" y="127356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728084" y="-245807"/>
            <a:ext cx="5762212" cy="1447756"/>
          </a:xfrm>
          <a:custGeom>
            <a:avLst/>
            <a:gdLst/>
            <a:ahLst/>
            <a:cxnLst/>
            <a:rect r="r" b="b" t="t" l="l"/>
            <a:pathLst>
              <a:path h="1447756" w="5762212">
                <a:moveTo>
                  <a:pt x="0" y="0"/>
                </a:moveTo>
                <a:lnTo>
                  <a:pt x="5762211" y="0"/>
                </a:lnTo>
                <a:lnTo>
                  <a:pt x="5762211" y="1447756"/>
                </a:lnTo>
                <a:lnTo>
                  <a:pt x="0" y="14477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74670">
            <a:off x="7444455" y="-441104"/>
            <a:ext cx="5517515" cy="1386276"/>
          </a:xfrm>
          <a:custGeom>
            <a:avLst/>
            <a:gdLst/>
            <a:ahLst/>
            <a:cxnLst/>
            <a:rect r="r" b="b" t="t" l="l"/>
            <a:pathLst>
              <a:path h="1386276" w="5517515">
                <a:moveTo>
                  <a:pt x="0" y="0"/>
                </a:moveTo>
                <a:lnTo>
                  <a:pt x="5517514" y="0"/>
                </a:lnTo>
                <a:lnTo>
                  <a:pt x="5517514" y="1386275"/>
                </a:lnTo>
                <a:lnTo>
                  <a:pt x="0" y="13862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617092" y="4870295"/>
            <a:ext cx="9107185" cy="4617394"/>
            <a:chOff x="0" y="0"/>
            <a:chExt cx="2398600" cy="12161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8600" cy="1216104"/>
            </a:xfrm>
            <a:custGeom>
              <a:avLst/>
              <a:gdLst/>
              <a:ahLst/>
              <a:cxnLst/>
              <a:rect r="r" b="b" t="t" l="l"/>
              <a:pathLst>
                <a:path h="1216104" w="2398600">
                  <a:moveTo>
                    <a:pt x="6801" y="0"/>
                  </a:moveTo>
                  <a:lnTo>
                    <a:pt x="2391799" y="0"/>
                  </a:lnTo>
                  <a:cubicBezTo>
                    <a:pt x="2395555" y="0"/>
                    <a:pt x="2398600" y="3045"/>
                    <a:pt x="2398600" y="6801"/>
                  </a:cubicBezTo>
                  <a:lnTo>
                    <a:pt x="2398600" y="1209303"/>
                  </a:lnTo>
                  <a:cubicBezTo>
                    <a:pt x="2398600" y="1211107"/>
                    <a:pt x="2397884" y="1212836"/>
                    <a:pt x="2396608" y="1214112"/>
                  </a:cubicBezTo>
                  <a:cubicBezTo>
                    <a:pt x="2395333" y="1215387"/>
                    <a:pt x="2393603" y="1216104"/>
                    <a:pt x="2391799" y="1216104"/>
                  </a:cubicBezTo>
                  <a:lnTo>
                    <a:pt x="6801" y="1216104"/>
                  </a:lnTo>
                  <a:cubicBezTo>
                    <a:pt x="3045" y="1216104"/>
                    <a:pt x="0" y="1213059"/>
                    <a:pt x="0" y="1209303"/>
                  </a:cubicBezTo>
                  <a:lnTo>
                    <a:pt x="0" y="6801"/>
                  </a:lnTo>
                  <a:cubicBezTo>
                    <a:pt x="0" y="4997"/>
                    <a:pt x="717" y="3267"/>
                    <a:pt x="1992" y="1992"/>
                  </a:cubicBezTo>
                  <a:cubicBezTo>
                    <a:pt x="3267" y="717"/>
                    <a:pt x="4997" y="0"/>
                    <a:pt x="68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3825" cap="sq">
              <a:solidFill>
                <a:srgbClr val="FF751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398600" cy="12732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just">
                <a:lnSpc>
                  <a:spcPts val="307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1204358">
            <a:off x="6045144" y="2299379"/>
            <a:ext cx="2451184" cy="2077378"/>
          </a:xfrm>
          <a:custGeom>
            <a:avLst/>
            <a:gdLst/>
            <a:ahLst/>
            <a:cxnLst/>
            <a:rect r="r" b="b" t="t" l="l"/>
            <a:pathLst>
              <a:path h="2077378" w="2451184">
                <a:moveTo>
                  <a:pt x="0" y="0"/>
                </a:moveTo>
                <a:lnTo>
                  <a:pt x="2451184" y="0"/>
                </a:lnTo>
                <a:lnTo>
                  <a:pt x="2451184" y="2077378"/>
                </a:lnTo>
                <a:lnTo>
                  <a:pt x="0" y="20773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617092" y="1798959"/>
            <a:ext cx="9061226" cy="1752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6"/>
              </a:lnSpc>
            </a:pPr>
            <a:r>
              <a:rPr lang="en-US" sz="4890" spc="1687">
                <a:solidFill>
                  <a:srgbClr val="FF751F"/>
                </a:solidFill>
                <a:latin typeface="Bryndan Write"/>
                <a:ea typeface="Bryndan Write"/>
                <a:cs typeface="Bryndan Write"/>
                <a:sym typeface="Bryndan Write"/>
              </a:rPr>
              <a:t>WEDNESDAY</a:t>
            </a:r>
          </a:p>
          <a:p>
            <a:pPr algn="ctr">
              <a:lnSpc>
                <a:spcPts val="6846"/>
              </a:lnSpc>
            </a:pPr>
            <a:r>
              <a:rPr lang="en-US" sz="4890" spc="1687">
                <a:solidFill>
                  <a:srgbClr val="FF751F"/>
                </a:solidFill>
                <a:latin typeface="Bryndan Write"/>
                <a:ea typeface="Bryndan Write"/>
                <a:cs typeface="Bryndan Write"/>
                <a:sym typeface="Bryndan Write"/>
              </a:rPr>
              <a:t>OCTOBER 29TH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27437" y="5004434"/>
            <a:ext cx="8840536" cy="4253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CEEC"/>
                </a:solidFill>
                <a:latin typeface="Jeepers"/>
                <a:ea typeface="Jeepers"/>
                <a:cs typeface="Jeepers"/>
                <a:sym typeface="Jeepers"/>
              </a:rPr>
              <a:t>A few friendly reminders: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CEEC"/>
                </a:solidFill>
                <a:latin typeface="Poppins"/>
                <a:ea typeface="Poppins"/>
                <a:cs typeface="Poppins"/>
                <a:sym typeface="Poppins"/>
              </a:rPr>
              <a:t>Please scan the QR code when you arrive for attendance—this includes guests as well.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CEEC"/>
                </a:solidFill>
                <a:latin typeface="Poppins"/>
                <a:ea typeface="Poppins"/>
                <a:cs typeface="Poppins"/>
                <a:sym typeface="Poppins"/>
              </a:rPr>
              <a:t>Senators, the tables closest to the Academic Senate President are for you.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CEEC"/>
                </a:solidFill>
                <a:latin typeface="Poppins"/>
                <a:ea typeface="Poppins"/>
                <a:cs typeface="Poppins"/>
                <a:sym typeface="Poppins"/>
              </a:rPr>
              <a:t>Guests, please feel free to sit at the side tables where you'll have a great view of the proceedings.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CEEC"/>
                </a:solidFill>
                <a:latin typeface="Poppins"/>
                <a:ea typeface="Poppins"/>
                <a:cs typeface="Poppins"/>
                <a:sym typeface="Poppins"/>
              </a:rPr>
              <a:t>To help everyone hear and participate fully, we kindly ask that side conversations be kept to a minimum during the meeting.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1161" y="7311354"/>
            <a:ext cx="7393626" cy="157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16"/>
              </a:lnSpc>
            </a:pPr>
            <a:r>
              <a:rPr lang="en-US" sz="9154">
                <a:solidFill>
                  <a:srgbClr val="A9F76C"/>
                </a:solidFill>
                <a:latin typeface="Jeepers"/>
                <a:ea typeface="Jeepers"/>
                <a:cs typeface="Jeepers"/>
                <a:sym typeface="Jeepers"/>
              </a:rPr>
              <a:t>Academic Senate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16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47908" y="413012"/>
            <a:ext cx="16690385" cy="9264499"/>
            <a:chOff x="0" y="0"/>
            <a:chExt cx="4208646" cy="2336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08646" cy="2336135"/>
            </a:xfrm>
            <a:custGeom>
              <a:avLst/>
              <a:gdLst/>
              <a:ahLst/>
              <a:cxnLst/>
              <a:rect r="r" b="b" t="t" l="l"/>
              <a:pathLst>
                <a:path h="2336135" w="4208646">
                  <a:moveTo>
                    <a:pt x="0" y="0"/>
                  </a:moveTo>
                  <a:lnTo>
                    <a:pt x="4208646" y="0"/>
                  </a:lnTo>
                  <a:lnTo>
                    <a:pt x="4208646" y="2336135"/>
                  </a:lnTo>
                  <a:lnTo>
                    <a:pt x="0" y="2336135"/>
                  </a:lnTo>
                  <a:close/>
                </a:path>
              </a:pathLst>
            </a:custGeom>
            <a:solidFill>
              <a:srgbClr val="FA993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208646" cy="2364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99478" y="410132"/>
            <a:ext cx="16788984" cy="9267378"/>
          </a:xfrm>
          <a:custGeom>
            <a:avLst/>
            <a:gdLst/>
            <a:ahLst/>
            <a:cxnLst/>
            <a:rect r="r" b="b" t="t" l="l"/>
            <a:pathLst>
              <a:path h="9267378" w="16788984">
                <a:moveTo>
                  <a:pt x="0" y="0"/>
                </a:moveTo>
                <a:lnTo>
                  <a:pt x="16788984" y="0"/>
                </a:lnTo>
                <a:lnTo>
                  <a:pt x="16788984" y="9267378"/>
                </a:lnTo>
                <a:lnTo>
                  <a:pt x="0" y="9267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272" t="-240495" r="-51678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452236" y="1752496"/>
            <a:ext cx="3601584" cy="3686869"/>
            <a:chOff x="0" y="0"/>
            <a:chExt cx="927063" cy="9490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27063" cy="949016"/>
            </a:xfrm>
            <a:custGeom>
              <a:avLst/>
              <a:gdLst/>
              <a:ahLst/>
              <a:cxnLst/>
              <a:rect r="r" b="b" t="t" l="l"/>
              <a:pathLst>
                <a:path h="949016" w="927063">
                  <a:moveTo>
                    <a:pt x="0" y="0"/>
                  </a:moveTo>
                  <a:lnTo>
                    <a:pt x="927063" y="0"/>
                  </a:lnTo>
                  <a:lnTo>
                    <a:pt x="927063" y="949016"/>
                  </a:lnTo>
                  <a:lnTo>
                    <a:pt x="0" y="949016"/>
                  </a:lnTo>
                  <a:close/>
                </a:path>
              </a:pathLst>
            </a:custGeom>
            <a:solidFill>
              <a:srgbClr val="5D48B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927063" cy="968066"/>
            </a:xfrm>
            <a:prstGeom prst="rect">
              <a:avLst/>
            </a:prstGeom>
          </p:spPr>
          <p:txBody>
            <a:bodyPr anchor="ctr" rtlCol="false" tIns="49757" lIns="49757" bIns="49757" rIns="49757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293178" y="1748551"/>
            <a:ext cx="3601584" cy="3686869"/>
            <a:chOff x="0" y="0"/>
            <a:chExt cx="927063" cy="9490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27063" cy="949016"/>
            </a:xfrm>
            <a:custGeom>
              <a:avLst/>
              <a:gdLst/>
              <a:ahLst/>
              <a:cxnLst/>
              <a:rect r="r" b="b" t="t" l="l"/>
              <a:pathLst>
                <a:path h="949016" w="927063">
                  <a:moveTo>
                    <a:pt x="0" y="0"/>
                  </a:moveTo>
                  <a:lnTo>
                    <a:pt x="927063" y="0"/>
                  </a:lnTo>
                  <a:lnTo>
                    <a:pt x="927063" y="949016"/>
                  </a:lnTo>
                  <a:lnTo>
                    <a:pt x="0" y="949016"/>
                  </a:lnTo>
                  <a:close/>
                </a:path>
              </a:pathLst>
            </a:custGeom>
            <a:solidFill>
              <a:srgbClr val="5D48B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927063" cy="968066"/>
            </a:xfrm>
            <a:prstGeom prst="rect">
              <a:avLst/>
            </a:prstGeom>
          </p:spPr>
          <p:txBody>
            <a:bodyPr anchor="ctr" rtlCol="false" tIns="49757" lIns="49757" bIns="49757" rIns="49757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132382" y="1756712"/>
            <a:ext cx="3601584" cy="3686869"/>
            <a:chOff x="0" y="0"/>
            <a:chExt cx="927063" cy="9490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27063" cy="949016"/>
            </a:xfrm>
            <a:custGeom>
              <a:avLst/>
              <a:gdLst/>
              <a:ahLst/>
              <a:cxnLst/>
              <a:rect r="r" b="b" t="t" l="l"/>
              <a:pathLst>
                <a:path h="949016" w="927063">
                  <a:moveTo>
                    <a:pt x="0" y="0"/>
                  </a:moveTo>
                  <a:lnTo>
                    <a:pt x="927063" y="0"/>
                  </a:lnTo>
                  <a:lnTo>
                    <a:pt x="927063" y="949016"/>
                  </a:lnTo>
                  <a:lnTo>
                    <a:pt x="0" y="949016"/>
                  </a:lnTo>
                  <a:close/>
                </a:path>
              </a:pathLst>
            </a:custGeom>
            <a:solidFill>
              <a:srgbClr val="5D48B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927063" cy="968066"/>
            </a:xfrm>
            <a:prstGeom prst="rect">
              <a:avLst/>
            </a:prstGeom>
          </p:spPr>
          <p:txBody>
            <a:bodyPr anchor="ctr" rtlCol="false" tIns="49757" lIns="49757" bIns="49757" rIns="49757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451367" y="5671006"/>
            <a:ext cx="3601584" cy="3686869"/>
            <a:chOff x="0" y="0"/>
            <a:chExt cx="927063" cy="94901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27063" cy="949016"/>
            </a:xfrm>
            <a:custGeom>
              <a:avLst/>
              <a:gdLst/>
              <a:ahLst/>
              <a:cxnLst/>
              <a:rect r="r" b="b" t="t" l="l"/>
              <a:pathLst>
                <a:path h="949016" w="927063">
                  <a:moveTo>
                    <a:pt x="0" y="0"/>
                  </a:moveTo>
                  <a:lnTo>
                    <a:pt x="927063" y="0"/>
                  </a:lnTo>
                  <a:lnTo>
                    <a:pt x="927063" y="949016"/>
                  </a:lnTo>
                  <a:lnTo>
                    <a:pt x="0" y="949016"/>
                  </a:lnTo>
                  <a:close/>
                </a:path>
              </a:pathLst>
            </a:custGeom>
            <a:solidFill>
              <a:srgbClr val="5D48B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927063" cy="968066"/>
            </a:xfrm>
            <a:prstGeom prst="rect">
              <a:avLst/>
            </a:prstGeom>
          </p:spPr>
          <p:txBody>
            <a:bodyPr anchor="ctr" rtlCol="false" tIns="49757" lIns="49757" bIns="49757" rIns="49757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7292309" y="5673114"/>
            <a:ext cx="3601584" cy="3686869"/>
            <a:chOff x="0" y="0"/>
            <a:chExt cx="927063" cy="94901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27063" cy="949016"/>
            </a:xfrm>
            <a:custGeom>
              <a:avLst/>
              <a:gdLst/>
              <a:ahLst/>
              <a:cxnLst/>
              <a:rect r="r" b="b" t="t" l="l"/>
              <a:pathLst>
                <a:path h="949016" w="927063">
                  <a:moveTo>
                    <a:pt x="0" y="0"/>
                  </a:moveTo>
                  <a:lnTo>
                    <a:pt x="927063" y="0"/>
                  </a:lnTo>
                  <a:lnTo>
                    <a:pt x="927063" y="949016"/>
                  </a:lnTo>
                  <a:lnTo>
                    <a:pt x="0" y="949016"/>
                  </a:lnTo>
                  <a:close/>
                </a:path>
              </a:pathLst>
            </a:custGeom>
            <a:solidFill>
              <a:srgbClr val="5D48B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927063" cy="968066"/>
            </a:xfrm>
            <a:prstGeom prst="rect">
              <a:avLst/>
            </a:prstGeom>
          </p:spPr>
          <p:txBody>
            <a:bodyPr anchor="ctr" rtlCol="false" tIns="49757" lIns="49757" bIns="49757" rIns="49757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131513" y="5675222"/>
            <a:ext cx="3601584" cy="3686869"/>
            <a:chOff x="0" y="0"/>
            <a:chExt cx="927063" cy="9490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27063" cy="949016"/>
            </a:xfrm>
            <a:custGeom>
              <a:avLst/>
              <a:gdLst/>
              <a:ahLst/>
              <a:cxnLst/>
              <a:rect r="r" b="b" t="t" l="l"/>
              <a:pathLst>
                <a:path h="949016" w="927063">
                  <a:moveTo>
                    <a:pt x="0" y="0"/>
                  </a:moveTo>
                  <a:lnTo>
                    <a:pt x="927063" y="0"/>
                  </a:lnTo>
                  <a:lnTo>
                    <a:pt x="927063" y="949016"/>
                  </a:lnTo>
                  <a:lnTo>
                    <a:pt x="0" y="949016"/>
                  </a:lnTo>
                  <a:close/>
                </a:path>
              </a:pathLst>
            </a:custGeom>
            <a:solidFill>
              <a:srgbClr val="5D48B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927063" cy="968066"/>
            </a:xfrm>
            <a:prstGeom prst="rect">
              <a:avLst/>
            </a:prstGeom>
          </p:spPr>
          <p:txBody>
            <a:bodyPr anchor="ctr" rtlCol="false" tIns="49757" lIns="49757" bIns="49757" rIns="49757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true" flipV="false" rot="0">
            <a:off x="8007036" y="2342853"/>
            <a:ext cx="1875406" cy="1533926"/>
          </a:xfrm>
          <a:custGeom>
            <a:avLst/>
            <a:gdLst/>
            <a:ahLst/>
            <a:cxnLst/>
            <a:rect r="r" b="b" t="t" l="l"/>
            <a:pathLst>
              <a:path h="1533926" w="1875406">
                <a:moveTo>
                  <a:pt x="1875406" y="0"/>
                </a:moveTo>
                <a:lnTo>
                  <a:pt x="0" y="0"/>
                </a:lnTo>
                <a:lnTo>
                  <a:pt x="0" y="1533925"/>
                </a:lnTo>
                <a:lnTo>
                  <a:pt x="1875406" y="1533925"/>
                </a:lnTo>
                <a:lnTo>
                  <a:pt x="18754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318069" y="2980714"/>
            <a:ext cx="862835" cy="896064"/>
          </a:xfrm>
          <a:custGeom>
            <a:avLst/>
            <a:gdLst/>
            <a:ahLst/>
            <a:cxnLst/>
            <a:rect r="r" b="b" t="t" l="l"/>
            <a:pathLst>
              <a:path h="896064" w="862835">
                <a:moveTo>
                  <a:pt x="0" y="0"/>
                </a:moveTo>
                <a:lnTo>
                  <a:pt x="862836" y="0"/>
                </a:lnTo>
                <a:lnTo>
                  <a:pt x="862836" y="896064"/>
                </a:lnTo>
                <a:lnTo>
                  <a:pt x="0" y="896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4550682" y="8032290"/>
            <a:ext cx="1408796" cy="390941"/>
          </a:xfrm>
          <a:custGeom>
            <a:avLst/>
            <a:gdLst/>
            <a:ahLst/>
            <a:cxnLst/>
            <a:rect r="r" b="b" t="t" l="l"/>
            <a:pathLst>
              <a:path h="390941" w="1408796">
                <a:moveTo>
                  <a:pt x="0" y="0"/>
                </a:moveTo>
                <a:lnTo>
                  <a:pt x="1408796" y="0"/>
                </a:lnTo>
                <a:lnTo>
                  <a:pt x="1408796" y="390941"/>
                </a:lnTo>
                <a:lnTo>
                  <a:pt x="0" y="3909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7671235" y="6400220"/>
            <a:ext cx="2331157" cy="757626"/>
          </a:xfrm>
          <a:custGeom>
            <a:avLst/>
            <a:gdLst/>
            <a:ahLst/>
            <a:cxnLst/>
            <a:rect r="r" b="b" t="t" l="l"/>
            <a:pathLst>
              <a:path h="757626" w="2331157">
                <a:moveTo>
                  <a:pt x="0" y="0"/>
                </a:moveTo>
                <a:lnTo>
                  <a:pt x="2331157" y="0"/>
                </a:lnTo>
                <a:lnTo>
                  <a:pt x="2331157" y="757626"/>
                </a:lnTo>
                <a:lnTo>
                  <a:pt x="0" y="757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904846" y="6283705"/>
            <a:ext cx="1712288" cy="1633808"/>
          </a:xfrm>
          <a:custGeom>
            <a:avLst/>
            <a:gdLst/>
            <a:ahLst/>
            <a:cxnLst/>
            <a:rect r="r" b="b" t="t" l="l"/>
            <a:pathLst>
              <a:path h="1633808" w="1712288">
                <a:moveTo>
                  <a:pt x="0" y="0"/>
                </a:moveTo>
                <a:lnTo>
                  <a:pt x="1712288" y="0"/>
                </a:lnTo>
                <a:lnTo>
                  <a:pt x="1712288" y="1633808"/>
                </a:lnTo>
                <a:lnTo>
                  <a:pt x="0" y="1633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2858467" y="7840122"/>
            <a:ext cx="1408796" cy="390941"/>
          </a:xfrm>
          <a:custGeom>
            <a:avLst/>
            <a:gdLst/>
            <a:ahLst/>
            <a:cxnLst/>
            <a:rect r="r" b="b" t="t" l="l"/>
            <a:pathLst>
              <a:path h="390941" w="1408796">
                <a:moveTo>
                  <a:pt x="0" y="0"/>
                </a:moveTo>
                <a:lnTo>
                  <a:pt x="1408796" y="0"/>
                </a:lnTo>
                <a:lnTo>
                  <a:pt x="1408796" y="390941"/>
                </a:lnTo>
                <a:lnTo>
                  <a:pt x="0" y="3909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11313965" y="8423231"/>
            <a:ext cx="3223352" cy="699010"/>
            <a:chOff x="0" y="0"/>
            <a:chExt cx="812800" cy="17626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176262"/>
            </a:xfrm>
            <a:custGeom>
              <a:avLst/>
              <a:gdLst/>
              <a:ahLst/>
              <a:cxnLst/>
              <a:rect r="r" b="b" t="t" l="l"/>
              <a:pathLst>
                <a:path h="17626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6262"/>
                  </a:lnTo>
                  <a:lnTo>
                    <a:pt x="0" y="176262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F3D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812800" cy="21436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939"/>
                </a:lnSpc>
              </a:pPr>
              <a:r>
                <a:rPr lang="en-US" sz="2099" b="true">
                  <a:solidFill>
                    <a:srgbClr val="001F3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Announcements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3641352" y="4552735"/>
            <a:ext cx="3223352" cy="699010"/>
            <a:chOff x="0" y="0"/>
            <a:chExt cx="812800" cy="17626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176262"/>
            </a:xfrm>
            <a:custGeom>
              <a:avLst/>
              <a:gdLst/>
              <a:ahLst/>
              <a:cxnLst/>
              <a:rect r="r" b="b" t="t" l="l"/>
              <a:pathLst>
                <a:path h="17626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6262"/>
                  </a:lnTo>
                  <a:lnTo>
                    <a:pt x="0" y="176262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F3D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812800" cy="21436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940"/>
                </a:lnSpc>
              </a:pPr>
              <a:r>
                <a:rPr lang="en-US" sz="2100" b="true">
                  <a:solidFill>
                    <a:srgbClr val="001F3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Approval of Minutes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1320629" y="4552735"/>
            <a:ext cx="3223352" cy="699010"/>
            <a:chOff x="0" y="0"/>
            <a:chExt cx="812800" cy="17626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176262"/>
            </a:xfrm>
            <a:custGeom>
              <a:avLst/>
              <a:gdLst/>
              <a:ahLst/>
              <a:cxnLst/>
              <a:rect r="r" b="b" t="t" l="l"/>
              <a:pathLst>
                <a:path h="17626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6262"/>
                  </a:lnTo>
                  <a:lnTo>
                    <a:pt x="0" y="176262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F3D"/>
              </a:solidFill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812800" cy="21436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940"/>
                </a:lnSpc>
              </a:pPr>
              <a:r>
                <a:rPr lang="en-US" sz="2100" b="true">
                  <a:solidFill>
                    <a:srgbClr val="001F3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Unfinished Business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3643404" y="8423231"/>
            <a:ext cx="3223352" cy="699010"/>
            <a:chOff x="0" y="0"/>
            <a:chExt cx="812800" cy="17626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176262"/>
            </a:xfrm>
            <a:custGeom>
              <a:avLst/>
              <a:gdLst/>
              <a:ahLst/>
              <a:cxnLst/>
              <a:rect r="r" b="b" t="t" l="l"/>
              <a:pathLst>
                <a:path h="17626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6262"/>
                  </a:lnTo>
                  <a:lnTo>
                    <a:pt x="0" y="176262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F3D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812800" cy="21436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940"/>
                </a:lnSpc>
              </a:pPr>
              <a:r>
                <a:rPr lang="en-US" sz="2100" b="true">
                  <a:solidFill>
                    <a:srgbClr val="001F3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New Business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7482294" y="8423231"/>
            <a:ext cx="3223352" cy="699010"/>
            <a:chOff x="0" y="0"/>
            <a:chExt cx="812800" cy="176262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812800" cy="176262"/>
            </a:xfrm>
            <a:custGeom>
              <a:avLst/>
              <a:gdLst/>
              <a:ahLst/>
              <a:cxnLst/>
              <a:rect r="r" b="b" t="t" l="l"/>
              <a:pathLst>
                <a:path h="17626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6262"/>
                  </a:lnTo>
                  <a:lnTo>
                    <a:pt x="0" y="176262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F3D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812800" cy="21436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940"/>
                </a:lnSpc>
              </a:pPr>
              <a:r>
                <a:rPr lang="en-US" sz="2100" b="true">
                  <a:solidFill>
                    <a:srgbClr val="001F3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Floor Items</a:t>
              </a: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3731572" y="4078798"/>
            <a:ext cx="969408" cy="273996"/>
          </a:xfrm>
          <a:custGeom>
            <a:avLst/>
            <a:gdLst/>
            <a:ahLst/>
            <a:cxnLst/>
            <a:rect r="r" b="b" t="t" l="l"/>
            <a:pathLst>
              <a:path h="273996" w="969408">
                <a:moveTo>
                  <a:pt x="0" y="0"/>
                </a:moveTo>
                <a:lnTo>
                  <a:pt x="969408" y="0"/>
                </a:lnTo>
                <a:lnTo>
                  <a:pt x="969408" y="273996"/>
                </a:lnTo>
                <a:lnTo>
                  <a:pt x="0" y="2739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</a:blip>
            <a:stretch>
              <a:fillRect l="-926" t="0" r="-926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5779670" y="4110631"/>
            <a:ext cx="872659" cy="242163"/>
          </a:xfrm>
          <a:custGeom>
            <a:avLst/>
            <a:gdLst/>
            <a:ahLst/>
            <a:cxnLst/>
            <a:rect r="r" b="b" t="t" l="l"/>
            <a:pathLst>
              <a:path h="242163" w="872659">
                <a:moveTo>
                  <a:pt x="0" y="0"/>
                </a:moveTo>
                <a:lnTo>
                  <a:pt x="872659" y="0"/>
                </a:lnTo>
                <a:lnTo>
                  <a:pt x="872659" y="242163"/>
                </a:lnTo>
                <a:lnTo>
                  <a:pt x="0" y="242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8119770" y="4018919"/>
            <a:ext cx="1408796" cy="390941"/>
          </a:xfrm>
          <a:custGeom>
            <a:avLst/>
            <a:gdLst/>
            <a:ahLst/>
            <a:cxnLst/>
            <a:rect r="r" b="b" t="t" l="l"/>
            <a:pathLst>
              <a:path h="390941" w="1408796">
                <a:moveTo>
                  <a:pt x="0" y="0"/>
                </a:moveTo>
                <a:lnTo>
                  <a:pt x="1408795" y="0"/>
                </a:lnTo>
                <a:lnTo>
                  <a:pt x="1408795" y="390941"/>
                </a:lnTo>
                <a:lnTo>
                  <a:pt x="0" y="3909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1992213" y="4110631"/>
            <a:ext cx="1408796" cy="390941"/>
          </a:xfrm>
          <a:custGeom>
            <a:avLst/>
            <a:gdLst/>
            <a:ahLst/>
            <a:cxnLst/>
            <a:rect r="r" b="b" t="t" l="l"/>
            <a:pathLst>
              <a:path h="390941" w="1408796">
                <a:moveTo>
                  <a:pt x="0" y="0"/>
                </a:moveTo>
                <a:lnTo>
                  <a:pt x="1408795" y="0"/>
                </a:lnTo>
                <a:lnTo>
                  <a:pt x="1408795" y="390941"/>
                </a:lnTo>
                <a:lnTo>
                  <a:pt x="0" y="3909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8389572" y="7840122"/>
            <a:ext cx="1408796" cy="390941"/>
          </a:xfrm>
          <a:custGeom>
            <a:avLst/>
            <a:gdLst/>
            <a:ahLst/>
            <a:cxnLst/>
            <a:rect r="r" b="b" t="t" l="l"/>
            <a:pathLst>
              <a:path h="390941" w="1408796">
                <a:moveTo>
                  <a:pt x="0" y="0"/>
                </a:moveTo>
                <a:lnTo>
                  <a:pt x="1408796" y="0"/>
                </a:lnTo>
                <a:lnTo>
                  <a:pt x="1408796" y="390941"/>
                </a:lnTo>
                <a:lnTo>
                  <a:pt x="0" y="3909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</a:blip>
            <a:stretch>
              <a:fillRect l="0" t="0" r="0" b="0"/>
            </a:stretch>
          </a:blipFill>
        </p:spPr>
      </p:sp>
      <p:grpSp>
        <p:nvGrpSpPr>
          <p:cNvPr name="Group 50" id="50"/>
          <p:cNvGrpSpPr/>
          <p:nvPr/>
        </p:nvGrpSpPr>
        <p:grpSpPr>
          <a:xfrm rot="0">
            <a:off x="7532324" y="4552735"/>
            <a:ext cx="3223352" cy="699010"/>
            <a:chOff x="0" y="0"/>
            <a:chExt cx="812800" cy="176262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812800" cy="176262"/>
            </a:xfrm>
            <a:custGeom>
              <a:avLst/>
              <a:gdLst/>
              <a:ahLst/>
              <a:cxnLst/>
              <a:rect r="r" b="b" t="t" l="l"/>
              <a:pathLst>
                <a:path h="17626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6262"/>
                  </a:lnTo>
                  <a:lnTo>
                    <a:pt x="0" y="176262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F3D"/>
              </a:solidFill>
              <a:prstDash val="solid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38100"/>
              <a:ext cx="812800" cy="21436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940"/>
                </a:lnSpc>
              </a:pPr>
              <a:r>
                <a:rPr lang="en-US" sz="2100" b="true">
                  <a:solidFill>
                    <a:srgbClr val="001F3D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Reports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3453540" y="514028"/>
            <a:ext cx="11280861" cy="1129748"/>
            <a:chOff x="0" y="0"/>
            <a:chExt cx="2844581" cy="284877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2844581" cy="284877"/>
            </a:xfrm>
            <a:custGeom>
              <a:avLst/>
              <a:gdLst/>
              <a:ahLst/>
              <a:cxnLst/>
              <a:rect r="r" b="b" t="t" l="l"/>
              <a:pathLst>
                <a:path h="284877" w="2844581">
                  <a:moveTo>
                    <a:pt x="0" y="0"/>
                  </a:moveTo>
                  <a:lnTo>
                    <a:pt x="2844581" y="0"/>
                  </a:lnTo>
                  <a:lnTo>
                    <a:pt x="2844581" y="284877"/>
                  </a:lnTo>
                  <a:lnTo>
                    <a:pt x="0" y="28487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1F3D"/>
              </a:solidFill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0" y="-142875"/>
              <a:ext cx="2844581" cy="42775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8819"/>
                </a:lnSpc>
              </a:pPr>
              <a:r>
                <a:rPr lang="en-US" sz="6299">
                  <a:solidFill>
                    <a:srgbClr val="001F3D"/>
                  </a:solidFill>
                  <a:latin typeface="Jeepers"/>
                  <a:ea typeface="Jeepers"/>
                  <a:cs typeface="Jeepers"/>
                  <a:sym typeface="Jeepers"/>
                </a:rPr>
                <a:t>AGENDA</a:t>
              </a:r>
            </a:p>
          </p:txBody>
        </p:sp>
      </p:grpSp>
      <p:sp>
        <p:nvSpPr>
          <p:cNvPr name="Freeform 56" id="56"/>
          <p:cNvSpPr/>
          <p:nvPr/>
        </p:nvSpPr>
        <p:spPr>
          <a:xfrm flipH="false" flipV="false" rot="0">
            <a:off x="12098075" y="6057814"/>
            <a:ext cx="1655132" cy="1859699"/>
          </a:xfrm>
          <a:custGeom>
            <a:avLst/>
            <a:gdLst/>
            <a:ahLst/>
            <a:cxnLst/>
            <a:rect r="r" b="b" t="t" l="l"/>
            <a:pathLst>
              <a:path h="1859699" w="1655132">
                <a:moveTo>
                  <a:pt x="0" y="0"/>
                </a:moveTo>
                <a:lnTo>
                  <a:pt x="1655132" y="0"/>
                </a:lnTo>
                <a:lnTo>
                  <a:pt x="1655132" y="1859699"/>
                </a:lnTo>
                <a:lnTo>
                  <a:pt x="0" y="18596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4116462" y="5985680"/>
            <a:ext cx="2277237" cy="2003968"/>
          </a:xfrm>
          <a:custGeom>
            <a:avLst/>
            <a:gdLst/>
            <a:ahLst/>
            <a:cxnLst/>
            <a:rect r="r" b="b" t="t" l="l"/>
            <a:pathLst>
              <a:path h="2003968" w="2277237">
                <a:moveTo>
                  <a:pt x="0" y="0"/>
                </a:moveTo>
                <a:lnTo>
                  <a:pt x="2277236" y="0"/>
                </a:lnTo>
                <a:lnTo>
                  <a:pt x="2277236" y="2003968"/>
                </a:lnTo>
                <a:lnTo>
                  <a:pt x="0" y="20039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11875301" y="2088300"/>
            <a:ext cx="2115747" cy="1930619"/>
          </a:xfrm>
          <a:custGeom>
            <a:avLst/>
            <a:gdLst/>
            <a:ahLst/>
            <a:cxnLst/>
            <a:rect r="r" b="b" t="t" l="l"/>
            <a:pathLst>
              <a:path h="1930619" w="2115747">
                <a:moveTo>
                  <a:pt x="0" y="0"/>
                </a:moveTo>
                <a:lnTo>
                  <a:pt x="2115747" y="0"/>
                </a:lnTo>
                <a:lnTo>
                  <a:pt x="2115747" y="1930619"/>
                </a:lnTo>
                <a:lnTo>
                  <a:pt x="0" y="193061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13401008" y="3981063"/>
            <a:ext cx="704398" cy="195470"/>
          </a:xfrm>
          <a:custGeom>
            <a:avLst/>
            <a:gdLst/>
            <a:ahLst/>
            <a:cxnLst/>
            <a:rect r="r" b="b" t="t" l="l"/>
            <a:pathLst>
              <a:path h="195470" w="704398">
                <a:moveTo>
                  <a:pt x="0" y="0"/>
                </a:moveTo>
                <a:lnTo>
                  <a:pt x="704398" y="0"/>
                </a:lnTo>
                <a:lnTo>
                  <a:pt x="704398" y="195471"/>
                </a:lnTo>
                <a:lnTo>
                  <a:pt x="0" y="195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3889098" y="2109549"/>
            <a:ext cx="2763231" cy="1958440"/>
          </a:xfrm>
          <a:custGeom>
            <a:avLst/>
            <a:gdLst/>
            <a:ahLst/>
            <a:cxnLst/>
            <a:rect r="r" b="b" t="t" l="l"/>
            <a:pathLst>
              <a:path h="1958440" w="2763231">
                <a:moveTo>
                  <a:pt x="0" y="0"/>
                </a:moveTo>
                <a:lnTo>
                  <a:pt x="2763231" y="0"/>
                </a:lnTo>
                <a:lnTo>
                  <a:pt x="2763231" y="1958440"/>
                </a:lnTo>
                <a:lnTo>
                  <a:pt x="0" y="195844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9530243" y="4012896"/>
            <a:ext cx="704398" cy="195470"/>
          </a:xfrm>
          <a:custGeom>
            <a:avLst/>
            <a:gdLst/>
            <a:ahLst/>
            <a:cxnLst/>
            <a:rect r="r" b="b" t="t" l="l"/>
            <a:pathLst>
              <a:path h="195470" w="704398">
                <a:moveTo>
                  <a:pt x="0" y="0"/>
                </a:moveTo>
                <a:lnTo>
                  <a:pt x="704397" y="0"/>
                </a:lnTo>
                <a:lnTo>
                  <a:pt x="704397" y="195470"/>
                </a:lnTo>
                <a:lnTo>
                  <a:pt x="0" y="195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4899960" y="4176534"/>
            <a:ext cx="704398" cy="195470"/>
          </a:xfrm>
          <a:custGeom>
            <a:avLst/>
            <a:gdLst/>
            <a:ahLst/>
            <a:cxnLst/>
            <a:rect r="r" b="b" t="t" l="l"/>
            <a:pathLst>
              <a:path h="195470" w="704398">
                <a:moveTo>
                  <a:pt x="0" y="0"/>
                </a:moveTo>
                <a:lnTo>
                  <a:pt x="704397" y="0"/>
                </a:lnTo>
                <a:lnTo>
                  <a:pt x="704397" y="195470"/>
                </a:lnTo>
                <a:lnTo>
                  <a:pt x="0" y="195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true" flipV="false" rot="0">
            <a:off x="11875301" y="-53423"/>
            <a:ext cx="6045518" cy="6068274"/>
          </a:xfrm>
          <a:custGeom>
            <a:avLst/>
            <a:gdLst/>
            <a:ahLst/>
            <a:cxnLst/>
            <a:rect r="r" b="b" t="t" l="l"/>
            <a:pathLst>
              <a:path h="6068274" w="6045518">
                <a:moveTo>
                  <a:pt x="6045518" y="0"/>
                </a:moveTo>
                <a:lnTo>
                  <a:pt x="0" y="0"/>
                </a:lnTo>
                <a:lnTo>
                  <a:pt x="0" y="6068274"/>
                </a:lnTo>
                <a:lnTo>
                  <a:pt x="6045518" y="6068274"/>
                </a:lnTo>
                <a:lnTo>
                  <a:pt x="6045518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787962" y="0"/>
            <a:ext cx="3328499" cy="5904212"/>
          </a:xfrm>
          <a:custGeom>
            <a:avLst/>
            <a:gdLst/>
            <a:ahLst/>
            <a:cxnLst/>
            <a:rect r="r" b="b" t="t" l="l"/>
            <a:pathLst>
              <a:path h="5904212" w="3328499">
                <a:moveTo>
                  <a:pt x="0" y="0"/>
                </a:moveTo>
                <a:lnTo>
                  <a:pt x="3328500" y="0"/>
                </a:lnTo>
                <a:lnTo>
                  <a:pt x="3328500" y="5904212"/>
                </a:lnTo>
                <a:lnTo>
                  <a:pt x="0" y="590421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26" r="0" b="-697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37909" y="4475379"/>
            <a:ext cx="8372845" cy="443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69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F97803"/>
                </a:solidFill>
                <a:latin typeface="Bryndan Write"/>
                <a:ea typeface="Bryndan Write"/>
                <a:cs typeface="Bryndan Write"/>
                <a:sym typeface="Bryndan Write"/>
              </a:rPr>
              <a:t>ACADEMIC SENATE PRESIDENT, ANDREA HECHT</a:t>
            </a:r>
          </a:p>
          <a:p>
            <a:pPr algn="l" marL="496569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AS SECRETARY, JAMIE SALYER</a:t>
            </a:r>
          </a:p>
          <a:p>
            <a:pPr algn="l" marL="496569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CAMPUS COMMITTEES/TASK FORCES UNDER SENATE</a:t>
            </a:r>
          </a:p>
          <a:p>
            <a:pPr algn="l" marL="993138" indent="-331046" lvl="2">
              <a:lnSpc>
                <a:spcPts val="3219"/>
              </a:lnSpc>
              <a:buFont typeface="Arial"/>
              <a:buChar char="⚬"/>
            </a:pPr>
            <a:r>
              <a:rPr lang="en-US" sz="2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CURRICULUM</a:t>
            </a:r>
          </a:p>
          <a:p>
            <a:pPr algn="l" marL="993138" indent="-331046" lvl="2">
              <a:lnSpc>
                <a:spcPts val="3219"/>
              </a:lnSpc>
              <a:buFont typeface="Arial"/>
              <a:buChar char="⚬"/>
            </a:pPr>
            <a:r>
              <a:rPr lang="en-US" sz="2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HONORS (FACULTY LEAD)</a:t>
            </a:r>
          </a:p>
          <a:p>
            <a:pPr algn="l" marL="993138" indent="-331046" lvl="2">
              <a:lnSpc>
                <a:spcPts val="3219"/>
              </a:lnSpc>
              <a:buFont typeface="Arial"/>
              <a:buChar char="⚬"/>
            </a:pPr>
            <a:r>
              <a:rPr lang="en-US" sz="2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PROFESSIONAL DEVELOPMENT</a:t>
            </a:r>
          </a:p>
          <a:p>
            <a:pPr algn="l" marL="993138" indent="-331046" lvl="2">
              <a:lnSpc>
                <a:spcPts val="3219"/>
              </a:lnSpc>
              <a:buFont typeface="Arial"/>
              <a:buChar char="⚬"/>
            </a:pPr>
            <a:r>
              <a:rPr lang="en-US" sz="2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PROGRAM REVIEW</a:t>
            </a:r>
          </a:p>
          <a:p>
            <a:pPr algn="l" marL="993138" indent="-331046" lvl="2">
              <a:lnSpc>
                <a:spcPts val="3219"/>
              </a:lnSpc>
              <a:buFont typeface="Arial"/>
              <a:buChar char="⚬"/>
            </a:pPr>
            <a:r>
              <a:rPr lang="en-US" sz="2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AB 928, JAMIE SALYER</a:t>
            </a:r>
          </a:p>
          <a:p>
            <a:pPr algn="l" marL="993138" indent="-331046" lvl="2">
              <a:lnSpc>
                <a:spcPts val="3219"/>
              </a:lnSpc>
              <a:buFont typeface="Arial"/>
              <a:buChar char="⚬"/>
            </a:pPr>
            <a:r>
              <a:rPr lang="en-US" sz="2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AB 1705</a:t>
            </a:r>
          </a:p>
          <a:p>
            <a:pPr algn="l" marL="993138" indent="-331046" lvl="2">
              <a:lnSpc>
                <a:spcPts val="3219"/>
              </a:lnSpc>
              <a:buFont typeface="Arial"/>
              <a:buChar char="⚬"/>
            </a:pPr>
            <a:r>
              <a:rPr lang="en-US" sz="2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ARTIFICIAL INTELLIGENCE (AI)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093305" y="3294632"/>
            <a:ext cx="12101390" cy="885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6"/>
              </a:lnSpc>
            </a:pPr>
            <a:r>
              <a:rPr lang="en-US" sz="4890" spc="1687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REPORTS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331697" y="-474527"/>
            <a:ext cx="7918947" cy="1989636"/>
          </a:xfrm>
          <a:custGeom>
            <a:avLst/>
            <a:gdLst/>
            <a:ahLst/>
            <a:cxnLst/>
            <a:rect r="r" b="b" t="t" l="l"/>
            <a:pathLst>
              <a:path h="1989636" w="7918947">
                <a:moveTo>
                  <a:pt x="0" y="0"/>
                </a:moveTo>
                <a:lnTo>
                  <a:pt x="7918948" y="0"/>
                </a:lnTo>
                <a:lnTo>
                  <a:pt x="7918948" y="1989635"/>
                </a:lnTo>
                <a:lnTo>
                  <a:pt x="0" y="1989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111542" y="-474527"/>
            <a:ext cx="7918947" cy="1989636"/>
          </a:xfrm>
          <a:custGeom>
            <a:avLst/>
            <a:gdLst/>
            <a:ahLst/>
            <a:cxnLst/>
            <a:rect r="r" b="b" t="t" l="l"/>
            <a:pathLst>
              <a:path h="1989636" w="7918947">
                <a:moveTo>
                  <a:pt x="7918948" y="0"/>
                </a:moveTo>
                <a:lnTo>
                  <a:pt x="0" y="0"/>
                </a:lnTo>
                <a:lnTo>
                  <a:pt x="0" y="1989635"/>
                </a:lnTo>
                <a:lnTo>
                  <a:pt x="7918948" y="1989635"/>
                </a:lnTo>
                <a:lnTo>
                  <a:pt x="791894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312907" y="320266"/>
            <a:ext cx="3662186" cy="2952638"/>
          </a:xfrm>
          <a:custGeom>
            <a:avLst/>
            <a:gdLst/>
            <a:ahLst/>
            <a:cxnLst/>
            <a:rect r="r" b="b" t="t" l="l"/>
            <a:pathLst>
              <a:path h="2952638" w="3662186">
                <a:moveTo>
                  <a:pt x="0" y="0"/>
                </a:moveTo>
                <a:lnTo>
                  <a:pt x="3662186" y="0"/>
                </a:lnTo>
                <a:lnTo>
                  <a:pt x="3662186" y="2952637"/>
                </a:lnTo>
                <a:lnTo>
                  <a:pt x="0" y="29526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543738" y="4475379"/>
            <a:ext cx="7939249" cy="546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8" indent="-259079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ACADEMIC SENATE SUBCOMMITTEES</a:t>
            </a:r>
            <a:r>
              <a:rPr lang="en-US" sz="23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</a:p>
          <a:p>
            <a:pPr algn="l" marL="1036317" indent="-345439" lvl="2">
              <a:lnSpc>
                <a:spcPts val="3359"/>
              </a:lnSpc>
              <a:buFont typeface="Arial"/>
              <a:buChar char="⚬"/>
            </a:pPr>
            <a:r>
              <a:rPr lang="en-US" sz="23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EDUCATIONAL POLICY AND PROCEDURES SUBCOMMITTEE - JUDY JOSHUA</a:t>
            </a:r>
          </a:p>
          <a:p>
            <a:pPr algn="l" marL="1036317" indent="-345439" lvl="2">
              <a:lnSpc>
                <a:spcPts val="3359"/>
              </a:lnSpc>
              <a:buFont typeface="Arial"/>
              <a:buChar char="⚬"/>
            </a:pPr>
            <a:r>
              <a:rPr lang="en-US" sz="23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Elections Subcommittee - Report &amp; Announcement, Carol Damgen &amp; Maria Notarangelo</a:t>
            </a:r>
          </a:p>
          <a:p>
            <a:pPr algn="l" marL="1036317" indent="-345439" lvl="2">
              <a:lnSpc>
                <a:spcPts val="3359"/>
              </a:lnSpc>
              <a:buFont typeface="Arial"/>
              <a:buChar char="⚬"/>
            </a:pPr>
            <a:r>
              <a:rPr lang="en-US" sz="23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Personnel Policy Subcommittee - No report</a:t>
            </a:r>
          </a:p>
          <a:p>
            <a:pPr algn="l" marL="518158" indent="-259079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SAN BERNARDIN</a:t>
            </a:r>
            <a:r>
              <a:rPr lang="en-US" sz="23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O COMMUNITY COLLEGE DISTRICT TEACHERS ASSOCIATION, NO REPORT</a:t>
            </a:r>
          </a:p>
          <a:p>
            <a:pPr algn="l" marL="518158" indent="-259079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ASSOCIATED STUDENT GOVERNMENT, </a:t>
            </a:r>
          </a:p>
          <a:p>
            <a:pPr algn="l" marL="518158" indent="-259079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3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CLASSIFIED SENATE,</a:t>
            </a:r>
          </a:p>
          <a:p>
            <a:pPr algn="l" marL="518158" indent="-259079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399">
                <a:solidFill>
                  <a:srgbClr val="F97803"/>
                </a:solidFill>
                <a:latin typeface="Bryndan Write"/>
                <a:ea typeface="Bryndan Write"/>
                <a:cs typeface="Bryndan Write"/>
                <a:sym typeface="Bryndan Write"/>
              </a:rPr>
              <a:t>PRESIDENT, GIL CONTRERAS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26" r="0" b="-69751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1214545" y="-228030"/>
            <a:ext cx="8564873" cy="10739653"/>
          </a:xfrm>
          <a:custGeom>
            <a:avLst/>
            <a:gdLst/>
            <a:ahLst/>
            <a:cxnLst/>
            <a:rect r="r" b="b" t="t" l="l"/>
            <a:pathLst>
              <a:path h="10739653" w="8564873">
                <a:moveTo>
                  <a:pt x="8564873" y="0"/>
                </a:moveTo>
                <a:lnTo>
                  <a:pt x="0" y="0"/>
                </a:lnTo>
                <a:lnTo>
                  <a:pt x="0" y="10739653"/>
                </a:lnTo>
                <a:lnTo>
                  <a:pt x="8564873" y="10739653"/>
                </a:lnTo>
                <a:lnTo>
                  <a:pt x="85648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20419" y="8342417"/>
            <a:ext cx="1339477" cy="1038095"/>
          </a:xfrm>
          <a:custGeom>
            <a:avLst/>
            <a:gdLst/>
            <a:ahLst/>
            <a:cxnLst/>
            <a:rect r="r" b="b" t="t" l="l"/>
            <a:pathLst>
              <a:path h="1038095" w="1339477">
                <a:moveTo>
                  <a:pt x="0" y="0"/>
                </a:moveTo>
                <a:lnTo>
                  <a:pt x="1339477" y="0"/>
                </a:lnTo>
                <a:lnTo>
                  <a:pt x="1339477" y="1038094"/>
                </a:lnTo>
                <a:lnTo>
                  <a:pt x="0" y="10380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420688" y="1094905"/>
            <a:ext cx="10615998" cy="885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46"/>
              </a:lnSpc>
            </a:pPr>
            <a:r>
              <a:rPr lang="en-US" sz="4890" spc="1687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UNFINISHED BUSINESS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922071" y="3196458"/>
            <a:ext cx="9613233" cy="5145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797" indent="-313399" lvl="1">
              <a:lnSpc>
                <a:spcPts val="4064"/>
              </a:lnSpc>
              <a:buAutoNum type="arabicPeriod" startAt="1"/>
            </a:pPr>
            <a:r>
              <a:rPr lang="en-US" sz="2903">
                <a:solidFill>
                  <a:srgbClr val="FFCEEC"/>
                </a:solidFill>
                <a:latin typeface="Poppins"/>
                <a:ea typeface="Poppins"/>
                <a:cs typeface="Poppins"/>
                <a:sym typeface="Poppins"/>
              </a:rPr>
              <a:t>Vote of operational process vs. standing rules, Jamie Salyer (2 min)</a:t>
            </a:r>
          </a:p>
          <a:p>
            <a:pPr algn="l" marL="626797" indent="-313399" lvl="1">
              <a:lnSpc>
                <a:spcPts val="4064"/>
              </a:lnSpc>
              <a:buAutoNum type="arabicPeriod" startAt="1"/>
            </a:pPr>
            <a:r>
              <a:rPr lang="en-US" sz="2903">
                <a:solidFill>
                  <a:srgbClr val="FFCEEC"/>
                </a:solidFill>
                <a:latin typeface="Poppins"/>
                <a:ea typeface="Poppins"/>
                <a:cs typeface="Poppins"/>
                <a:sym typeface="Poppins"/>
              </a:rPr>
              <a:t>Committee Structure under Academic Senate Authority, Conversation, Jeremiah Gilbert and Tatiana Vasquez (15 min) </a:t>
            </a:r>
          </a:p>
          <a:p>
            <a:pPr algn="l" marL="626797" indent="-313399" lvl="1">
              <a:lnSpc>
                <a:spcPts val="4064"/>
              </a:lnSpc>
              <a:buAutoNum type="arabicPeriod" startAt="1"/>
            </a:pPr>
            <a:r>
              <a:rPr lang="en-US" sz="2903">
                <a:solidFill>
                  <a:srgbClr val="FFCEEC"/>
                </a:solidFill>
                <a:latin typeface="Poppins"/>
                <a:ea typeface="Poppins"/>
                <a:cs typeface="Poppins"/>
                <a:sym typeface="Poppins"/>
              </a:rPr>
              <a:t>Recommendations &amp; Clarification; Participatory Governance Task Force Committee Structure Campus-Wide, Tatiana Vasquez and Erica Begg (Discussion, 5 min)</a:t>
            </a:r>
          </a:p>
          <a:p>
            <a:pPr algn="l">
              <a:lnSpc>
                <a:spcPts val="4064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26" r="0" b="-697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37671" y="-679436"/>
            <a:ext cx="8443258" cy="11645873"/>
          </a:xfrm>
          <a:custGeom>
            <a:avLst/>
            <a:gdLst/>
            <a:ahLst/>
            <a:cxnLst/>
            <a:rect r="r" b="b" t="t" l="l"/>
            <a:pathLst>
              <a:path h="11645873" w="8443258">
                <a:moveTo>
                  <a:pt x="0" y="0"/>
                </a:moveTo>
                <a:lnTo>
                  <a:pt x="8443258" y="0"/>
                </a:lnTo>
                <a:lnTo>
                  <a:pt x="8443258" y="11645872"/>
                </a:lnTo>
                <a:lnTo>
                  <a:pt x="0" y="116458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3215954" y="-679436"/>
            <a:ext cx="8443258" cy="11645873"/>
          </a:xfrm>
          <a:custGeom>
            <a:avLst/>
            <a:gdLst/>
            <a:ahLst/>
            <a:cxnLst/>
            <a:rect r="r" b="b" t="t" l="l"/>
            <a:pathLst>
              <a:path h="11645873" w="8443258">
                <a:moveTo>
                  <a:pt x="8443258" y="0"/>
                </a:moveTo>
                <a:lnTo>
                  <a:pt x="0" y="0"/>
                </a:lnTo>
                <a:lnTo>
                  <a:pt x="0" y="11645872"/>
                </a:lnTo>
                <a:lnTo>
                  <a:pt x="8443258" y="11645872"/>
                </a:lnTo>
                <a:lnTo>
                  <a:pt x="844325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367547" y="827302"/>
            <a:ext cx="9061226" cy="195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1932">
                <a:solidFill>
                  <a:srgbClr val="FFFFFF"/>
                </a:solidFill>
                <a:latin typeface="Jeepers"/>
                <a:ea typeface="Jeepers"/>
                <a:cs typeface="Jeepers"/>
                <a:sym typeface="Jeepers"/>
              </a:rPr>
              <a:t>NEW</a:t>
            </a:r>
          </a:p>
          <a:p>
            <a:pPr algn="ctr">
              <a:lnSpc>
                <a:spcPts val="7840"/>
              </a:lnSpc>
            </a:pPr>
            <a:r>
              <a:rPr lang="en-US" sz="5600" spc="1932">
                <a:solidFill>
                  <a:srgbClr val="FFFFFF"/>
                </a:solidFill>
                <a:latin typeface="Jeepers"/>
                <a:ea typeface="Jeepers"/>
                <a:cs typeface="Jeepers"/>
                <a:sym typeface="Jeepers"/>
              </a:rPr>
              <a:t>BUSINESS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585808" y="3613131"/>
            <a:ext cx="7325556" cy="5086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0439" indent="-270220" lvl="1">
              <a:lnSpc>
                <a:spcPts val="3254"/>
              </a:lnSpc>
              <a:buFont typeface="Arial"/>
              <a:buChar char="•"/>
            </a:pPr>
            <a:r>
              <a:rPr lang="en-US" sz="2503">
                <a:solidFill>
                  <a:srgbClr val="FFCEEC"/>
                </a:solidFill>
                <a:latin typeface="Poppins"/>
                <a:ea typeface="Poppins"/>
                <a:cs typeface="Poppins"/>
                <a:sym typeface="Poppins"/>
              </a:rPr>
              <a:t>Accessibility for All - Sheri Lillard, Distance Education (10 min)</a:t>
            </a:r>
          </a:p>
          <a:p>
            <a:pPr algn="l">
              <a:lnSpc>
                <a:spcPts val="3254"/>
              </a:lnSpc>
            </a:pPr>
          </a:p>
          <a:p>
            <a:pPr algn="l" marL="540439" indent="-270220" lvl="1">
              <a:lnSpc>
                <a:spcPts val="3254"/>
              </a:lnSpc>
              <a:buFont typeface="Arial"/>
              <a:buChar char="•"/>
            </a:pPr>
            <a:r>
              <a:rPr lang="en-US" sz="2503">
                <a:solidFill>
                  <a:srgbClr val="FFCEEC"/>
                </a:solidFill>
                <a:latin typeface="Poppins"/>
                <a:ea typeface="Poppins"/>
                <a:cs typeface="Poppins"/>
                <a:sym typeface="Poppins"/>
              </a:rPr>
              <a:t>Proposal of Table of Contents for Bylaws, Tatiana Vasquez (1st read, 5 min)</a:t>
            </a:r>
          </a:p>
          <a:p>
            <a:pPr algn="l">
              <a:lnSpc>
                <a:spcPts val="3254"/>
              </a:lnSpc>
            </a:pPr>
          </a:p>
          <a:p>
            <a:pPr algn="l" marL="540439" indent="-270220" lvl="1">
              <a:lnSpc>
                <a:spcPts val="3504"/>
              </a:lnSpc>
              <a:buFont typeface="Arial"/>
              <a:buChar char="•"/>
            </a:pPr>
            <a:r>
              <a:rPr lang="en-US" sz="2503">
                <a:solidFill>
                  <a:srgbClr val="FFCEEC"/>
                </a:solidFill>
                <a:latin typeface="Poppins"/>
                <a:ea typeface="Poppins"/>
                <a:cs typeface="Poppins"/>
                <a:sym typeface="Poppins"/>
              </a:rPr>
              <a:t>Elections, Article 4 &amp; 5 proposal of Bylaws, Tatiana Vasquez (1st read, 10 min)</a:t>
            </a:r>
          </a:p>
          <a:p>
            <a:pPr algn="l">
              <a:lnSpc>
                <a:spcPts val="3504"/>
              </a:lnSpc>
            </a:pPr>
          </a:p>
          <a:p>
            <a:pPr algn="l" marL="540439" indent="-270220" lvl="1">
              <a:lnSpc>
                <a:spcPts val="3504"/>
              </a:lnSpc>
              <a:buFont typeface="Arial"/>
              <a:buChar char="•"/>
            </a:pPr>
            <a:r>
              <a:rPr lang="en-US" sz="2503">
                <a:solidFill>
                  <a:srgbClr val="FFCEEC"/>
                </a:solidFill>
                <a:latin typeface="Poppins"/>
                <a:ea typeface="Poppins"/>
                <a:cs typeface="Poppins"/>
                <a:sym typeface="Poppins"/>
              </a:rPr>
              <a:t>Accreditation Time Table, Jeremiah Gilbert (action-vote of support, 5 min)</a:t>
            </a:r>
          </a:p>
          <a:p>
            <a:pPr algn="l">
              <a:lnSpc>
                <a:spcPts val="3504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44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9042"/>
            <a:ext cx="18288000" cy="2227682"/>
          </a:xfrm>
          <a:custGeom>
            <a:avLst/>
            <a:gdLst/>
            <a:ahLst/>
            <a:cxnLst/>
            <a:rect r="r" b="b" t="t" l="l"/>
            <a:pathLst>
              <a:path h="2227682" w="18288000">
                <a:moveTo>
                  <a:pt x="0" y="0"/>
                </a:moveTo>
                <a:lnTo>
                  <a:pt x="18288000" y="0"/>
                </a:lnTo>
                <a:lnTo>
                  <a:pt x="18288000" y="2227682"/>
                </a:lnTo>
                <a:lnTo>
                  <a:pt x="0" y="222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79840" r="0" b="-14110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42053">
            <a:off x="8057733" y="5457970"/>
            <a:ext cx="8953094" cy="3290262"/>
          </a:xfrm>
          <a:custGeom>
            <a:avLst/>
            <a:gdLst/>
            <a:ahLst/>
            <a:cxnLst/>
            <a:rect r="r" b="b" t="t" l="l"/>
            <a:pathLst>
              <a:path h="3290262" w="8953094">
                <a:moveTo>
                  <a:pt x="0" y="0"/>
                </a:moveTo>
                <a:lnTo>
                  <a:pt x="8953093" y="0"/>
                </a:lnTo>
                <a:lnTo>
                  <a:pt x="8953093" y="3290262"/>
                </a:lnTo>
                <a:lnTo>
                  <a:pt x="0" y="3290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57733" y="3122337"/>
            <a:ext cx="8953094" cy="3290262"/>
          </a:xfrm>
          <a:custGeom>
            <a:avLst/>
            <a:gdLst/>
            <a:ahLst/>
            <a:cxnLst/>
            <a:rect r="r" b="b" t="t" l="l"/>
            <a:pathLst>
              <a:path h="3290262" w="8953094">
                <a:moveTo>
                  <a:pt x="0" y="0"/>
                </a:moveTo>
                <a:lnTo>
                  <a:pt x="8953093" y="0"/>
                </a:lnTo>
                <a:lnTo>
                  <a:pt x="8953093" y="3290262"/>
                </a:lnTo>
                <a:lnTo>
                  <a:pt x="0" y="32902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795678">
            <a:off x="11185199" y="7680569"/>
            <a:ext cx="5271718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Thank you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165474">
            <a:off x="799623" y="2562403"/>
            <a:ext cx="5779681" cy="7213330"/>
          </a:xfrm>
          <a:custGeom>
            <a:avLst/>
            <a:gdLst/>
            <a:ahLst/>
            <a:cxnLst/>
            <a:rect r="r" b="b" t="t" l="l"/>
            <a:pathLst>
              <a:path h="7213330" w="5779681">
                <a:moveTo>
                  <a:pt x="5779681" y="0"/>
                </a:moveTo>
                <a:lnTo>
                  <a:pt x="0" y="0"/>
                </a:lnTo>
                <a:lnTo>
                  <a:pt x="0" y="7213330"/>
                </a:lnTo>
                <a:lnTo>
                  <a:pt x="5779681" y="7213330"/>
                </a:lnTo>
                <a:lnTo>
                  <a:pt x="5779681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42054">
            <a:off x="15937877" y="7917943"/>
            <a:ext cx="2145899" cy="2238225"/>
          </a:xfrm>
          <a:custGeom>
            <a:avLst/>
            <a:gdLst/>
            <a:ahLst/>
            <a:cxnLst/>
            <a:rect r="r" b="b" t="t" l="l"/>
            <a:pathLst>
              <a:path h="2238225" w="2145899">
                <a:moveTo>
                  <a:pt x="0" y="0"/>
                </a:moveTo>
                <a:lnTo>
                  <a:pt x="2145898" y="0"/>
                </a:lnTo>
                <a:lnTo>
                  <a:pt x="2145898" y="2238225"/>
                </a:lnTo>
                <a:lnTo>
                  <a:pt x="0" y="22382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-431119">
            <a:off x="8852522" y="3829402"/>
            <a:ext cx="734009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Floor Items</a:t>
            </a:r>
          </a:p>
        </p:txBody>
      </p:sp>
      <p:sp>
        <p:nvSpPr>
          <p:cNvPr name="TextBox 10" id="10"/>
          <p:cNvSpPr txBox="true"/>
          <p:nvPr/>
        </p:nvSpPr>
        <p:spPr>
          <a:xfrm rot="269693">
            <a:off x="9434716" y="6260473"/>
            <a:ext cx="6771719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Adjournment</a:t>
            </a:r>
          </a:p>
        </p:txBody>
      </p:sp>
      <p:sp>
        <p:nvSpPr>
          <p:cNvPr name="TextBox 11" id="11"/>
          <p:cNvSpPr txBox="true"/>
          <p:nvPr/>
        </p:nvSpPr>
        <p:spPr>
          <a:xfrm rot="113513">
            <a:off x="11179169" y="5071429"/>
            <a:ext cx="5502347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Announcements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6366922" y="381907"/>
            <a:ext cx="6096698" cy="1635947"/>
          </a:xfrm>
          <a:custGeom>
            <a:avLst/>
            <a:gdLst/>
            <a:ahLst/>
            <a:cxnLst/>
            <a:rect r="r" b="b" t="t" l="l"/>
            <a:pathLst>
              <a:path h="1635947" w="6096698">
                <a:moveTo>
                  <a:pt x="0" y="0"/>
                </a:moveTo>
                <a:lnTo>
                  <a:pt x="6096698" y="0"/>
                </a:lnTo>
                <a:lnTo>
                  <a:pt x="6096698" y="1635947"/>
                </a:lnTo>
                <a:lnTo>
                  <a:pt x="0" y="16359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861161" y="380731"/>
            <a:ext cx="5408024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Next Meeting</a:t>
            </a:r>
          </a:p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November 5, 2025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DAG13_qaD64</dc:identifier>
  <dcterms:modified xsi:type="dcterms:W3CDTF">2011-08-01T06:04:30Z</dcterms:modified>
  <cp:revision>1</cp:revision>
  <dc:title>Oct. 15th AS</dc:title>
</cp:coreProperties>
</file>