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</p:sldMasterIdLst>
  <p:notesMasterIdLst>
    <p:notesMasterId r:id="rId15"/>
  </p:notesMasterIdLst>
  <p:sldIdLst>
    <p:sldId id="425" r:id="rId5"/>
    <p:sldId id="409" r:id="rId6"/>
    <p:sldId id="424" r:id="rId7"/>
    <p:sldId id="411" r:id="rId8"/>
    <p:sldId id="420" r:id="rId9"/>
    <p:sldId id="418" r:id="rId10"/>
    <p:sldId id="427" r:id="rId11"/>
    <p:sldId id="419" r:id="rId12"/>
    <p:sldId id="421" r:id="rId13"/>
    <p:sldId id="426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4F"/>
    <a:srgbClr val="010005"/>
    <a:srgbClr val="EAAD00"/>
    <a:srgbClr val="CC9700"/>
    <a:srgbClr val="F3B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95690-8993-238C-37FD-60657B00656D}" v="37" dt="2025-03-25T18:54:02.241"/>
    <p1510:client id="{A0A0690E-8D46-E548-A304-BE14BDB4FFE8}" v="128" dt="2025-03-25T20:29:22.827"/>
    <p1510:client id="{ABB4BFC7-B5C7-7A1A-16D2-77332F4FF2DF}" v="1" dt="2025-03-25T00:08:32.278"/>
    <p1510:client id="{CB61C4CF-024E-0000-4E72-171445B26D03}" v="12" dt="2025-03-25T15:02:30.563"/>
    <p1510:client id="{EAE1B589-A25E-D5AE-2371-687CF7C6E7A0}" v="116" dt="2025-03-25T03:55:59.8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8"/>
  </p:normalViewPr>
  <p:slideViewPr>
    <p:cSldViewPr snapToGrid="0">
      <p:cViewPr varScale="1">
        <p:scale>
          <a:sx n="59" d="100"/>
          <a:sy n="59" d="100"/>
        </p:scale>
        <p:origin x="468" y="26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6177E-CCB4-024F-8BEA-041E8300C010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CB54F-694E-1F40-A0FF-C0ABF87A9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8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CB54F-694E-1F40-A0FF-C0ABF87A92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7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CB54F-694E-1F40-A0FF-C0ABF87A92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31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C1434-D8ED-A449-287B-9BB2C6FAD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192525-E2AD-A3CE-6FE1-40DBA0EBF1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F7F178-113A-7558-1B9A-064E4D6E50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73025" indent="-457200">
              <a:lnSpc>
                <a:spcPct val="115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b="1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Unified Platform: </a:t>
            </a:r>
            <a:r>
              <a:rPr lang="en-US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The integrated ERP and Student Information System will provide a single, cohesive platform for managing all administrative processes, reducing complexity and improving efficiency.</a:t>
            </a:r>
          </a:p>
          <a:p>
            <a:pPr marL="457200" marR="73025" indent="-457200">
              <a:lnSpc>
                <a:spcPct val="115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b="1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Improved User Experience: </a:t>
            </a:r>
            <a:r>
              <a:rPr lang="en-US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Students, faculty, and staff will benefit from a more streamlined and user-friendly interface, making it easier to navigate and complete tasks efficiently.</a:t>
            </a:r>
          </a:p>
          <a:p>
            <a:pPr marL="457200" marR="73025" indent="-457200">
              <a:lnSpc>
                <a:spcPct val="115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b="1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Innovation </a:t>
            </a:r>
            <a:r>
              <a:rPr lang="en-US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– The integrated system will enable us to leverage automated processes, AI, Machine Learning and </a:t>
            </a:r>
            <a:r>
              <a:rPr lang="en-US" spc="-5" err="1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Prodictive</a:t>
            </a:r>
            <a:r>
              <a:rPr lang="en-US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 Analytics. </a:t>
            </a:r>
          </a:p>
          <a:p>
            <a:pPr marL="457200" marR="73025" indent="-457200">
              <a:lnSpc>
                <a:spcPct val="115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b="1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Enhanced Collaboration: </a:t>
            </a:r>
            <a:r>
              <a:rPr lang="en-US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By integrating various departments and functions, the system will foster better collaboration and communication across the institution.</a:t>
            </a:r>
          </a:p>
          <a:p>
            <a:pPr marL="457200" marR="73025" indent="-457200">
              <a:lnSpc>
                <a:spcPct val="115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b="1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Scalability: </a:t>
            </a:r>
            <a:r>
              <a:rPr lang="en-US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The new system will be designed to scale with the institution's growth, ensuring it can adapt to increasing demands and evolving educational needs.</a:t>
            </a:r>
          </a:p>
          <a:p>
            <a:pPr marL="457200" marR="73025" indent="-457200">
              <a:lnSpc>
                <a:spcPct val="115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b="1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Data-Driven Decision Making: </a:t>
            </a:r>
            <a:r>
              <a:rPr lang="en-US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With access to comprehensive and integrated data, the institution will be able to make more informed decisions, driving strategic planning and operational improvements.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8D6D6-3C83-F479-C68A-01A5DEAE4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CB54F-694E-1F40-A0FF-C0ABF87A92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9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b="1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Innovation</a:t>
            </a:r>
            <a:r>
              <a:rPr lang="en-US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 – Siloed systems limit innovation and prevent integrated solutions and automation</a:t>
            </a: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b="1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Scalability </a:t>
            </a:r>
            <a:r>
              <a:rPr lang="en-US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– The manual processes and duplicated entry prevent the district to keep up with growth and innovation.</a:t>
            </a: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b="1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Manual Processes</a:t>
            </a:r>
            <a:r>
              <a:rPr lang="en-US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 – Administrative tasks are performed manually and require duplicate entry int multiple systems.</a:t>
            </a:r>
            <a:endParaRPr lang="en-US" b="1" spc="-5">
              <a:solidFill>
                <a:srgbClr val="000000"/>
              </a:solidFill>
              <a:latin typeface="Arial"/>
              <a:ea typeface="Felix Titling" panose="04060505060202020A04" pitchFamily="82" charset="0"/>
              <a:cs typeface="Times New Roman"/>
            </a:endParaRP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b="1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Student Engagement </a:t>
            </a:r>
            <a:r>
              <a:rPr lang="en-US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– A centralized platform provides students with clear visibility of requirements and progress.</a:t>
            </a: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b="1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Inconsistent User Experience</a:t>
            </a:r>
            <a:r>
              <a:rPr lang="en-US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 – Students, Faculty and Staff have to access multiple systems and the processes are not clear.</a:t>
            </a: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b="1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Fragmented Data and Reporting</a:t>
            </a:r>
            <a:r>
              <a:rPr lang="en-US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 – Data is siloed across different systems and limits reporting and analytics.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CB54F-694E-1F40-A0FF-C0ABF87A92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06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b="1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Modernization</a:t>
            </a:r>
            <a:r>
              <a:rPr lang="en-US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 - The Integrated ERP and Student Information System will modernize operations and improve student success.</a:t>
            </a: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b="1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Enhance Student Experience</a:t>
            </a:r>
            <a:r>
              <a:rPr lang="en-US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 – Enable students to complete administrative processes through a single application, running on any device.</a:t>
            </a:r>
            <a:endParaRPr lang="en-US" b="1" spc="-5">
              <a:solidFill>
                <a:srgbClr val="000000"/>
              </a:solidFill>
              <a:latin typeface="Arial"/>
              <a:ea typeface="Felix Titling" panose="04060505060202020A04" pitchFamily="82" charset="0"/>
              <a:cs typeface="Times New Roman"/>
            </a:endParaRP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b="1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Innovation</a:t>
            </a:r>
            <a:r>
              <a:rPr lang="en-US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 - This transformation will lay the foundation for long-term innovation, enabling our institution to adapt and grow with changing educational demands.</a:t>
            </a: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b="1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Integrated AI Solutions </a:t>
            </a:r>
            <a:r>
              <a:rPr lang="en-US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- The system’s integrated AI solutions will enhance decision-making, automate routine tasks, and provide predictive analytics to support student success and institutional efficiency.</a:t>
            </a: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b="1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Automation and Efficiency</a:t>
            </a:r>
            <a:r>
              <a:rPr lang="en-US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 - Enable automation of manual processes, reduce errors, and improve efficiencies.</a:t>
            </a: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b="1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Improved Data Analytics </a:t>
            </a:r>
            <a:r>
              <a:rPr lang="en-US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– Reporting solutions will have access to the integrated data to enable informed decision-making based on institutional data.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CB54F-694E-1F40-A0FF-C0ABF87A92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32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C86D8-D4F9-5337-3AE5-25DF931E7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255C58-8CDB-BA69-908A-46C0B91184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DA4C6E-0EA6-7C0F-6254-DBE302C82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D6B7F-EE4E-B4E5-5B70-F2212C7E04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CB54F-694E-1F40-A0FF-C0ABF87A92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26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March – June 2025 – Communicate Project to Committees</a:t>
            </a: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December 2025 - Close out all existing projects</a:t>
            </a: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January 1 – June 30, 2026 – Planning and Vendor Review</a:t>
            </a: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July 1, 2026 – June 30, 2028 - Implement Finance</a:t>
            </a: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July 1, 2026 – June 30, 2028 - Implement HR and Payroll</a:t>
            </a: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July 1, 2026 – June 30, 2028 – Implement Student</a:t>
            </a: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July 1, 2026 – June 30, 2028 – Implement Reporting &amp; Analytics</a:t>
            </a: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July 1, 2028 – Go Live</a:t>
            </a: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endParaRPr lang="en-US" sz="1200" spc="-5">
              <a:solidFill>
                <a:srgbClr val="000000"/>
              </a:solidFill>
              <a:latin typeface="Arial"/>
              <a:ea typeface="Felix Titling" panose="04060505060202020A04" pitchFamily="82" charset="0"/>
              <a:cs typeface="Times New Roman"/>
            </a:endParaRP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endParaRPr lang="en-US" sz="1200" spc="-5">
              <a:solidFill>
                <a:srgbClr val="000000"/>
              </a:solidFill>
              <a:latin typeface="Arial"/>
              <a:ea typeface="Felix Titling" panose="04060505060202020A04" pitchFamily="82" charset="0"/>
              <a:cs typeface="Times New Roman"/>
            </a:endParaRPr>
          </a:p>
          <a:p>
            <a:pPr marR="73025">
              <a:lnSpc>
                <a:spcPct val="115000"/>
              </a:lnSpc>
              <a:buClr>
                <a:srgbClr val="000000"/>
              </a:buClr>
              <a:tabLst>
                <a:tab pos="685800" algn="l"/>
              </a:tabLst>
            </a:pPr>
            <a:r>
              <a:rPr lang="en-US" sz="1400" b="1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Integrated ERP and Student Information System</a:t>
            </a: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Communicate Project to Committees</a:t>
            </a: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Develop Project Plan and Identify Teams and Resources</a:t>
            </a: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Vendor review of Current Environment and Mapping to Integrated Solution</a:t>
            </a: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Begin Colleague Finance, HR and Payroll SaaS Implementation</a:t>
            </a: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Begin Colleague Student Migration to SaaS</a:t>
            </a: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Begin Reporting and Analytics </a:t>
            </a:r>
            <a:r>
              <a:rPr lang="en-US" sz="1200" spc="-5" err="1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Migation</a:t>
            </a:r>
            <a:endParaRPr lang="en-US" sz="1200" spc="-5">
              <a:solidFill>
                <a:srgbClr val="000000"/>
              </a:solidFill>
              <a:latin typeface="Arial"/>
              <a:ea typeface="Felix Titling" panose="04060505060202020A04" pitchFamily="82" charset="0"/>
              <a:cs typeface="Times New Roman"/>
            </a:endParaRP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Integrated User Acceptance Testing and Training</a:t>
            </a: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endParaRPr lang="en-US" sz="1200" spc="-5">
              <a:solidFill>
                <a:srgbClr val="000000"/>
              </a:solidFill>
              <a:latin typeface="Arial"/>
              <a:ea typeface="Felix Titling" panose="04060505060202020A04" pitchFamily="82" charset="0"/>
              <a:cs typeface="Times New Roman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CB54F-694E-1F40-A0FF-C0ABF87A92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CB54F-694E-1F40-A0FF-C0ABF87A92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65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1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7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7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28042" y="1706879"/>
            <a:ext cx="1094945" cy="10291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584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0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5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7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1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3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1780-1CF8-4B57-B2A6-B77047001DD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9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38BAA-21E8-6801-EBB0-B0AF8C08D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C175B17B-3190-06E9-84DC-2FB99F3C3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" t="20299" r="36101" b="17262"/>
          <a:stretch/>
        </p:blipFill>
        <p:spPr>
          <a:xfrm>
            <a:off x="0" y="-34778"/>
            <a:ext cx="8089939" cy="69275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B604FB-98C7-E6F2-D04A-0FE93AA11E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089938" y="-34778"/>
            <a:ext cx="4102061" cy="6927553"/>
          </a:xfrm>
          <a:prstGeom prst="rect">
            <a:avLst/>
          </a:prstGeom>
          <a:solidFill>
            <a:srgbClr val="01000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13A7AC-EF59-CD62-9001-EFCDCC3AF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2264" y="1985465"/>
            <a:ext cx="6391738" cy="2887065"/>
          </a:xfrm>
        </p:spPr>
        <p:txBody>
          <a:bodyPr>
            <a:normAutofit fontScale="90000"/>
          </a:bodyPr>
          <a:lstStyle/>
          <a:p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6600" b="1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66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Integrated ERP </a:t>
            </a:r>
            <a:b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Project Update</a:t>
            </a:r>
            <a:br>
              <a:rPr lang="en-US" sz="5300" b="1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5300" b="1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700">
                <a:solidFill>
                  <a:schemeClr val="bg1"/>
                </a:solidFill>
                <a:latin typeface="Arial"/>
                <a:cs typeface="Arial"/>
              </a:rPr>
              <a:t>April 16, </a:t>
            </a:r>
            <a:r>
              <a:rPr lang="en-US" sz="2700" dirty="0">
                <a:solidFill>
                  <a:schemeClr val="bg1"/>
                </a:solidFill>
                <a:latin typeface="Arial"/>
                <a:cs typeface="Arial"/>
              </a:rPr>
              <a:t>2025</a:t>
            </a:r>
            <a:br>
              <a:rPr lang="en-US" b="1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yellow and white logo&#10;&#10;AI-generated content may be incorrect.">
            <a:extLst>
              <a:ext uri="{FF2B5EF4-FFF2-40B4-BE49-F238E27FC236}">
                <a16:creationId xmlns:a16="http://schemas.microsoft.com/office/drawing/2014/main" id="{24778DF1-1BBE-D4F9-4214-43BF07A44D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77" y="1817536"/>
            <a:ext cx="2819401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1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4E28B-B6DE-0BD9-C8DC-B0D9261E4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EC5F66E5-BCD7-A7A0-E53B-C45EB81ABE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" t="20299" r="36101" b="17262"/>
          <a:stretch/>
        </p:blipFill>
        <p:spPr>
          <a:xfrm>
            <a:off x="0" y="-34778"/>
            <a:ext cx="8089939" cy="69275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2CC5E6E-CE63-0148-42D2-C874A346C6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089938" y="-34778"/>
            <a:ext cx="4102061" cy="6927553"/>
          </a:xfrm>
          <a:prstGeom prst="rect">
            <a:avLst/>
          </a:prstGeom>
          <a:solidFill>
            <a:srgbClr val="01000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50F416-7F18-E63A-8A04-4DC3516F8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180" y="1985465"/>
            <a:ext cx="8007178" cy="2887065"/>
          </a:xfrm>
        </p:spPr>
        <p:txBody>
          <a:bodyPr>
            <a:normAutofit fontScale="90000"/>
          </a:bodyPr>
          <a:lstStyle/>
          <a:p>
            <a:br>
              <a:rPr lang="en-US" sz="3200">
                <a:solidFill>
                  <a:schemeClr val="bg1"/>
                </a:solidFill>
              </a:rPr>
            </a:br>
            <a:br>
              <a:rPr lang="en-US" sz="6600" b="1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6600" b="1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6000" b="1">
                <a:solidFill>
                  <a:schemeClr val="bg1"/>
                </a:solidFill>
                <a:latin typeface="Arial"/>
                <a:cs typeface="Arial"/>
              </a:rPr>
              <a:t>Questions</a:t>
            </a:r>
            <a:br>
              <a:rPr lang="en-US" sz="5300" b="1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5300" b="1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b="1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yellow and white logo&#10;&#10;AI-generated content may be incorrect.">
            <a:extLst>
              <a:ext uri="{FF2B5EF4-FFF2-40B4-BE49-F238E27FC236}">
                <a16:creationId xmlns:a16="http://schemas.microsoft.com/office/drawing/2014/main" id="{1AA626C6-044B-ACE3-01A3-D3080EED44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77" y="1817536"/>
            <a:ext cx="2819401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5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ADA91-8BD8-CF45-74CE-061D6DBA6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DB38-6205-ABD4-141D-31284B27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13435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4BD527-C87A-080A-7DBC-D0AD07810B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72488" y="0"/>
            <a:ext cx="3719512" cy="3614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54A4E-273E-48DD-7819-8CAB56FAC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5195"/>
            <a:ext cx="10761159" cy="514167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Integrated ERP Project Overview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Current Challenges and Need for Integration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Key Benefits and Expected Outcomes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Stakeholder Engagement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Implementation Plan and Timeline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69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BA28B-6D8A-BCF4-CBDE-5446A0F79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42A93-0892-6B42-F422-2F020FB4B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13435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I. Integrated ERP Project Overview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D83486-EA12-934F-4A7A-DA4B268A0E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72488" y="0"/>
            <a:ext cx="3719512" cy="3614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587E8-6530-4AB3-5FA6-9E9DBC847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3" t="28625" r="12566" b="20425"/>
          <a:stretch/>
        </p:blipFill>
        <p:spPr>
          <a:xfrm>
            <a:off x="1999795" y="1986103"/>
            <a:ext cx="8192410" cy="39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4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E6C80-F493-C4DA-37CC-83080808D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A506AB9-7B1B-774C-2B65-A50B020159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72488" y="0"/>
            <a:ext cx="3719512" cy="3614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diagram of a community college district&#10;&#10;AI-generated content may be incorrect.">
            <a:extLst>
              <a:ext uri="{FF2B5EF4-FFF2-40B4-BE49-F238E27FC236}">
                <a16:creationId xmlns:a16="http://schemas.microsoft.com/office/drawing/2014/main" id="{4351328C-9FB1-904B-9EAD-71580CD2F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8"/>
          <a:stretch/>
        </p:blipFill>
        <p:spPr>
          <a:xfrm>
            <a:off x="2951205" y="1572151"/>
            <a:ext cx="6289590" cy="44057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0887B3-CA2F-5818-B5FA-AC4E64ACD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13435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II. Current Challenges and Need for Integration</a:t>
            </a:r>
          </a:p>
        </p:txBody>
      </p:sp>
    </p:spTree>
    <p:extLst>
      <p:ext uri="{BB962C8B-B14F-4D97-AF65-F5344CB8AC3E}">
        <p14:creationId xmlns:p14="http://schemas.microsoft.com/office/powerpoint/2010/main" val="535533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418C9-E305-FFD8-C66C-5C9EC1150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EEF7A1-7F5C-3A23-546F-AC5412B35D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72488" y="0"/>
            <a:ext cx="3719512" cy="3614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74EC5-E8F8-69ED-4612-80693145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2742"/>
            <a:ext cx="10515600" cy="13435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III. Current Challenges and Need for Integration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1EA4D8-EC6B-5BA2-4FE9-7F487EEFB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5" b="17793"/>
          <a:stretch/>
        </p:blipFill>
        <p:spPr>
          <a:xfrm>
            <a:off x="200270" y="1890583"/>
            <a:ext cx="11791459" cy="438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95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79246-C46A-BFBB-3D8F-E1BE44E2F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8C91AA-3644-60F3-58A4-C7FEAB41A4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72488" y="0"/>
            <a:ext cx="3719512" cy="3614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2D1D0-DEBC-DF08-45EA-050B9F13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13435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IV. Key Benefits and Expected Outcomes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B8DC41-A559-C53E-18A9-2E95BCE727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0" y="659567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2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FEC4F-F01C-6DB6-884F-2EDF3121F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461CE5-631D-E50E-8DFE-A90A933575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72488" y="0"/>
            <a:ext cx="3719512" cy="3614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E9E57-E307-116E-0F98-6CF8BA8BC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13435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V. Key Benefits and Expected Outcomes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4EA344-EAD4-D778-BE5D-3D700E7E10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2" b="14752"/>
          <a:stretch/>
        </p:blipFill>
        <p:spPr>
          <a:xfrm>
            <a:off x="1965402" y="1672683"/>
            <a:ext cx="8503421" cy="449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53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284A8-B4B3-FF79-8066-C1CBFB048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7E9F-CBA5-52EB-6275-F46788F5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13435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VI. Stakeholder Engagement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1DF0F-D6E7-69D9-5E73-40504387C3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72488" y="0"/>
            <a:ext cx="3719512" cy="3614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E518BB-C0D2-41B0-2077-BA2E7096DA1B}"/>
              </a:ext>
            </a:extLst>
          </p:cNvPr>
          <p:cNvSpPr txBox="1"/>
          <p:nvPr/>
        </p:nvSpPr>
        <p:spPr>
          <a:xfrm>
            <a:off x="838200" y="2083915"/>
            <a:ext cx="9879767" cy="35188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800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Key stakeholders include faculty, staff, and students.</a:t>
            </a: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800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Stakeholders will be included and updated throughout the project.</a:t>
            </a: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800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Process review and functionality mapping.</a:t>
            </a: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800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Project implementation and workgroups.</a:t>
            </a: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800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User acceptance testing and training.</a:t>
            </a:r>
          </a:p>
          <a:p>
            <a:pPr marL="457200" marR="73025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800" spc="-5">
                <a:solidFill>
                  <a:srgbClr val="000000"/>
                </a:solidFill>
                <a:latin typeface="Arial"/>
                <a:ea typeface="Felix Titling" panose="04060505060202020A04" pitchFamily="82" charset="0"/>
                <a:cs typeface="Times New Roman"/>
              </a:rPr>
              <a:t>Project updates through district and college committees.</a:t>
            </a:r>
          </a:p>
        </p:txBody>
      </p:sp>
    </p:spTree>
    <p:extLst>
      <p:ext uri="{BB962C8B-B14F-4D97-AF65-F5344CB8AC3E}">
        <p14:creationId xmlns:p14="http://schemas.microsoft.com/office/powerpoint/2010/main" val="1916259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55369-CA42-2928-B9B6-2D1EBFDF0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605E07-E5F9-CE30-4AEF-DAD5FE9DF6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72488" y="0"/>
            <a:ext cx="3719512" cy="3614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29791-38C2-F181-76EA-C9D233F9B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13435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VII. Implementation Plan &amp; Timeline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B5F40-62AE-D0A1-A93A-6504784C6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" t="29978" r="30194" b="25930"/>
          <a:stretch/>
        </p:blipFill>
        <p:spPr>
          <a:xfrm>
            <a:off x="1597411" y="1800752"/>
            <a:ext cx="8829469" cy="430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41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CE472D8B502C49AD610C4E03AB1F04" ma:contentTypeVersion="4" ma:contentTypeDescription="Create a new document." ma:contentTypeScope="" ma:versionID="a90d3544a033d46b1d5791fe8edcfad9">
  <xsd:schema xmlns:xsd="http://www.w3.org/2001/XMLSchema" xmlns:xs="http://www.w3.org/2001/XMLSchema" xmlns:p="http://schemas.microsoft.com/office/2006/metadata/properties" xmlns:ns2="4b8a866d-0dc3-4337-a197-0ff3974ddc45" targetNamespace="http://schemas.microsoft.com/office/2006/metadata/properties" ma:root="true" ma:fieldsID="60ee5a3e3e53c345603a68dbdbf48bd1" ns2:_="">
    <xsd:import namespace="4b8a866d-0dc3-4337-a197-0ff3974ddc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8a866d-0dc3-4337-a197-0ff3974ddc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34D36B-99CA-4E16-8802-13881EEC88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2A6D51-5CB2-4B66-AD5C-DE4A1E4118C2}">
  <ds:schemaRefs>
    <ds:schemaRef ds:uri="4b8a866d-0dc3-4337-a197-0ff3974ddc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8D9F5A3-1BE1-4C84-B80E-CE0274FE1696}">
  <ds:schemaRefs>
    <ds:schemaRef ds:uri="http://purl.org/dc/dcmitype/"/>
    <ds:schemaRef ds:uri="4b8a866d-0dc3-4337-a197-0ff3974ddc45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677</Words>
  <Application>Microsoft Office PowerPoint</Application>
  <PresentationFormat>Widescreen</PresentationFormat>
  <Paragraphs>66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Office Theme</vt:lpstr>
      <vt:lpstr>   Integrated ERP  Project Update  April 16, 2025  </vt:lpstr>
      <vt:lpstr>Agenda</vt:lpstr>
      <vt:lpstr>I. Integrated ERP Project Overview</vt:lpstr>
      <vt:lpstr>II. Current Challenges and Need for Integration</vt:lpstr>
      <vt:lpstr>III. Current Challenges and Need for Integration</vt:lpstr>
      <vt:lpstr>IV. Key Benefits and Expected Outcomes</vt:lpstr>
      <vt:lpstr>V. Key Benefits and Expected Outcomes</vt:lpstr>
      <vt:lpstr>VI. Stakeholder Engagement</vt:lpstr>
      <vt:lpstr>VII. Implementation Plan &amp; Timeline</vt:lpstr>
      <vt:lpstr>   Questions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</dc:title>
  <dc:creator>Torres, Jose Felipe</dc:creator>
  <cp:lastModifiedBy>Luke Bixler</cp:lastModifiedBy>
  <cp:revision>4</cp:revision>
  <cp:lastPrinted>2021-05-12T16:05:35Z</cp:lastPrinted>
  <dcterms:created xsi:type="dcterms:W3CDTF">2020-08-04T18:05:47Z</dcterms:created>
  <dcterms:modified xsi:type="dcterms:W3CDTF">2025-04-02T17:34:54Z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0x01010038CE472D8B502C49AD610C4E03AB1F04</vt:lpwstr>
  </property>
</Properties>
</file>