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44"/>
    <p:restoredTop sz="94685"/>
  </p:normalViewPr>
  <p:slideViewPr>
    <p:cSldViewPr snapToGrid="0">
      <p:cViewPr varScale="1">
        <p:scale>
          <a:sx n="156" d="100"/>
          <a:sy n="156" d="100"/>
        </p:scale>
        <p:origin x="184" y="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6127F-0C34-EB16-A87E-C66E317A99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DA10B4-F616-BBCD-4C43-111AF76790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86550D-E59D-FECC-6E33-C402527BA6F5}"/>
              </a:ext>
            </a:extLst>
          </p:cNvPr>
          <p:cNvSpPr>
            <a:spLocks noGrp="1"/>
          </p:cNvSpPr>
          <p:nvPr>
            <p:ph type="dt" sz="half" idx="10"/>
          </p:nvPr>
        </p:nvSpPr>
        <p:spPr/>
        <p:txBody>
          <a:bodyPr/>
          <a:lstStyle/>
          <a:p>
            <a:fld id="{3F476F77-E562-4D44-8199-4A36F16A5F96}" type="datetimeFigureOut">
              <a:rPr lang="en-US" smtClean="0"/>
              <a:t>9/16/24</a:t>
            </a:fld>
            <a:endParaRPr lang="en-US"/>
          </a:p>
        </p:txBody>
      </p:sp>
      <p:sp>
        <p:nvSpPr>
          <p:cNvPr id="5" name="Footer Placeholder 4">
            <a:extLst>
              <a:ext uri="{FF2B5EF4-FFF2-40B4-BE49-F238E27FC236}">
                <a16:creationId xmlns:a16="http://schemas.microsoft.com/office/drawing/2014/main" id="{82D0E9C5-53D6-D0BB-F0B6-A19B648655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8AD17-051D-C169-FC94-B57B2413FF6E}"/>
              </a:ext>
            </a:extLst>
          </p:cNvPr>
          <p:cNvSpPr>
            <a:spLocks noGrp="1"/>
          </p:cNvSpPr>
          <p:nvPr>
            <p:ph type="sldNum" sz="quarter" idx="12"/>
          </p:nvPr>
        </p:nvSpPr>
        <p:spPr/>
        <p:txBody>
          <a:bodyPr/>
          <a:lstStyle/>
          <a:p>
            <a:fld id="{6F9A4333-3795-044C-BBD1-286E7B57CF61}" type="slidenum">
              <a:rPr lang="en-US" smtClean="0"/>
              <a:t>‹#›</a:t>
            </a:fld>
            <a:endParaRPr lang="en-US"/>
          </a:p>
        </p:txBody>
      </p:sp>
    </p:spTree>
    <p:extLst>
      <p:ext uri="{BB962C8B-B14F-4D97-AF65-F5344CB8AC3E}">
        <p14:creationId xmlns:p14="http://schemas.microsoft.com/office/powerpoint/2010/main" val="1432086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560DA-B9F7-5F8F-A65A-5DB1BE408A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865E56-C6C5-5B6C-61CC-C4C272DE6F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A8EA94-6E7C-698A-52B0-F9E14FBEA03B}"/>
              </a:ext>
            </a:extLst>
          </p:cNvPr>
          <p:cNvSpPr>
            <a:spLocks noGrp="1"/>
          </p:cNvSpPr>
          <p:nvPr>
            <p:ph type="dt" sz="half" idx="10"/>
          </p:nvPr>
        </p:nvSpPr>
        <p:spPr/>
        <p:txBody>
          <a:bodyPr/>
          <a:lstStyle/>
          <a:p>
            <a:fld id="{3F476F77-E562-4D44-8199-4A36F16A5F96}" type="datetimeFigureOut">
              <a:rPr lang="en-US" smtClean="0"/>
              <a:t>9/16/24</a:t>
            </a:fld>
            <a:endParaRPr lang="en-US"/>
          </a:p>
        </p:txBody>
      </p:sp>
      <p:sp>
        <p:nvSpPr>
          <p:cNvPr id="5" name="Footer Placeholder 4">
            <a:extLst>
              <a:ext uri="{FF2B5EF4-FFF2-40B4-BE49-F238E27FC236}">
                <a16:creationId xmlns:a16="http://schemas.microsoft.com/office/drawing/2014/main" id="{48A1BB04-A0A0-E8B3-C6F5-5931F3260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031D4F-465A-4B41-446C-DEAC9D8D52D0}"/>
              </a:ext>
            </a:extLst>
          </p:cNvPr>
          <p:cNvSpPr>
            <a:spLocks noGrp="1"/>
          </p:cNvSpPr>
          <p:nvPr>
            <p:ph type="sldNum" sz="quarter" idx="12"/>
          </p:nvPr>
        </p:nvSpPr>
        <p:spPr/>
        <p:txBody>
          <a:bodyPr/>
          <a:lstStyle/>
          <a:p>
            <a:fld id="{6F9A4333-3795-044C-BBD1-286E7B57CF61}" type="slidenum">
              <a:rPr lang="en-US" smtClean="0"/>
              <a:t>‹#›</a:t>
            </a:fld>
            <a:endParaRPr lang="en-US"/>
          </a:p>
        </p:txBody>
      </p:sp>
    </p:spTree>
    <p:extLst>
      <p:ext uri="{BB962C8B-B14F-4D97-AF65-F5344CB8AC3E}">
        <p14:creationId xmlns:p14="http://schemas.microsoft.com/office/powerpoint/2010/main" val="3085932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548B09-BD07-1ED9-0F8B-2857C36205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CEBEA7-C033-810D-293D-BF7078F94B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F86923-A0B5-3D81-7CA0-1CA38349B0D9}"/>
              </a:ext>
            </a:extLst>
          </p:cNvPr>
          <p:cNvSpPr>
            <a:spLocks noGrp="1"/>
          </p:cNvSpPr>
          <p:nvPr>
            <p:ph type="dt" sz="half" idx="10"/>
          </p:nvPr>
        </p:nvSpPr>
        <p:spPr/>
        <p:txBody>
          <a:bodyPr/>
          <a:lstStyle/>
          <a:p>
            <a:fld id="{3F476F77-E562-4D44-8199-4A36F16A5F96}" type="datetimeFigureOut">
              <a:rPr lang="en-US" smtClean="0"/>
              <a:t>9/16/24</a:t>
            </a:fld>
            <a:endParaRPr lang="en-US"/>
          </a:p>
        </p:txBody>
      </p:sp>
      <p:sp>
        <p:nvSpPr>
          <p:cNvPr id="5" name="Footer Placeholder 4">
            <a:extLst>
              <a:ext uri="{FF2B5EF4-FFF2-40B4-BE49-F238E27FC236}">
                <a16:creationId xmlns:a16="http://schemas.microsoft.com/office/drawing/2014/main" id="{0F31E350-5F1B-08C0-66FF-70F6708C3A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AE9DC1-E8CD-D219-3EFC-26FAFFECD816}"/>
              </a:ext>
            </a:extLst>
          </p:cNvPr>
          <p:cNvSpPr>
            <a:spLocks noGrp="1"/>
          </p:cNvSpPr>
          <p:nvPr>
            <p:ph type="sldNum" sz="quarter" idx="12"/>
          </p:nvPr>
        </p:nvSpPr>
        <p:spPr/>
        <p:txBody>
          <a:bodyPr/>
          <a:lstStyle/>
          <a:p>
            <a:fld id="{6F9A4333-3795-044C-BBD1-286E7B57CF61}" type="slidenum">
              <a:rPr lang="en-US" smtClean="0"/>
              <a:t>‹#›</a:t>
            </a:fld>
            <a:endParaRPr lang="en-US"/>
          </a:p>
        </p:txBody>
      </p:sp>
    </p:spTree>
    <p:extLst>
      <p:ext uri="{BB962C8B-B14F-4D97-AF65-F5344CB8AC3E}">
        <p14:creationId xmlns:p14="http://schemas.microsoft.com/office/powerpoint/2010/main" val="413646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92420-B86C-81DD-C63F-B4136B7B63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C4F85C-F067-5EF2-5886-19CC237806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E26AE-4E15-6168-C7A5-79CE330BEF84}"/>
              </a:ext>
            </a:extLst>
          </p:cNvPr>
          <p:cNvSpPr>
            <a:spLocks noGrp="1"/>
          </p:cNvSpPr>
          <p:nvPr>
            <p:ph type="dt" sz="half" idx="10"/>
          </p:nvPr>
        </p:nvSpPr>
        <p:spPr/>
        <p:txBody>
          <a:bodyPr/>
          <a:lstStyle/>
          <a:p>
            <a:fld id="{3F476F77-E562-4D44-8199-4A36F16A5F96}" type="datetimeFigureOut">
              <a:rPr lang="en-US" smtClean="0"/>
              <a:t>9/16/24</a:t>
            </a:fld>
            <a:endParaRPr lang="en-US"/>
          </a:p>
        </p:txBody>
      </p:sp>
      <p:sp>
        <p:nvSpPr>
          <p:cNvPr id="5" name="Footer Placeholder 4">
            <a:extLst>
              <a:ext uri="{FF2B5EF4-FFF2-40B4-BE49-F238E27FC236}">
                <a16:creationId xmlns:a16="http://schemas.microsoft.com/office/drawing/2014/main" id="{59473A2A-4530-95AE-B1FC-91E9612120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252639-B2CE-3B48-A0D9-324C37DD5EAB}"/>
              </a:ext>
            </a:extLst>
          </p:cNvPr>
          <p:cNvSpPr>
            <a:spLocks noGrp="1"/>
          </p:cNvSpPr>
          <p:nvPr>
            <p:ph type="sldNum" sz="quarter" idx="12"/>
          </p:nvPr>
        </p:nvSpPr>
        <p:spPr/>
        <p:txBody>
          <a:bodyPr/>
          <a:lstStyle/>
          <a:p>
            <a:fld id="{6F9A4333-3795-044C-BBD1-286E7B57CF61}" type="slidenum">
              <a:rPr lang="en-US" smtClean="0"/>
              <a:t>‹#›</a:t>
            </a:fld>
            <a:endParaRPr lang="en-US"/>
          </a:p>
        </p:txBody>
      </p:sp>
    </p:spTree>
    <p:extLst>
      <p:ext uri="{BB962C8B-B14F-4D97-AF65-F5344CB8AC3E}">
        <p14:creationId xmlns:p14="http://schemas.microsoft.com/office/powerpoint/2010/main" val="3409339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4FAF2-01AD-187D-D6FF-ACA4D2DC00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E77866-C201-35EB-F352-EB2F0FCA90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492272-493F-B196-C66F-BBAF0492F7D2}"/>
              </a:ext>
            </a:extLst>
          </p:cNvPr>
          <p:cNvSpPr>
            <a:spLocks noGrp="1"/>
          </p:cNvSpPr>
          <p:nvPr>
            <p:ph type="dt" sz="half" idx="10"/>
          </p:nvPr>
        </p:nvSpPr>
        <p:spPr/>
        <p:txBody>
          <a:bodyPr/>
          <a:lstStyle/>
          <a:p>
            <a:fld id="{3F476F77-E562-4D44-8199-4A36F16A5F96}" type="datetimeFigureOut">
              <a:rPr lang="en-US" smtClean="0"/>
              <a:t>9/16/24</a:t>
            </a:fld>
            <a:endParaRPr lang="en-US"/>
          </a:p>
        </p:txBody>
      </p:sp>
      <p:sp>
        <p:nvSpPr>
          <p:cNvPr id="5" name="Footer Placeholder 4">
            <a:extLst>
              <a:ext uri="{FF2B5EF4-FFF2-40B4-BE49-F238E27FC236}">
                <a16:creationId xmlns:a16="http://schemas.microsoft.com/office/drawing/2014/main" id="{7BE620F2-78FB-3256-2852-3E0E1A7919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6FE2A2-8351-B385-EDFB-3A4A10AAAFC9}"/>
              </a:ext>
            </a:extLst>
          </p:cNvPr>
          <p:cNvSpPr>
            <a:spLocks noGrp="1"/>
          </p:cNvSpPr>
          <p:nvPr>
            <p:ph type="sldNum" sz="quarter" idx="12"/>
          </p:nvPr>
        </p:nvSpPr>
        <p:spPr/>
        <p:txBody>
          <a:bodyPr/>
          <a:lstStyle/>
          <a:p>
            <a:fld id="{6F9A4333-3795-044C-BBD1-286E7B57CF61}" type="slidenum">
              <a:rPr lang="en-US" smtClean="0"/>
              <a:t>‹#›</a:t>
            </a:fld>
            <a:endParaRPr lang="en-US"/>
          </a:p>
        </p:txBody>
      </p:sp>
    </p:spTree>
    <p:extLst>
      <p:ext uri="{BB962C8B-B14F-4D97-AF65-F5344CB8AC3E}">
        <p14:creationId xmlns:p14="http://schemas.microsoft.com/office/powerpoint/2010/main" val="1125064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04738-0843-A686-CCCC-68C3A01356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1D483C-6B1D-3D1B-30AF-6BF47BE97F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59DF9E-9B57-1CAD-6A86-A21CC28758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26BF5C-1649-7D3C-2741-F06167D30C66}"/>
              </a:ext>
            </a:extLst>
          </p:cNvPr>
          <p:cNvSpPr>
            <a:spLocks noGrp="1"/>
          </p:cNvSpPr>
          <p:nvPr>
            <p:ph type="dt" sz="half" idx="10"/>
          </p:nvPr>
        </p:nvSpPr>
        <p:spPr/>
        <p:txBody>
          <a:bodyPr/>
          <a:lstStyle/>
          <a:p>
            <a:fld id="{3F476F77-E562-4D44-8199-4A36F16A5F96}" type="datetimeFigureOut">
              <a:rPr lang="en-US" smtClean="0"/>
              <a:t>9/16/24</a:t>
            </a:fld>
            <a:endParaRPr lang="en-US"/>
          </a:p>
        </p:txBody>
      </p:sp>
      <p:sp>
        <p:nvSpPr>
          <p:cNvPr id="6" name="Footer Placeholder 5">
            <a:extLst>
              <a:ext uri="{FF2B5EF4-FFF2-40B4-BE49-F238E27FC236}">
                <a16:creationId xmlns:a16="http://schemas.microsoft.com/office/drawing/2014/main" id="{B84958DA-0C07-0C46-5F1B-7BBEA8BFF0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6AA5A2-6F7D-54F3-4362-1F5200C6569D}"/>
              </a:ext>
            </a:extLst>
          </p:cNvPr>
          <p:cNvSpPr>
            <a:spLocks noGrp="1"/>
          </p:cNvSpPr>
          <p:nvPr>
            <p:ph type="sldNum" sz="quarter" idx="12"/>
          </p:nvPr>
        </p:nvSpPr>
        <p:spPr/>
        <p:txBody>
          <a:bodyPr/>
          <a:lstStyle/>
          <a:p>
            <a:fld id="{6F9A4333-3795-044C-BBD1-286E7B57CF61}" type="slidenum">
              <a:rPr lang="en-US" smtClean="0"/>
              <a:t>‹#›</a:t>
            </a:fld>
            <a:endParaRPr lang="en-US"/>
          </a:p>
        </p:txBody>
      </p:sp>
    </p:spTree>
    <p:extLst>
      <p:ext uri="{BB962C8B-B14F-4D97-AF65-F5344CB8AC3E}">
        <p14:creationId xmlns:p14="http://schemas.microsoft.com/office/powerpoint/2010/main" val="3614236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4EB4E-36BF-0436-1F19-685BD193E2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AF7135-DEEA-F648-16B6-33EECEDCF7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0EBCAF-7EC9-5D69-4515-021FD452E9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000D8A-93F8-23E2-085F-18867F5D07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D2CDF2-3062-4AE2-0635-CAB32231FB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7E57FE-4CB8-1848-666E-60676BF35F02}"/>
              </a:ext>
            </a:extLst>
          </p:cNvPr>
          <p:cNvSpPr>
            <a:spLocks noGrp="1"/>
          </p:cNvSpPr>
          <p:nvPr>
            <p:ph type="dt" sz="half" idx="10"/>
          </p:nvPr>
        </p:nvSpPr>
        <p:spPr/>
        <p:txBody>
          <a:bodyPr/>
          <a:lstStyle/>
          <a:p>
            <a:fld id="{3F476F77-E562-4D44-8199-4A36F16A5F96}" type="datetimeFigureOut">
              <a:rPr lang="en-US" smtClean="0"/>
              <a:t>9/16/24</a:t>
            </a:fld>
            <a:endParaRPr lang="en-US"/>
          </a:p>
        </p:txBody>
      </p:sp>
      <p:sp>
        <p:nvSpPr>
          <p:cNvPr id="8" name="Footer Placeholder 7">
            <a:extLst>
              <a:ext uri="{FF2B5EF4-FFF2-40B4-BE49-F238E27FC236}">
                <a16:creationId xmlns:a16="http://schemas.microsoft.com/office/drawing/2014/main" id="{9523FCE0-DD19-281F-C815-70915D76ED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D295CC-9EBC-97BD-AC08-54C164C4F5AF}"/>
              </a:ext>
            </a:extLst>
          </p:cNvPr>
          <p:cNvSpPr>
            <a:spLocks noGrp="1"/>
          </p:cNvSpPr>
          <p:nvPr>
            <p:ph type="sldNum" sz="quarter" idx="12"/>
          </p:nvPr>
        </p:nvSpPr>
        <p:spPr/>
        <p:txBody>
          <a:bodyPr/>
          <a:lstStyle/>
          <a:p>
            <a:fld id="{6F9A4333-3795-044C-BBD1-286E7B57CF61}" type="slidenum">
              <a:rPr lang="en-US" smtClean="0"/>
              <a:t>‹#›</a:t>
            </a:fld>
            <a:endParaRPr lang="en-US"/>
          </a:p>
        </p:txBody>
      </p:sp>
    </p:spTree>
    <p:extLst>
      <p:ext uri="{BB962C8B-B14F-4D97-AF65-F5344CB8AC3E}">
        <p14:creationId xmlns:p14="http://schemas.microsoft.com/office/powerpoint/2010/main" val="3138665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3B86A-11C1-9C0F-C9ED-C243BF878A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F81E7C-2555-B1C3-12E1-D8F1E0443D10}"/>
              </a:ext>
            </a:extLst>
          </p:cNvPr>
          <p:cNvSpPr>
            <a:spLocks noGrp="1"/>
          </p:cNvSpPr>
          <p:nvPr>
            <p:ph type="dt" sz="half" idx="10"/>
          </p:nvPr>
        </p:nvSpPr>
        <p:spPr/>
        <p:txBody>
          <a:bodyPr/>
          <a:lstStyle/>
          <a:p>
            <a:fld id="{3F476F77-E562-4D44-8199-4A36F16A5F96}" type="datetimeFigureOut">
              <a:rPr lang="en-US" smtClean="0"/>
              <a:t>9/16/24</a:t>
            </a:fld>
            <a:endParaRPr lang="en-US"/>
          </a:p>
        </p:txBody>
      </p:sp>
      <p:sp>
        <p:nvSpPr>
          <p:cNvPr id="4" name="Footer Placeholder 3">
            <a:extLst>
              <a:ext uri="{FF2B5EF4-FFF2-40B4-BE49-F238E27FC236}">
                <a16:creationId xmlns:a16="http://schemas.microsoft.com/office/drawing/2014/main" id="{1696E3AC-9F6D-7D23-CD86-39E4DED103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92F932-A8EB-FB1A-42C9-11E6CBF2BF93}"/>
              </a:ext>
            </a:extLst>
          </p:cNvPr>
          <p:cNvSpPr>
            <a:spLocks noGrp="1"/>
          </p:cNvSpPr>
          <p:nvPr>
            <p:ph type="sldNum" sz="quarter" idx="12"/>
          </p:nvPr>
        </p:nvSpPr>
        <p:spPr/>
        <p:txBody>
          <a:bodyPr/>
          <a:lstStyle/>
          <a:p>
            <a:fld id="{6F9A4333-3795-044C-BBD1-286E7B57CF61}" type="slidenum">
              <a:rPr lang="en-US" smtClean="0"/>
              <a:t>‹#›</a:t>
            </a:fld>
            <a:endParaRPr lang="en-US"/>
          </a:p>
        </p:txBody>
      </p:sp>
    </p:spTree>
    <p:extLst>
      <p:ext uri="{BB962C8B-B14F-4D97-AF65-F5344CB8AC3E}">
        <p14:creationId xmlns:p14="http://schemas.microsoft.com/office/powerpoint/2010/main" val="3892191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9DEEB3-23A1-AE19-512F-885EB6CB440D}"/>
              </a:ext>
            </a:extLst>
          </p:cNvPr>
          <p:cNvSpPr>
            <a:spLocks noGrp="1"/>
          </p:cNvSpPr>
          <p:nvPr>
            <p:ph type="dt" sz="half" idx="10"/>
          </p:nvPr>
        </p:nvSpPr>
        <p:spPr/>
        <p:txBody>
          <a:bodyPr/>
          <a:lstStyle/>
          <a:p>
            <a:fld id="{3F476F77-E562-4D44-8199-4A36F16A5F96}" type="datetimeFigureOut">
              <a:rPr lang="en-US" smtClean="0"/>
              <a:t>9/16/24</a:t>
            </a:fld>
            <a:endParaRPr lang="en-US"/>
          </a:p>
        </p:txBody>
      </p:sp>
      <p:sp>
        <p:nvSpPr>
          <p:cNvPr id="3" name="Footer Placeholder 2">
            <a:extLst>
              <a:ext uri="{FF2B5EF4-FFF2-40B4-BE49-F238E27FC236}">
                <a16:creationId xmlns:a16="http://schemas.microsoft.com/office/drawing/2014/main" id="{4EB64FC3-B096-A1DD-3FAB-8F755015DC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9C149A-6440-DA2C-B500-CAE204042D90}"/>
              </a:ext>
            </a:extLst>
          </p:cNvPr>
          <p:cNvSpPr>
            <a:spLocks noGrp="1"/>
          </p:cNvSpPr>
          <p:nvPr>
            <p:ph type="sldNum" sz="quarter" idx="12"/>
          </p:nvPr>
        </p:nvSpPr>
        <p:spPr/>
        <p:txBody>
          <a:bodyPr/>
          <a:lstStyle/>
          <a:p>
            <a:fld id="{6F9A4333-3795-044C-BBD1-286E7B57CF61}" type="slidenum">
              <a:rPr lang="en-US" smtClean="0"/>
              <a:t>‹#›</a:t>
            </a:fld>
            <a:endParaRPr lang="en-US"/>
          </a:p>
        </p:txBody>
      </p:sp>
    </p:spTree>
    <p:extLst>
      <p:ext uri="{BB962C8B-B14F-4D97-AF65-F5344CB8AC3E}">
        <p14:creationId xmlns:p14="http://schemas.microsoft.com/office/powerpoint/2010/main" val="258917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7B011-CFA4-14E6-90D4-6107411688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EB7C58-913F-86A3-F656-93EAA8C8B6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3271D2-D73A-EB25-7FCA-5A853165C9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2463F6-5A8B-E9B4-D770-EC8D3030A382}"/>
              </a:ext>
            </a:extLst>
          </p:cNvPr>
          <p:cNvSpPr>
            <a:spLocks noGrp="1"/>
          </p:cNvSpPr>
          <p:nvPr>
            <p:ph type="dt" sz="half" idx="10"/>
          </p:nvPr>
        </p:nvSpPr>
        <p:spPr/>
        <p:txBody>
          <a:bodyPr/>
          <a:lstStyle/>
          <a:p>
            <a:fld id="{3F476F77-E562-4D44-8199-4A36F16A5F96}" type="datetimeFigureOut">
              <a:rPr lang="en-US" smtClean="0"/>
              <a:t>9/16/24</a:t>
            </a:fld>
            <a:endParaRPr lang="en-US"/>
          </a:p>
        </p:txBody>
      </p:sp>
      <p:sp>
        <p:nvSpPr>
          <p:cNvPr id="6" name="Footer Placeholder 5">
            <a:extLst>
              <a:ext uri="{FF2B5EF4-FFF2-40B4-BE49-F238E27FC236}">
                <a16:creationId xmlns:a16="http://schemas.microsoft.com/office/drawing/2014/main" id="{41EF4376-D5B8-38EC-806B-B49CE12DB0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BEC24D-15AE-5C0A-5283-1EF84D2C1198}"/>
              </a:ext>
            </a:extLst>
          </p:cNvPr>
          <p:cNvSpPr>
            <a:spLocks noGrp="1"/>
          </p:cNvSpPr>
          <p:nvPr>
            <p:ph type="sldNum" sz="quarter" idx="12"/>
          </p:nvPr>
        </p:nvSpPr>
        <p:spPr/>
        <p:txBody>
          <a:bodyPr/>
          <a:lstStyle/>
          <a:p>
            <a:fld id="{6F9A4333-3795-044C-BBD1-286E7B57CF61}" type="slidenum">
              <a:rPr lang="en-US" smtClean="0"/>
              <a:t>‹#›</a:t>
            </a:fld>
            <a:endParaRPr lang="en-US"/>
          </a:p>
        </p:txBody>
      </p:sp>
    </p:spTree>
    <p:extLst>
      <p:ext uri="{BB962C8B-B14F-4D97-AF65-F5344CB8AC3E}">
        <p14:creationId xmlns:p14="http://schemas.microsoft.com/office/powerpoint/2010/main" val="3346356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5300-DD83-CA28-4404-3841B614BC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380698-D121-C07B-269E-919C917667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71A8FE-0D91-8832-4692-A19A230202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50BA27-AE8A-F65D-7E79-689C4917311B}"/>
              </a:ext>
            </a:extLst>
          </p:cNvPr>
          <p:cNvSpPr>
            <a:spLocks noGrp="1"/>
          </p:cNvSpPr>
          <p:nvPr>
            <p:ph type="dt" sz="half" idx="10"/>
          </p:nvPr>
        </p:nvSpPr>
        <p:spPr/>
        <p:txBody>
          <a:bodyPr/>
          <a:lstStyle/>
          <a:p>
            <a:fld id="{3F476F77-E562-4D44-8199-4A36F16A5F96}" type="datetimeFigureOut">
              <a:rPr lang="en-US" smtClean="0"/>
              <a:t>9/16/24</a:t>
            </a:fld>
            <a:endParaRPr lang="en-US"/>
          </a:p>
        </p:txBody>
      </p:sp>
      <p:sp>
        <p:nvSpPr>
          <p:cNvPr id="6" name="Footer Placeholder 5">
            <a:extLst>
              <a:ext uri="{FF2B5EF4-FFF2-40B4-BE49-F238E27FC236}">
                <a16:creationId xmlns:a16="http://schemas.microsoft.com/office/drawing/2014/main" id="{177A58C0-0E23-A9BC-A7C2-A10ACA7350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387724-F26C-F24E-A095-4D72219AF34E}"/>
              </a:ext>
            </a:extLst>
          </p:cNvPr>
          <p:cNvSpPr>
            <a:spLocks noGrp="1"/>
          </p:cNvSpPr>
          <p:nvPr>
            <p:ph type="sldNum" sz="quarter" idx="12"/>
          </p:nvPr>
        </p:nvSpPr>
        <p:spPr/>
        <p:txBody>
          <a:bodyPr/>
          <a:lstStyle/>
          <a:p>
            <a:fld id="{6F9A4333-3795-044C-BBD1-286E7B57CF61}" type="slidenum">
              <a:rPr lang="en-US" smtClean="0"/>
              <a:t>‹#›</a:t>
            </a:fld>
            <a:endParaRPr lang="en-US"/>
          </a:p>
        </p:txBody>
      </p:sp>
    </p:spTree>
    <p:extLst>
      <p:ext uri="{BB962C8B-B14F-4D97-AF65-F5344CB8AC3E}">
        <p14:creationId xmlns:p14="http://schemas.microsoft.com/office/powerpoint/2010/main" val="899005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183C99-6ADB-E492-95E0-4AB79C0AF9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BCC3D5-EC20-C7E5-E6E5-2A443C60EB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F5650F-CAD7-B413-01CD-4664EBC261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476F77-E562-4D44-8199-4A36F16A5F96}" type="datetimeFigureOut">
              <a:rPr lang="en-US" smtClean="0"/>
              <a:t>9/16/24</a:t>
            </a:fld>
            <a:endParaRPr lang="en-US"/>
          </a:p>
        </p:txBody>
      </p:sp>
      <p:sp>
        <p:nvSpPr>
          <p:cNvPr id="5" name="Footer Placeholder 4">
            <a:extLst>
              <a:ext uri="{FF2B5EF4-FFF2-40B4-BE49-F238E27FC236}">
                <a16:creationId xmlns:a16="http://schemas.microsoft.com/office/drawing/2014/main" id="{B483373B-7D45-9529-C937-6375E65ADC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AA537B-ABD3-7A83-C583-FFF7F4F7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A4333-3795-044C-BBD1-286E7B57CF61}" type="slidenum">
              <a:rPr lang="en-US" smtClean="0"/>
              <a:t>‹#›</a:t>
            </a:fld>
            <a:endParaRPr lang="en-US"/>
          </a:p>
        </p:txBody>
      </p:sp>
    </p:spTree>
    <p:extLst>
      <p:ext uri="{BB962C8B-B14F-4D97-AF65-F5344CB8AC3E}">
        <p14:creationId xmlns:p14="http://schemas.microsoft.com/office/powerpoint/2010/main" val="3108140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wits.ac.za/course-finder/undergraduate/science/mathematic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wits.ac.za/course-finder/undergraduate/science/mathematic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wits.ac.za/course-finder/undergraduate/science/mathematic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www.wits.ac.za/course-finder/undergraduate/science/mathematic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wits.ac.za/course-finder/undergraduate/science/mathematic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wits.ac.za/course-finder/undergraduate/science/mathematic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wits.ac.za/course-finder/undergraduate/science/mathematic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wits.ac.za/course-finder/undergraduate/science/mathematic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wits.ac.za/course-finder/undergraduate/science/mathematic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wits.ac.za/course-finder/undergraduate/science/mathematic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c-id.net/cms-uploads/cms/FINAL_TMC_BusinessAdministration-Revised%204.20.20r.doc" TargetMode="External"/><Relationship Id="rId4" Type="http://schemas.openxmlformats.org/officeDocument/2006/relationships/hyperlink" Target="https://www.wits.ac.za/course-finder/undergraduate/science/mathematic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wits.ac.za/course-finder/undergraduate/science/mathematic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c-id.net/cms-uploads/cms/Physics_TMC_1_2013_Final_Update.doc" TargetMode="External"/><Relationship Id="rId4" Type="http://schemas.openxmlformats.org/officeDocument/2006/relationships/hyperlink" Target="https://www.wits.ac.za/course-finder/undergraduate/science/mathematic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wits.ac.za/course-finder/undergraduate/science/mathematic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wits.ac.za/course-finder/undergraduate/science/mathematic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www.wits.ac.za/course-finder/undergraduate/science/mathematic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wits.ac.za/course-finder/undergraduate/science/mathematic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331D1B-56CE-854D-E4A0-FB6BC87FB837}"/>
              </a:ext>
            </a:extLst>
          </p:cNvPr>
          <p:cNvPicPr>
            <a:picLocks noChangeAspect="1"/>
          </p:cNvPicPr>
          <p:nvPr/>
        </p:nvPicPr>
        <p:blipFill>
          <a:blip r:embed="rId2"/>
          <a:stretch>
            <a:fillRect/>
          </a:stretch>
        </p:blipFill>
        <p:spPr>
          <a:xfrm>
            <a:off x="0" y="5297826"/>
            <a:ext cx="1718118" cy="1560174"/>
          </a:xfrm>
          <a:prstGeom prst="rect">
            <a:avLst/>
          </a:prstGeom>
        </p:spPr>
      </p:pic>
      <p:sp>
        <p:nvSpPr>
          <p:cNvPr id="9" name="Rectangle 8">
            <a:extLst>
              <a:ext uri="{FF2B5EF4-FFF2-40B4-BE49-F238E27FC236}">
                <a16:creationId xmlns:a16="http://schemas.microsoft.com/office/drawing/2014/main" id="{C4BD6E3C-4ECD-F9FE-9E91-BAB60FD13176}"/>
              </a:ext>
            </a:extLst>
          </p:cNvPr>
          <p:cNvSpPr/>
          <p:nvPr/>
        </p:nvSpPr>
        <p:spPr>
          <a:xfrm>
            <a:off x="1650514" y="9366"/>
            <a:ext cx="67599" cy="5792464"/>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3A8D35-AA27-F439-720E-E11068B6FA5B}"/>
              </a:ext>
            </a:extLst>
          </p:cNvPr>
          <p:cNvSpPr/>
          <p:nvPr/>
        </p:nvSpPr>
        <p:spPr>
          <a:xfrm rot="5400000">
            <a:off x="6932197" y="544832"/>
            <a:ext cx="45719" cy="1047388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B22901F-CA34-0E47-3AEE-B9C1E6B67FDF}"/>
              </a:ext>
            </a:extLst>
          </p:cNvPr>
          <p:cNvSpPr txBox="1"/>
          <p:nvPr/>
        </p:nvSpPr>
        <p:spPr>
          <a:xfrm rot="16200000">
            <a:off x="-541705" y="1964582"/>
            <a:ext cx="2801527" cy="769441"/>
          </a:xfrm>
          <a:prstGeom prst="rect">
            <a:avLst/>
          </a:prstGeom>
          <a:noFill/>
        </p:spPr>
        <p:txBody>
          <a:bodyPr wrap="square" rtlCol="0">
            <a:spAutoFit/>
          </a:bodyPr>
          <a:lstStyle/>
          <a:p>
            <a:r>
              <a:rPr lang="en-US" sz="4400" dirty="0">
                <a:latin typeface="Cambria" panose="02040503050406030204" pitchFamily="18" charset="0"/>
              </a:rPr>
              <a:t>AB 1705 </a:t>
            </a:r>
          </a:p>
        </p:txBody>
      </p:sp>
      <p:sp>
        <p:nvSpPr>
          <p:cNvPr id="26" name="Rectangle 25">
            <a:extLst>
              <a:ext uri="{FF2B5EF4-FFF2-40B4-BE49-F238E27FC236}">
                <a16:creationId xmlns:a16="http://schemas.microsoft.com/office/drawing/2014/main" id="{3E3A4C1D-A4F7-93C0-F877-55A8C849FCF5}"/>
              </a:ext>
            </a:extLst>
          </p:cNvPr>
          <p:cNvSpPr/>
          <p:nvPr/>
        </p:nvSpPr>
        <p:spPr>
          <a:xfrm>
            <a:off x="1718118" y="5801831"/>
            <a:ext cx="10473881" cy="105617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DE12013-8CBD-BC26-C56E-7D5F5966C200}"/>
              </a:ext>
            </a:extLst>
          </p:cNvPr>
          <p:cNvPicPr>
            <a:picLocks noChangeAspect="1"/>
          </p:cNvPicPr>
          <p:nvPr/>
        </p:nvPicPr>
        <p:blipFill>
          <a:blip r:embed="rId3">
            <a:alphaModFix amt="20000"/>
            <a:extLst>
              <a:ext uri="{837473B0-CC2E-450A-ABE3-18F120FF3D39}">
                <a1611:picAttrSrcUrl xmlns:a1611="http://schemas.microsoft.com/office/drawing/2016/11/main" r:id="rId4"/>
              </a:ext>
            </a:extLst>
          </a:blip>
          <a:stretch>
            <a:fillRect/>
          </a:stretch>
        </p:blipFill>
        <p:spPr>
          <a:xfrm>
            <a:off x="1718119" y="5780373"/>
            <a:ext cx="10473881" cy="1099086"/>
          </a:xfrm>
          <a:prstGeom prst="rect">
            <a:avLst/>
          </a:prstGeom>
        </p:spPr>
      </p:pic>
      <p:sp>
        <p:nvSpPr>
          <p:cNvPr id="2" name="TextBox 1">
            <a:extLst>
              <a:ext uri="{FF2B5EF4-FFF2-40B4-BE49-F238E27FC236}">
                <a16:creationId xmlns:a16="http://schemas.microsoft.com/office/drawing/2014/main" id="{FC98069C-9568-E9C1-6905-C17F8EEC02A5}"/>
              </a:ext>
            </a:extLst>
          </p:cNvPr>
          <p:cNvSpPr txBox="1"/>
          <p:nvPr/>
        </p:nvSpPr>
        <p:spPr>
          <a:xfrm>
            <a:off x="2003461" y="287676"/>
            <a:ext cx="9287838"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mbria" panose="02040503050406030204" pitchFamily="18" charset="0"/>
              </a:rPr>
              <a:t>Assembly Bill 1705 was signed into law by the Governor in September 2022.</a:t>
            </a:r>
          </a:p>
        </p:txBody>
      </p:sp>
      <p:sp>
        <p:nvSpPr>
          <p:cNvPr id="3" name="TextBox 2">
            <a:extLst>
              <a:ext uri="{FF2B5EF4-FFF2-40B4-BE49-F238E27FC236}">
                <a16:creationId xmlns:a16="http://schemas.microsoft.com/office/drawing/2014/main" id="{21F377D7-1817-CC97-0FD6-33A8923784A3}"/>
              </a:ext>
            </a:extLst>
          </p:cNvPr>
          <p:cNvSpPr txBox="1"/>
          <p:nvPr/>
        </p:nvSpPr>
        <p:spPr>
          <a:xfrm>
            <a:off x="2003461" y="817924"/>
            <a:ext cx="9714202" cy="646331"/>
          </a:xfrm>
          <a:prstGeom prst="rect">
            <a:avLst/>
          </a:prstGeom>
          <a:noFill/>
        </p:spPr>
        <p:txBody>
          <a:bodyPr wrap="square" rtlCol="0">
            <a:spAutoFit/>
          </a:bodyPr>
          <a:lstStyle/>
          <a:p>
            <a:r>
              <a:rPr lang="en-US" sz="3600" b="1" dirty="0">
                <a:solidFill>
                  <a:schemeClr val="accent1">
                    <a:lumMod val="50000"/>
                  </a:schemeClr>
                </a:solidFill>
                <a:latin typeface="Cambria" panose="02040503050406030204" pitchFamily="18" charset="0"/>
              </a:rPr>
              <a:t>Required Action for AB 1705 Implementation</a:t>
            </a:r>
          </a:p>
        </p:txBody>
      </p:sp>
      <p:sp>
        <p:nvSpPr>
          <p:cNvPr id="5" name="TextBox 4">
            <a:extLst>
              <a:ext uri="{FF2B5EF4-FFF2-40B4-BE49-F238E27FC236}">
                <a16:creationId xmlns:a16="http://schemas.microsoft.com/office/drawing/2014/main" id="{D5DE810C-E4DA-F05C-1FE1-7AA78A26015A}"/>
              </a:ext>
            </a:extLst>
          </p:cNvPr>
          <p:cNvSpPr txBox="1"/>
          <p:nvPr/>
        </p:nvSpPr>
        <p:spPr>
          <a:xfrm>
            <a:off x="2134662" y="1531796"/>
            <a:ext cx="9451799" cy="2274277"/>
          </a:xfrm>
          <a:prstGeom prst="rect">
            <a:avLst/>
          </a:prstGeom>
          <a:noFill/>
        </p:spPr>
        <p:txBody>
          <a:bodyPr wrap="square">
            <a:spAutoFit/>
          </a:bodyPr>
          <a:lstStyle/>
          <a:p>
            <a:pPr marR="130810" lvl="0" algn="just">
              <a:lnSpc>
                <a:spcPct val="120000"/>
              </a:lnSpc>
              <a:spcBef>
                <a:spcPts val="0"/>
              </a:spcBef>
              <a:spcAft>
                <a:spcPts val="0"/>
              </a:spcAft>
              <a:buClr>
                <a:srgbClr val="545659"/>
              </a:buClr>
              <a:buSzPts val="1000"/>
              <a:tabLst>
                <a:tab pos="321310" algn="l"/>
                <a:tab pos="323850" algn="l"/>
              </a:tabLst>
            </a:pPr>
            <a:r>
              <a:rPr lang="en-US" sz="2000" spc="-5" dirty="0">
                <a:effectLst/>
                <a:latin typeface="Cambria" panose="02040503050406030204" pitchFamily="18" charset="0"/>
                <a:ea typeface="Arial" panose="020B0604020202020204" pitchFamily="34" charset="0"/>
              </a:rPr>
              <a:t>1. By</a:t>
            </a:r>
            <a:r>
              <a:rPr lang="en-US" sz="2000" spc="95"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July 1,</a:t>
            </a:r>
            <a:r>
              <a:rPr lang="en-US" sz="2000" spc="-45"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2023, all</a:t>
            </a:r>
            <a:r>
              <a:rPr lang="en-US" sz="2000" spc="20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United</a:t>
            </a:r>
            <a:r>
              <a:rPr lang="en-US" sz="2000" spc="115"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States</a:t>
            </a:r>
            <a:r>
              <a:rPr lang="en-US" sz="2000" spc="8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high school graduates,</a:t>
            </a:r>
            <a:r>
              <a:rPr lang="en-US" sz="2000" spc="13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and those who</a:t>
            </a:r>
            <a:r>
              <a:rPr lang="en-US" sz="2000" spc="85"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have received</a:t>
            </a:r>
            <a:r>
              <a:rPr lang="en-US" sz="2000" spc="19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a</a:t>
            </a:r>
            <a:r>
              <a:rPr lang="en-US" sz="2000" spc="65"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high school equivalency</a:t>
            </a:r>
            <a:r>
              <a:rPr lang="en-US" sz="2000" spc="20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certificate,</a:t>
            </a:r>
            <a:r>
              <a:rPr lang="en-US" sz="2000" spc="15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regardless</a:t>
            </a:r>
            <a:r>
              <a:rPr lang="en-US" sz="2000" spc="175"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of background</a:t>
            </a:r>
            <a:r>
              <a:rPr lang="en-US" sz="2000" spc="20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or special population</a:t>
            </a:r>
            <a:r>
              <a:rPr lang="en-US" sz="2000" spc="135"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status, who</a:t>
            </a:r>
            <a:r>
              <a:rPr lang="en-US" sz="2000" spc="14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plan</a:t>
            </a:r>
            <a:r>
              <a:rPr lang="en-US" sz="2000" spc="135"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to pursue</a:t>
            </a:r>
            <a:r>
              <a:rPr lang="en-US" sz="2000" spc="195"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a</a:t>
            </a:r>
            <a:r>
              <a:rPr lang="en-US" sz="2000" spc="17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certificate,</a:t>
            </a:r>
            <a:r>
              <a:rPr lang="en-US" sz="2000" spc="17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degree,</a:t>
            </a:r>
            <a:r>
              <a:rPr lang="en-US" sz="2000" spc="125"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or</a:t>
            </a:r>
            <a:r>
              <a:rPr lang="en-US" sz="2000" spc="105"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transfer</a:t>
            </a:r>
            <a:r>
              <a:rPr lang="en-US" sz="2000" spc="20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program</a:t>
            </a:r>
            <a:r>
              <a:rPr lang="en-US" sz="2000" spc="20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offered</a:t>
            </a:r>
            <a:r>
              <a:rPr lang="en-US" sz="2000" spc="20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by</a:t>
            </a:r>
            <a:r>
              <a:rPr lang="en-US" sz="2000" spc="135"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the California</a:t>
            </a:r>
            <a:r>
              <a:rPr lang="en-US" sz="2000" spc="20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community</a:t>
            </a:r>
            <a:r>
              <a:rPr lang="en-US" sz="2000" spc="20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colleges, shall be directly</a:t>
            </a:r>
            <a:r>
              <a:rPr lang="en-US" sz="2000" spc="20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placed</a:t>
            </a:r>
            <a:r>
              <a:rPr lang="en-US" sz="2000" spc="20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into, and, when</a:t>
            </a:r>
            <a:r>
              <a:rPr lang="en-US" sz="2000" spc="20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beginning coursework</a:t>
            </a:r>
            <a:r>
              <a:rPr lang="en-US" sz="2000" spc="20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in</a:t>
            </a:r>
            <a:r>
              <a:rPr lang="en-US" sz="2000" spc="20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English</a:t>
            </a:r>
            <a:r>
              <a:rPr lang="en-US" sz="2000" spc="20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or mathematics/quantitative reasoning,</a:t>
            </a:r>
            <a:r>
              <a:rPr lang="en-US" sz="2000" spc="20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enrolled</a:t>
            </a:r>
            <a:r>
              <a:rPr lang="en-US" sz="2000" spc="20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in,</a:t>
            </a:r>
            <a:r>
              <a:rPr lang="en-US" sz="2000" spc="20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transfer-level</a:t>
            </a:r>
            <a:r>
              <a:rPr lang="en-US" sz="2000" spc="-2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English</a:t>
            </a:r>
            <a:r>
              <a:rPr lang="en-US" sz="2000" spc="20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and</a:t>
            </a:r>
            <a:r>
              <a:rPr lang="en-US" sz="2000" spc="20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mathematics</a:t>
            </a:r>
            <a:r>
              <a:rPr lang="en-US" sz="2000" spc="20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courses.</a:t>
            </a:r>
          </a:p>
        </p:txBody>
      </p:sp>
    </p:spTree>
    <p:extLst>
      <p:ext uri="{BB962C8B-B14F-4D97-AF65-F5344CB8AC3E}">
        <p14:creationId xmlns:p14="http://schemas.microsoft.com/office/powerpoint/2010/main" val="514434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331D1B-56CE-854D-E4A0-FB6BC87FB837}"/>
              </a:ext>
            </a:extLst>
          </p:cNvPr>
          <p:cNvPicPr>
            <a:picLocks noChangeAspect="1"/>
          </p:cNvPicPr>
          <p:nvPr/>
        </p:nvPicPr>
        <p:blipFill>
          <a:blip r:embed="rId2"/>
          <a:stretch>
            <a:fillRect/>
          </a:stretch>
        </p:blipFill>
        <p:spPr>
          <a:xfrm>
            <a:off x="0" y="5297826"/>
            <a:ext cx="1718118" cy="1560174"/>
          </a:xfrm>
          <a:prstGeom prst="rect">
            <a:avLst/>
          </a:prstGeom>
        </p:spPr>
      </p:pic>
      <p:sp>
        <p:nvSpPr>
          <p:cNvPr id="9" name="Rectangle 8">
            <a:extLst>
              <a:ext uri="{FF2B5EF4-FFF2-40B4-BE49-F238E27FC236}">
                <a16:creationId xmlns:a16="http://schemas.microsoft.com/office/drawing/2014/main" id="{C4BD6E3C-4ECD-F9FE-9E91-BAB60FD13176}"/>
              </a:ext>
            </a:extLst>
          </p:cNvPr>
          <p:cNvSpPr/>
          <p:nvPr/>
        </p:nvSpPr>
        <p:spPr>
          <a:xfrm>
            <a:off x="1650514" y="9366"/>
            <a:ext cx="67599" cy="5792464"/>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3A8D35-AA27-F439-720E-E11068B6FA5B}"/>
              </a:ext>
            </a:extLst>
          </p:cNvPr>
          <p:cNvSpPr/>
          <p:nvPr/>
        </p:nvSpPr>
        <p:spPr>
          <a:xfrm rot="5400000">
            <a:off x="6932197" y="544832"/>
            <a:ext cx="45719" cy="1047388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B22901F-CA34-0E47-3AEE-B9C1E6B67FDF}"/>
              </a:ext>
            </a:extLst>
          </p:cNvPr>
          <p:cNvSpPr txBox="1"/>
          <p:nvPr/>
        </p:nvSpPr>
        <p:spPr>
          <a:xfrm rot="16200000">
            <a:off x="-541705" y="1964582"/>
            <a:ext cx="2801527" cy="769441"/>
          </a:xfrm>
          <a:prstGeom prst="rect">
            <a:avLst/>
          </a:prstGeom>
          <a:noFill/>
        </p:spPr>
        <p:txBody>
          <a:bodyPr wrap="square" rtlCol="0">
            <a:spAutoFit/>
          </a:bodyPr>
          <a:lstStyle/>
          <a:p>
            <a:r>
              <a:rPr lang="en-US" sz="4400" dirty="0">
                <a:latin typeface="Cambria" panose="02040503050406030204" pitchFamily="18" charset="0"/>
              </a:rPr>
              <a:t>AB 1705 </a:t>
            </a:r>
          </a:p>
        </p:txBody>
      </p:sp>
      <p:sp>
        <p:nvSpPr>
          <p:cNvPr id="26" name="Rectangle 25">
            <a:extLst>
              <a:ext uri="{FF2B5EF4-FFF2-40B4-BE49-F238E27FC236}">
                <a16:creationId xmlns:a16="http://schemas.microsoft.com/office/drawing/2014/main" id="{3E3A4C1D-A4F7-93C0-F877-55A8C849FCF5}"/>
              </a:ext>
            </a:extLst>
          </p:cNvPr>
          <p:cNvSpPr/>
          <p:nvPr/>
        </p:nvSpPr>
        <p:spPr>
          <a:xfrm>
            <a:off x="1718118" y="5801831"/>
            <a:ext cx="10473881" cy="105617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DE12013-8CBD-BC26-C56E-7D5F5966C200}"/>
              </a:ext>
            </a:extLst>
          </p:cNvPr>
          <p:cNvPicPr>
            <a:picLocks noChangeAspect="1"/>
          </p:cNvPicPr>
          <p:nvPr/>
        </p:nvPicPr>
        <p:blipFill>
          <a:blip r:embed="rId3">
            <a:alphaModFix amt="20000"/>
            <a:extLst>
              <a:ext uri="{837473B0-CC2E-450A-ABE3-18F120FF3D39}">
                <a1611:picAttrSrcUrl xmlns:a1611="http://schemas.microsoft.com/office/drawing/2016/11/main" r:id="rId4"/>
              </a:ext>
            </a:extLst>
          </a:blip>
          <a:stretch>
            <a:fillRect/>
          </a:stretch>
        </p:blipFill>
        <p:spPr>
          <a:xfrm>
            <a:off x="1718119" y="5780373"/>
            <a:ext cx="10473881" cy="1099086"/>
          </a:xfrm>
          <a:prstGeom prst="rect">
            <a:avLst/>
          </a:prstGeom>
        </p:spPr>
      </p:pic>
      <p:sp>
        <p:nvSpPr>
          <p:cNvPr id="2" name="TextBox 1">
            <a:extLst>
              <a:ext uri="{FF2B5EF4-FFF2-40B4-BE49-F238E27FC236}">
                <a16:creationId xmlns:a16="http://schemas.microsoft.com/office/drawing/2014/main" id="{00D309CD-3C7A-C4DD-2391-F3F0DBA2AC67}"/>
              </a:ext>
            </a:extLst>
          </p:cNvPr>
          <p:cNvSpPr txBox="1"/>
          <p:nvPr/>
        </p:nvSpPr>
        <p:spPr>
          <a:xfrm>
            <a:off x="1819228" y="171741"/>
            <a:ext cx="1461953" cy="400110"/>
          </a:xfrm>
          <a:prstGeom prst="rect">
            <a:avLst/>
          </a:prstGeom>
          <a:noFill/>
        </p:spPr>
        <p:txBody>
          <a:bodyPr wrap="square" rtlCol="0">
            <a:spAutoFit/>
          </a:bodyPr>
          <a:lstStyle/>
          <a:p>
            <a:r>
              <a:rPr lang="en-US" sz="2000" b="1" dirty="0">
                <a:solidFill>
                  <a:schemeClr val="accent1">
                    <a:lumMod val="50000"/>
                  </a:schemeClr>
                </a:solidFill>
                <a:latin typeface="Cambria" panose="02040503050406030204" pitchFamily="18" charset="0"/>
              </a:rPr>
              <a:t>Response</a:t>
            </a:r>
          </a:p>
        </p:txBody>
      </p:sp>
      <p:sp>
        <p:nvSpPr>
          <p:cNvPr id="3" name="TextBox 2">
            <a:extLst>
              <a:ext uri="{FF2B5EF4-FFF2-40B4-BE49-F238E27FC236}">
                <a16:creationId xmlns:a16="http://schemas.microsoft.com/office/drawing/2014/main" id="{AA04C0CA-721D-1D82-25A0-B1CBB2E7E24F}"/>
              </a:ext>
            </a:extLst>
          </p:cNvPr>
          <p:cNvSpPr txBox="1"/>
          <p:nvPr/>
        </p:nvSpPr>
        <p:spPr>
          <a:xfrm>
            <a:off x="1839075" y="571851"/>
            <a:ext cx="3246634" cy="2862322"/>
          </a:xfrm>
          <a:prstGeom prst="rect">
            <a:avLst/>
          </a:prstGeom>
          <a:noFill/>
        </p:spPr>
        <p:txBody>
          <a:bodyPr wrap="square" rtlCol="0">
            <a:spAutoFit/>
          </a:bodyPr>
          <a:lstStyle/>
          <a:p>
            <a:r>
              <a:rPr lang="en-US" sz="2000" b="1" dirty="0">
                <a:latin typeface="Cambria" panose="02040503050406030204" pitchFamily="18" charset="0"/>
              </a:rPr>
              <a:t>Non-Credit Mathematics Coursework:</a:t>
            </a:r>
            <a:endParaRPr lang="en-US" sz="2000" dirty="0">
              <a:latin typeface="Cambria" panose="02040503050406030204" pitchFamily="18" charset="0"/>
            </a:endParaRPr>
          </a:p>
          <a:p>
            <a:pPr>
              <a:buFont typeface="Arial" panose="020B0604020202020204" pitchFamily="34" charset="0"/>
              <a:buChar char="•"/>
            </a:pPr>
            <a:r>
              <a:rPr lang="en-US" sz="2000" dirty="0">
                <a:latin typeface="Cambria" panose="02040503050406030204" pitchFamily="18" charset="0"/>
              </a:rPr>
              <a:t> Non-credit corequisites include MATH 608, MATH 650, MATH 651.</a:t>
            </a:r>
          </a:p>
          <a:p>
            <a:pPr>
              <a:buFont typeface="Arial" panose="020B0604020202020204" pitchFamily="34" charset="0"/>
              <a:buChar char="•"/>
            </a:pPr>
            <a:endParaRPr lang="en-US" sz="2000" dirty="0">
              <a:latin typeface="Cambria" panose="02040503050406030204" pitchFamily="18" charset="0"/>
            </a:endParaRPr>
          </a:p>
          <a:p>
            <a:pPr>
              <a:buFont typeface="Arial" panose="020B0604020202020204" pitchFamily="34" charset="0"/>
              <a:buChar char="•"/>
            </a:pPr>
            <a:r>
              <a:rPr lang="en-US" sz="2000" dirty="0">
                <a:latin typeface="Cambria" panose="02040503050406030204" pitchFamily="18" charset="0"/>
              </a:rPr>
              <a:t>Non-credit courses are linked to primary course during registration process.</a:t>
            </a:r>
          </a:p>
        </p:txBody>
      </p:sp>
      <p:pic>
        <p:nvPicPr>
          <p:cNvPr id="4" name="Picture 3">
            <a:extLst>
              <a:ext uri="{FF2B5EF4-FFF2-40B4-BE49-F238E27FC236}">
                <a16:creationId xmlns:a16="http://schemas.microsoft.com/office/drawing/2014/main" id="{3D0E2026-43FC-61B2-382D-142E82C7F67F}"/>
              </a:ext>
            </a:extLst>
          </p:cNvPr>
          <p:cNvPicPr>
            <a:picLocks noChangeAspect="1"/>
          </p:cNvPicPr>
          <p:nvPr/>
        </p:nvPicPr>
        <p:blipFill>
          <a:blip r:embed="rId5"/>
          <a:stretch>
            <a:fillRect/>
          </a:stretch>
        </p:blipFill>
        <p:spPr>
          <a:xfrm>
            <a:off x="5105556" y="402574"/>
            <a:ext cx="6802191" cy="4895252"/>
          </a:xfrm>
          <a:prstGeom prst="rect">
            <a:avLst/>
          </a:prstGeom>
        </p:spPr>
      </p:pic>
    </p:spTree>
    <p:extLst>
      <p:ext uri="{BB962C8B-B14F-4D97-AF65-F5344CB8AC3E}">
        <p14:creationId xmlns:p14="http://schemas.microsoft.com/office/powerpoint/2010/main" val="4032386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331D1B-56CE-854D-E4A0-FB6BC87FB837}"/>
              </a:ext>
            </a:extLst>
          </p:cNvPr>
          <p:cNvPicPr>
            <a:picLocks noChangeAspect="1"/>
          </p:cNvPicPr>
          <p:nvPr/>
        </p:nvPicPr>
        <p:blipFill>
          <a:blip r:embed="rId2"/>
          <a:stretch>
            <a:fillRect/>
          </a:stretch>
        </p:blipFill>
        <p:spPr>
          <a:xfrm>
            <a:off x="0" y="5297826"/>
            <a:ext cx="1718118" cy="1560174"/>
          </a:xfrm>
          <a:prstGeom prst="rect">
            <a:avLst/>
          </a:prstGeom>
        </p:spPr>
      </p:pic>
      <p:sp>
        <p:nvSpPr>
          <p:cNvPr id="9" name="Rectangle 8">
            <a:extLst>
              <a:ext uri="{FF2B5EF4-FFF2-40B4-BE49-F238E27FC236}">
                <a16:creationId xmlns:a16="http://schemas.microsoft.com/office/drawing/2014/main" id="{C4BD6E3C-4ECD-F9FE-9E91-BAB60FD13176}"/>
              </a:ext>
            </a:extLst>
          </p:cNvPr>
          <p:cNvSpPr/>
          <p:nvPr/>
        </p:nvSpPr>
        <p:spPr>
          <a:xfrm>
            <a:off x="1650514" y="9366"/>
            <a:ext cx="67599" cy="5792464"/>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3A8D35-AA27-F439-720E-E11068B6FA5B}"/>
              </a:ext>
            </a:extLst>
          </p:cNvPr>
          <p:cNvSpPr/>
          <p:nvPr/>
        </p:nvSpPr>
        <p:spPr>
          <a:xfrm rot="5400000">
            <a:off x="6932197" y="544832"/>
            <a:ext cx="45719" cy="1047388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B22901F-CA34-0E47-3AEE-B9C1E6B67FDF}"/>
              </a:ext>
            </a:extLst>
          </p:cNvPr>
          <p:cNvSpPr txBox="1"/>
          <p:nvPr/>
        </p:nvSpPr>
        <p:spPr>
          <a:xfrm rot="16200000">
            <a:off x="-541705" y="1964582"/>
            <a:ext cx="2801527" cy="769441"/>
          </a:xfrm>
          <a:prstGeom prst="rect">
            <a:avLst/>
          </a:prstGeom>
          <a:noFill/>
        </p:spPr>
        <p:txBody>
          <a:bodyPr wrap="square" rtlCol="0">
            <a:spAutoFit/>
          </a:bodyPr>
          <a:lstStyle/>
          <a:p>
            <a:r>
              <a:rPr lang="en-US" sz="4400" dirty="0">
                <a:latin typeface="Cambria" panose="02040503050406030204" pitchFamily="18" charset="0"/>
              </a:rPr>
              <a:t>AB 1705 </a:t>
            </a:r>
          </a:p>
        </p:txBody>
      </p:sp>
      <p:sp>
        <p:nvSpPr>
          <p:cNvPr id="26" name="Rectangle 25">
            <a:extLst>
              <a:ext uri="{FF2B5EF4-FFF2-40B4-BE49-F238E27FC236}">
                <a16:creationId xmlns:a16="http://schemas.microsoft.com/office/drawing/2014/main" id="{3E3A4C1D-A4F7-93C0-F877-55A8C849FCF5}"/>
              </a:ext>
            </a:extLst>
          </p:cNvPr>
          <p:cNvSpPr/>
          <p:nvPr/>
        </p:nvSpPr>
        <p:spPr>
          <a:xfrm>
            <a:off x="1718118" y="5801831"/>
            <a:ext cx="10473881" cy="105617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DE12013-8CBD-BC26-C56E-7D5F5966C200}"/>
              </a:ext>
            </a:extLst>
          </p:cNvPr>
          <p:cNvPicPr>
            <a:picLocks noChangeAspect="1"/>
          </p:cNvPicPr>
          <p:nvPr/>
        </p:nvPicPr>
        <p:blipFill>
          <a:blip r:embed="rId3">
            <a:alphaModFix amt="20000"/>
            <a:extLst>
              <a:ext uri="{837473B0-CC2E-450A-ABE3-18F120FF3D39}">
                <a1611:picAttrSrcUrl xmlns:a1611="http://schemas.microsoft.com/office/drawing/2016/11/main" r:id="rId4"/>
              </a:ext>
            </a:extLst>
          </a:blip>
          <a:stretch>
            <a:fillRect/>
          </a:stretch>
        </p:blipFill>
        <p:spPr>
          <a:xfrm>
            <a:off x="1718119" y="5780373"/>
            <a:ext cx="10473881" cy="1099086"/>
          </a:xfrm>
          <a:prstGeom prst="rect">
            <a:avLst/>
          </a:prstGeom>
        </p:spPr>
      </p:pic>
      <p:sp>
        <p:nvSpPr>
          <p:cNvPr id="3" name="TextBox 2">
            <a:extLst>
              <a:ext uri="{FF2B5EF4-FFF2-40B4-BE49-F238E27FC236}">
                <a16:creationId xmlns:a16="http://schemas.microsoft.com/office/drawing/2014/main" id="{B6FE2467-7A56-0A35-3CCC-476F63AB887E}"/>
              </a:ext>
            </a:extLst>
          </p:cNvPr>
          <p:cNvSpPr txBox="1"/>
          <p:nvPr/>
        </p:nvSpPr>
        <p:spPr>
          <a:xfrm>
            <a:off x="1918698" y="176204"/>
            <a:ext cx="10009599" cy="1938992"/>
          </a:xfrm>
          <a:prstGeom prst="rect">
            <a:avLst/>
          </a:prstGeom>
          <a:noFill/>
        </p:spPr>
        <p:txBody>
          <a:bodyPr wrap="square">
            <a:spAutoFit/>
          </a:bodyPr>
          <a:lstStyle/>
          <a:p>
            <a:pPr marL="0" marR="0" algn="just">
              <a:spcBef>
                <a:spcPts val="205"/>
              </a:spcBef>
              <a:spcAft>
                <a:spcPts val="0"/>
              </a:spcAft>
            </a:pPr>
            <a:r>
              <a:rPr lang="en-US" sz="2000" spc="-5" dirty="0">
                <a:latin typeface="Cambria" panose="02040503050406030204" pitchFamily="18" charset="0"/>
                <a:ea typeface="Arial" panose="020B0604020202020204" pitchFamily="34" charset="0"/>
              </a:rPr>
              <a:t>5. </a:t>
            </a:r>
            <a:r>
              <a:rPr lang="en-US" sz="2000" spc="-5" dirty="0">
                <a:effectLst/>
                <a:latin typeface="Cambria" panose="02040503050406030204" pitchFamily="18" charset="0"/>
                <a:ea typeface="Arial" panose="020B0604020202020204" pitchFamily="34" charset="0"/>
              </a:rPr>
              <a:t>By</a:t>
            </a:r>
            <a:r>
              <a:rPr lang="en-US" sz="2000" spc="-75"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July</a:t>
            </a:r>
            <a:r>
              <a:rPr lang="en-US" sz="2000" spc="-75"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2023,</a:t>
            </a:r>
            <a:r>
              <a:rPr lang="en-US" sz="2000" spc="-7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pretransfer-level</a:t>
            </a:r>
            <a:r>
              <a:rPr lang="en-US" sz="2000" spc="-12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enrollment</a:t>
            </a:r>
            <a:r>
              <a:rPr lang="en-US" sz="2000" spc="-75"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shall</a:t>
            </a:r>
            <a:r>
              <a:rPr lang="en-US" sz="2000" spc="-7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only</a:t>
            </a:r>
            <a:r>
              <a:rPr lang="en-US" sz="2000" spc="-7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occur</a:t>
            </a:r>
            <a:r>
              <a:rPr lang="en-US" sz="2000" spc="-65"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for</a:t>
            </a:r>
            <a:r>
              <a:rPr lang="en-US" sz="2000" spc="-75"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students</a:t>
            </a:r>
            <a:r>
              <a:rPr lang="en-US" sz="2000" spc="-55"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described as</a:t>
            </a:r>
            <a:r>
              <a:rPr lang="en-US" sz="2000" spc="-85"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exceptions</a:t>
            </a:r>
            <a:r>
              <a:rPr lang="en-US" sz="2000" spc="-3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to the</a:t>
            </a:r>
            <a:r>
              <a:rPr lang="en-US" sz="2000" spc="-95"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core</a:t>
            </a:r>
            <a:r>
              <a:rPr lang="en-US" sz="2000" spc="-75"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tenet</a:t>
            </a:r>
            <a:r>
              <a:rPr lang="en-US" sz="2000" spc="-55"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of</a:t>
            </a:r>
            <a:r>
              <a:rPr lang="en-US" sz="2000" spc="-65"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AB</a:t>
            </a:r>
            <a:r>
              <a:rPr lang="en-US" sz="2000" spc="-95"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1705</a:t>
            </a:r>
            <a:r>
              <a:rPr lang="en-US" sz="2000" spc="-5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in</a:t>
            </a:r>
            <a:r>
              <a:rPr lang="en-US" sz="2000" spc="5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Education</a:t>
            </a:r>
            <a:r>
              <a:rPr lang="en-US" sz="2000" spc="-35"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Code</a:t>
            </a:r>
            <a:r>
              <a:rPr lang="en-US" sz="2000" spc="-75"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§78213,</a:t>
            </a:r>
            <a:r>
              <a:rPr lang="en-US" sz="2000" spc="-60" dirty="0">
                <a:effectLst/>
                <a:latin typeface="Cambria" panose="02040503050406030204" pitchFamily="18" charset="0"/>
                <a:ea typeface="Arial" panose="020B0604020202020204" pitchFamily="34" charset="0"/>
              </a:rPr>
              <a:t> </a:t>
            </a:r>
            <a:r>
              <a:rPr lang="en-US" sz="2000" spc="-5" dirty="0" err="1">
                <a:effectLst/>
                <a:latin typeface="Cambria" panose="02040503050406030204" pitchFamily="18" charset="0"/>
                <a:ea typeface="Arial" panose="020B0604020202020204" pitchFamily="34" charset="0"/>
              </a:rPr>
              <a:t>subd</a:t>
            </a:r>
            <a:r>
              <a:rPr lang="en-US" sz="2000" spc="-5" dirty="0">
                <a:effectLst/>
                <a:latin typeface="Cambria" panose="02040503050406030204" pitchFamily="18" charset="0"/>
                <a:ea typeface="Arial" panose="020B0604020202020204" pitchFamily="34" charset="0"/>
              </a:rPr>
              <a:t>.</a:t>
            </a:r>
            <a:r>
              <a:rPr lang="en-US" sz="2000" spc="-55"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(j).</a:t>
            </a:r>
            <a:r>
              <a:rPr lang="en-US" sz="2000" spc="-75"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For</a:t>
            </a:r>
            <a:r>
              <a:rPr lang="en-US" sz="2000" spc="-65"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students</a:t>
            </a:r>
            <a:r>
              <a:rPr lang="en-US" sz="2000" spc="-45"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in</a:t>
            </a:r>
            <a:r>
              <a:rPr lang="en-US" sz="2000" spc="-3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non-transferable certificate or</a:t>
            </a:r>
            <a:r>
              <a:rPr lang="en-US" sz="2000" spc="-2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associate degree programs with English or math requirements, pretransfer-level enrollment can occur only if the</a:t>
            </a:r>
            <a:r>
              <a:rPr lang="en-US" sz="2000" spc="-20"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program's accrediting body or advisory board requires coursework that cannot be satisfied with transfer-level</a:t>
            </a:r>
            <a:r>
              <a:rPr lang="en-US" sz="2000" spc="-65" dirty="0">
                <a:effectLst/>
                <a:latin typeface="Cambria" panose="02040503050406030204" pitchFamily="18" charset="0"/>
                <a:ea typeface="Arial" panose="020B0604020202020204" pitchFamily="34" charset="0"/>
              </a:rPr>
              <a:t> </a:t>
            </a:r>
            <a:r>
              <a:rPr lang="en-US" sz="2000" spc="-5" dirty="0">
                <a:effectLst/>
                <a:latin typeface="Cambria" panose="02040503050406030204" pitchFamily="18" charset="0"/>
                <a:ea typeface="Arial" panose="020B0604020202020204" pitchFamily="34" charset="0"/>
              </a:rPr>
              <a:t>coursework.</a:t>
            </a:r>
          </a:p>
        </p:txBody>
      </p:sp>
      <p:sp>
        <p:nvSpPr>
          <p:cNvPr id="4" name="TextBox 3">
            <a:extLst>
              <a:ext uri="{FF2B5EF4-FFF2-40B4-BE49-F238E27FC236}">
                <a16:creationId xmlns:a16="http://schemas.microsoft.com/office/drawing/2014/main" id="{1E3D2E7B-EC58-A17E-114D-3441CA7AE6E1}"/>
              </a:ext>
            </a:extLst>
          </p:cNvPr>
          <p:cNvSpPr txBox="1"/>
          <p:nvPr/>
        </p:nvSpPr>
        <p:spPr>
          <a:xfrm>
            <a:off x="1906674" y="2084354"/>
            <a:ext cx="1461953" cy="400110"/>
          </a:xfrm>
          <a:prstGeom prst="rect">
            <a:avLst/>
          </a:prstGeom>
          <a:noFill/>
        </p:spPr>
        <p:txBody>
          <a:bodyPr wrap="square" rtlCol="0">
            <a:spAutoFit/>
          </a:bodyPr>
          <a:lstStyle/>
          <a:p>
            <a:r>
              <a:rPr lang="en-US" sz="2000" b="1" dirty="0">
                <a:solidFill>
                  <a:schemeClr val="accent1">
                    <a:lumMod val="50000"/>
                  </a:schemeClr>
                </a:solidFill>
                <a:latin typeface="Cambria" panose="02040503050406030204" pitchFamily="18" charset="0"/>
              </a:rPr>
              <a:t>Response</a:t>
            </a:r>
          </a:p>
        </p:txBody>
      </p:sp>
      <p:sp>
        <p:nvSpPr>
          <p:cNvPr id="7" name="TextBox 6">
            <a:extLst>
              <a:ext uri="{FF2B5EF4-FFF2-40B4-BE49-F238E27FC236}">
                <a16:creationId xmlns:a16="http://schemas.microsoft.com/office/drawing/2014/main" id="{B6230FD9-D23D-37EE-DCB2-FE172ADA3274}"/>
              </a:ext>
            </a:extLst>
          </p:cNvPr>
          <p:cNvSpPr txBox="1"/>
          <p:nvPr/>
        </p:nvSpPr>
        <p:spPr>
          <a:xfrm>
            <a:off x="1918698" y="2499890"/>
            <a:ext cx="9018381" cy="707886"/>
          </a:xfrm>
          <a:prstGeom prst="rect">
            <a:avLst/>
          </a:prstGeom>
          <a:noFill/>
        </p:spPr>
        <p:txBody>
          <a:bodyPr wrap="square" rtlCol="0">
            <a:spAutoFit/>
          </a:bodyPr>
          <a:lstStyle/>
          <a:p>
            <a:r>
              <a:rPr lang="en-US" sz="2000" b="1" dirty="0">
                <a:latin typeface="Cambria" panose="02040503050406030204" pitchFamily="18" charset="0"/>
              </a:rPr>
              <a:t>Pretransfer-Level Coursework:</a:t>
            </a:r>
            <a:endParaRPr lang="en-US" sz="2000" dirty="0">
              <a:latin typeface="Cambria" panose="02040503050406030204" pitchFamily="18" charset="0"/>
            </a:endParaRPr>
          </a:p>
          <a:p>
            <a:pPr>
              <a:buFont typeface="Arial" panose="020B0604020202020204" pitchFamily="34" charset="0"/>
              <a:buChar char="•"/>
            </a:pPr>
            <a:r>
              <a:rPr lang="en-US" sz="2000" dirty="0">
                <a:latin typeface="Cambria" panose="02040503050406030204" pitchFamily="18" charset="0"/>
              </a:rPr>
              <a:t> The department currently offers no pretransfer-level mathematics courses.</a:t>
            </a:r>
          </a:p>
        </p:txBody>
      </p:sp>
    </p:spTree>
    <p:extLst>
      <p:ext uri="{BB962C8B-B14F-4D97-AF65-F5344CB8AC3E}">
        <p14:creationId xmlns:p14="http://schemas.microsoft.com/office/powerpoint/2010/main" val="934751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331D1B-56CE-854D-E4A0-FB6BC87FB837}"/>
              </a:ext>
            </a:extLst>
          </p:cNvPr>
          <p:cNvPicPr>
            <a:picLocks noChangeAspect="1"/>
          </p:cNvPicPr>
          <p:nvPr/>
        </p:nvPicPr>
        <p:blipFill>
          <a:blip r:embed="rId2"/>
          <a:stretch>
            <a:fillRect/>
          </a:stretch>
        </p:blipFill>
        <p:spPr>
          <a:xfrm>
            <a:off x="0" y="5297826"/>
            <a:ext cx="1718118" cy="1560174"/>
          </a:xfrm>
          <a:prstGeom prst="rect">
            <a:avLst/>
          </a:prstGeom>
        </p:spPr>
      </p:pic>
      <p:sp>
        <p:nvSpPr>
          <p:cNvPr id="9" name="Rectangle 8">
            <a:extLst>
              <a:ext uri="{FF2B5EF4-FFF2-40B4-BE49-F238E27FC236}">
                <a16:creationId xmlns:a16="http://schemas.microsoft.com/office/drawing/2014/main" id="{C4BD6E3C-4ECD-F9FE-9E91-BAB60FD13176}"/>
              </a:ext>
            </a:extLst>
          </p:cNvPr>
          <p:cNvSpPr/>
          <p:nvPr/>
        </p:nvSpPr>
        <p:spPr>
          <a:xfrm>
            <a:off x="1650514" y="9366"/>
            <a:ext cx="67599" cy="5792464"/>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3A8D35-AA27-F439-720E-E11068B6FA5B}"/>
              </a:ext>
            </a:extLst>
          </p:cNvPr>
          <p:cNvSpPr/>
          <p:nvPr/>
        </p:nvSpPr>
        <p:spPr>
          <a:xfrm rot="5400000">
            <a:off x="6932197" y="544832"/>
            <a:ext cx="45719" cy="1047388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B22901F-CA34-0E47-3AEE-B9C1E6B67FDF}"/>
              </a:ext>
            </a:extLst>
          </p:cNvPr>
          <p:cNvSpPr txBox="1"/>
          <p:nvPr/>
        </p:nvSpPr>
        <p:spPr>
          <a:xfrm rot="16200000">
            <a:off x="-541705" y="1964582"/>
            <a:ext cx="2801527" cy="769441"/>
          </a:xfrm>
          <a:prstGeom prst="rect">
            <a:avLst/>
          </a:prstGeom>
          <a:noFill/>
        </p:spPr>
        <p:txBody>
          <a:bodyPr wrap="square" rtlCol="0">
            <a:spAutoFit/>
          </a:bodyPr>
          <a:lstStyle/>
          <a:p>
            <a:r>
              <a:rPr lang="en-US" sz="4400" dirty="0">
                <a:latin typeface="Cambria" panose="02040503050406030204" pitchFamily="18" charset="0"/>
              </a:rPr>
              <a:t>AB 1705 </a:t>
            </a:r>
          </a:p>
        </p:txBody>
      </p:sp>
      <p:sp>
        <p:nvSpPr>
          <p:cNvPr id="26" name="Rectangle 25">
            <a:extLst>
              <a:ext uri="{FF2B5EF4-FFF2-40B4-BE49-F238E27FC236}">
                <a16:creationId xmlns:a16="http://schemas.microsoft.com/office/drawing/2014/main" id="{3E3A4C1D-A4F7-93C0-F877-55A8C849FCF5}"/>
              </a:ext>
            </a:extLst>
          </p:cNvPr>
          <p:cNvSpPr/>
          <p:nvPr/>
        </p:nvSpPr>
        <p:spPr>
          <a:xfrm>
            <a:off x="1718118" y="5801831"/>
            <a:ext cx="10473881" cy="105617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DE12013-8CBD-BC26-C56E-7D5F5966C200}"/>
              </a:ext>
            </a:extLst>
          </p:cNvPr>
          <p:cNvPicPr>
            <a:picLocks noChangeAspect="1"/>
          </p:cNvPicPr>
          <p:nvPr/>
        </p:nvPicPr>
        <p:blipFill>
          <a:blip r:embed="rId3">
            <a:alphaModFix amt="20000"/>
            <a:extLst>
              <a:ext uri="{837473B0-CC2E-450A-ABE3-18F120FF3D39}">
                <a1611:picAttrSrcUrl xmlns:a1611="http://schemas.microsoft.com/office/drawing/2016/11/main" r:id="rId4"/>
              </a:ext>
            </a:extLst>
          </a:blip>
          <a:stretch>
            <a:fillRect/>
          </a:stretch>
        </p:blipFill>
        <p:spPr>
          <a:xfrm>
            <a:off x="1718119" y="5780373"/>
            <a:ext cx="10473881" cy="1099086"/>
          </a:xfrm>
          <a:prstGeom prst="rect">
            <a:avLst/>
          </a:prstGeom>
        </p:spPr>
      </p:pic>
      <p:sp>
        <p:nvSpPr>
          <p:cNvPr id="2" name="TextBox 1">
            <a:extLst>
              <a:ext uri="{FF2B5EF4-FFF2-40B4-BE49-F238E27FC236}">
                <a16:creationId xmlns:a16="http://schemas.microsoft.com/office/drawing/2014/main" id="{476620AD-4267-6A9C-482C-EF724053C023}"/>
              </a:ext>
            </a:extLst>
          </p:cNvPr>
          <p:cNvSpPr txBox="1"/>
          <p:nvPr/>
        </p:nvSpPr>
        <p:spPr>
          <a:xfrm rot="16200000">
            <a:off x="-1158139" y="2422764"/>
            <a:ext cx="4960391" cy="461665"/>
          </a:xfrm>
          <a:prstGeom prst="rect">
            <a:avLst/>
          </a:prstGeom>
          <a:noFill/>
        </p:spPr>
        <p:txBody>
          <a:bodyPr wrap="square" rtlCol="0">
            <a:spAutoFit/>
          </a:bodyPr>
          <a:lstStyle/>
          <a:p>
            <a:r>
              <a:rPr lang="en-US" sz="2400" b="1" dirty="0">
                <a:solidFill>
                  <a:schemeClr val="accent1">
                    <a:lumMod val="50000"/>
                  </a:schemeClr>
                </a:solidFill>
                <a:latin typeface="Cambria" panose="02040503050406030204" pitchFamily="18" charset="0"/>
              </a:rPr>
              <a:t>February 27,2024 Memorandum</a:t>
            </a:r>
          </a:p>
        </p:txBody>
      </p:sp>
      <p:sp>
        <p:nvSpPr>
          <p:cNvPr id="8" name="TextBox 7">
            <a:extLst>
              <a:ext uri="{FF2B5EF4-FFF2-40B4-BE49-F238E27FC236}">
                <a16:creationId xmlns:a16="http://schemas.microsoft.com/office/drawing/2014/main" id="{41565B6F-8EDA-2734-0B6B-2215B20BDC5B}"/>
              </a:ext>
            </a:extLst>
          </p:cNvPr>
          <p:cNvSpPr txBox="1"/>
          <p:nvPr/>
        </p:nvSpPr>
        <p:spPr>
          <a:xfrm>
            <a:off x="2021441" y="742671"/>
            <a:ext cx="3413588" cy="4247317"/>
          </a:xfrm>
          <a:prstGeom prst="rect">
            <a:avLst/>
          </a:prstGeom>
          <a:noFill/>
        </p:spPr>
        <p:txBody>
          <a:bodyPr wrap="square">
            <a:spAutoFit/>
          </a:bodyPr>
          <a:lstStyle/>
          <a:p>
            <a:pPr marL="0" marR="0" algn="just">
              <a:spcBef>
                <a:spcPts val="525"/>
              </a:spcBef>
              <a:spcAft>
                <a:spcPts val="0"/>
              </a:spcAft>
            </a:pPr>
            <a:r>
              <a:rPr lang="en-US" dirty="0">
                <a:effectLst/>
                <a:latin typeface="Cambria" panose="02040503050406030204" pitchFamily="18" charset="0"/>
                <a:ea typeface="Arial" panose="020B0604020202020204" pitchFamily="34" charset="0"/>
              </a:rPr>
              <a:t>These placement rules pertain only to students who require STEM Calculus 1 for their program</a:t>
            </a:r>
            <a:r>
              <a:rPr lang="en-US" spc="-1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or</a:t>
            </a:r>
            <a:r>
              <a:rPr lang="en-US" spc="-4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major.</a:t>
            </a:r>
            <a:r>
              <a:rPr lang="en-US" spc="-1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STEM</a:t>
            </a:r>
            <a:r>
              <a:rPr lang="en-US" spc="-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students who</a:t>
            </a:r>
            <a:r>
              <a:rPr lang="en-US" spc="-4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need applied</a:t>
            </a:r>
            <a:r>
              <a:rPr lang="en-US" spc="-1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calculus for</a:t>
            </a:r>
            <a:r>
              <a:rPr lang="en-US" spc="-1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their major</a:t>
            </a:r>
            <a:r>
              <a:rPr lang="en-US" spc="-1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should begin</a:t>
            </a:r>
            <a:r>
              <a:rPr lang="en-US" spc="-3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in that</a:t>
            </a:r>
            <a:r>
              <a:rPr lang="en-US" spc="-2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course per previous AB</a:t>
            </a:r>
            <a:r>
              <a:rPr lang="en-US" spc="-2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1705 validation efforts (Education Code §78213 (e)). STEM students who also need Statistics for their program or major may begin in that course, but when they start on the STEM Calculus Pathway, the following rules apply.</a:t>
            </a:r>
          </a:p>
        </p:txBody>
      </p:sp>
      <p:sp>
        <p:nvSpPr>
          <p:cNvPr id="12" name="TextBox 11">
            <a:extLst>
              <a:ext uri="{FF2B5EF4-FFF2-40B4-BE49-F238E27FC236}">
                <a16:creationId xmlns:a16="http://schemas.microsoft.com/office/drawing/2014/main" id="{7A76A62B-1CF9-9267-5811-9D4F21E615D4}"/>
              </a:ext>
            </a:extLst>
          </p:cNvPr>
          <p:cNvSpPr txBox="1"/>
          <p:nvPr/>
        </p:nvSpPr>
        <p:spPr>
          <a:xfrm>
            <a:off x="2078189" y="337644"/>
            <a:ext cx="6316677" cy="400110"/>
          </a:xfrm>
          <a:prstGeom prst="rect">
            <a:avLst/>
          </a:prstGeom>
          <a:noFill/>
        </p:spPr>
        <p:txBody>
          <a:bodyPr wrap="square" rtlCol="0">
            <a:spAutoFit/>
          </a:bodyPr>
          <a:lstStyle/>
          <a:p>
            <a:r>
              <a:rPr lang="en-US" sz="2000" b="1" dirty="0">
                <a:solidFill>
                  <a:schemeClr val="accent1">
                    <a:lumMod val="50000"/>
                  </a:schemeClr>
                </a:solidFill>
                <a:latin typeface="Cambria" panose="02040503050406030204" pitchFamily="18" charset="0"/>
              </a:rPr>
              <a:t>STEM Calculus Pathway Placement</a:t>
            </a:r>
          </a:p>
        </p:txBody>
      </p:sp>
      <p:pic>
        <p:nvPicPr>
          <p:cNvPr id="16" name="Picture 15">
            <a:extLst>
              <a:ext uri="{FF2B5EF4-FFF2-40B4-BE49-F238E27FC236}">
                <a16:creationId xmlns:a16="http://schemas.microsoft.com/office/drawing/2014/main" id="{79E8215E-D1EB-3EF8-6A8A-4CAFB32C0B4E}"/>
              </a:ext>
            </a:extLst>
          </p:cNvPr>
          <p:cNvPicPr>
            <a:picLocks noChangeAspect="1"/>
          </p:cNvPicPr>
          <p:nvPr/>
        </p:nvPicPr>
        <p:blipFill>
          <a:blip r:embed="rId5"/>
          <a:stretch>
            <a:fillRect/>
          </a:stretch>
        </p:blipFill>
        <p:spPr>
          <a:xfrm>
            <a:off x="5804297" y="737754"/>
            <a:ext cx="5913365" cy="4830839"/>
          </a:xfrm>
          <a:prstGeom prst="rect">
            <a:avLst/>
          </a:prstGeom>
        </p:spPr>
      </p:pic>
    </p:spTree>
    <p:extLst>
      <p:ext uri="{BB962C8B-B14F-4D97-AF65-F5344CB8AC3E}">
        <p14:creationId xmlns:p14="http://schemas.microsoft.com/office/powerpoint/2010/main" val="4021958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331D1B-56CE-854D-E4A0-FB6BC87FB837}"/>
              </a:ext>
            </a:extLst>
          </p:cNvPr>
          <p:cNvPicPr>
            <a:picLocks noChangeAspect="1"/>
          </p:cNvPicPr>
          <p:nvPr/>
        </p:nvPicPr>
        <p:blipFill>
          <a:blip r:embed="rId2"/>
          <a:stretch>
            <a:fillRect/>
          </a:stretch>
        </p:blipFill>
        <p:spPr>
          <a:xfrm>
            <a:off x="0" y="5297826"/>
            <a:ext cx="1718118" cy="1560174"/>
          </a:xfrm>
          <a:prstGeom prst="rect">
            <a:avLst/>
          </a:prstGeom>
        </p:spPr>
      </p:pic>
      <p:sp>
        <p:nvSpPr>
          <p:cNvPr id="9" name="Rectangle 8">
            <a:extLst>
              <a:ext uri="{FF2B5EF4-FFF2-40B4-BE49-F238E27FC236}">
                <a16:creationId xmlns:a16="http://schemas.microsoft.com/office/drawing/2014/main" id="{C4BD6E3C-4ECD-F9FE-9E91-BAB60FD13176}"/>
              </a:ext>
            </a:extLst>
          </p:cNvPr>
          <p:cNvSpPr/>
          <p:nvPr/>
        </p:nvSpPr>
        <p:spPr>
          <a:xfrm>
            <a:off x="1650514" y="9366"/>
            <a:ext cx="67599" cy="5792464"/>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3A8D35-AA27-F439-720E-E11068B6FA5B}"/>
              </a:ext>
            </a:extLst>
          </p:cNvPr>
          <p:cNvSpPr/>
          <p:nvPr/>
        </p:nvSpPr>
        <p:spPr>
          <a:xfrm rot="5400000">
            <a:off x="6932197" y="544832"/>
            <a:ext cx="45719" cy="1047388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B22901F-CA34-0E47-3AEE-B9C1E6B67FDF}"/>
              </a:ext>
            </a:extLst>
          </p:cNvPr>
          <p:cNvSpPr txBox="1"/>
          <p:nvPr/>
        </p:nvSpPr>
        <p:spPr>
          <a:xfrm rot="16200000">
            <a:off x="-541705" y="1964582"/>
            <a:ext cx="2801527" cy="769441"/>
          </a:xfrm>
          <a:prstGeom prst="rect">
            <a:avLst/>
          </a:prstGeom>
          <a:noFill/>
        </p:spPr>
        <p:txBody>
          <a:bodyPr wrap="square" rtlCol="0">
            <a:spAutoFit/>
          </a:bodyPr>
          <a:lstStyle/>
          <a:p>
            <a:r>
              <a:rPr lang="en-US" sz="4400" dirty="0">
                <a:latin typeface="Cambria" panose="02040503050406030204" pitchFamily="18" charset="0"/>
              </a:rPr>
              <a:t>AB 1705 </a:t>
            </a:r>
          </a:p>
        </p:txBody>
      </p:sp>
      <p:sp>
        <p:nvSpPr>
          <p:cNvPr id="26" name="Rectangle 25">
            <a:extLst>
              <a:ext uri="{FF2B5EF4-FFF2-40B4-BE49-F238E27FC236}">
                <a16:creationId xmlns:a16="http://schemas.microsoft.com/office/drawing/2014/main" id="{3E3A4C1D-A4F7-93C0-F877-55A8C849FCF5}"/>
              </a:ext>
            </a:extLst>
          </p:cNvPr>
          <p:cNvSpPr/>
          <p:nvPr/>
        </p:nvSpPr>
        <p:spPr>
          <a:xfrm>
            <a:off x="1718118" y="5801831"/>
            <a:ext cx="10473881" cy="105617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DE12013-8CBD-BC26-C56E-7D5F5966C200}"/>
              </a:ext>
            </a:extLst>
          </p:cNvPr>
          <p:cNvPicPr>
            <a:picLocks noChangeAspect="1"/>
          </p:cNvPicPr>
          <p:nvPr/>
        </p:nvPicPr>
        <p:blipFill>
          <a:blip r:embed="rId3">
            <a:alphaModFix amt="20000"/>
            <a:extLst>
              <a:ext uri="{837473B0-CC2E-450A-ABE3-18F120FF3D39}">
                <a1611:picAttrSrcUrl xmlns:a1611="http://schemas.microsoft.com/office/drawing/2016/11/main" r:id="rId4"/>
              </a:ext>
            </a:extLst>
          </a:blip>
          <a:stretch>
            <a:fillRect/>
          </a:stretch>
        </p:blipFill>
        <p:spPr>
          <a:xfrm>
            <a:off x="1718119" y="5780373"/>
            <a:ext cx="10473881" cy="1099086"/>
          </a:xfrm>
          <a:prstGeom prst="rect">
            <a:avLst/>
          </a:prstGeom>
        </p:spPr>
      </p:pic>
      <p:sp>
        <p:nvSpPr>
          <p:cNvPr id="2" name="TextBox 1">
            <a:extLst>
              <a:ext uri="{FF2B5EF4-FFF2-40B4-BE49-F238E27FC236}">
                <a16:creationId xmlns:a16="http://schemas.microsoft.com/office/drawing/2014/main" id="{476620AD-4267-6A9C-482C-EF724053C023}"/>
              </a:ext>
            </a:extLst>
          </p:cNvPr>
          <p:cNvSpPr txBox="1"/>
          <p:nvPr/>
        </p:nvSpPr>
        <p:spPr>
          <a:xfrm rot="16200000">
            <a:off x="-1158139" y="2422764"/>
            <a:ext cx="4960391" cy="461665"/>
          </a:xfrm>
          <a:prstGeom prst="rect">
            <a:avLst/>
          </a:prstGeom>
          <a:noFill/>
        </p:spPr>
        <p:txBody>
          <a:bodyPr wrap="square" rtlCol="0">
            <a:spAutoFit/>
          </a:bodyPr>
          <a:lstStyle/>
          <a:p>
            <a:r>
              <a:rPr lang="en-US" sz="2400" b="1" dirty="0">
                <a:solidFill>
                  <a:schemeClr val="accent1">
                    <a:lumMod val="50000"/>
                  </a:schemeClr>
                </a:solidFill>
                <a:latin typeface="Cambria" panose="02040503050406030204" pitchFamily="18" charset="0"/>
              </a:rPr>
              <a:t>February 27,2024 Memorandum</a:t>
            </a:r>
          </a:p>
        </p:txBody>
      </p:sp>
      <p:sp>
        <p:nvSpPr>
          <p:cNvPr id="12" name="TextBox 11">
            <a:extLst>
              <a:ext uri="{FF2B5EF4-FFF2-40B4-BE49-F238E27FC236}">
                <a16:creationId xmlns:a16="http://schemas.microsoft.com/office/drawing/2014/main" id="{7A76A62B-1CF9-9267-5811-9D4F21E615D4}"/>
              </a:ext>
            </a:extLst>
          </p:cNvPr>
          <p:cNvSpPr txBox="1"/>
          <p:nvPr/>
        </p:nvSpPr>
        <p:spPr>
          <a:xfrm>
            <a:off x="1995994" y="163709"/>
            <a:ext cx="9643793" cy="1200329"/>
          </a:xfrm>
          <a:prstGeom prst="rect">
            <a:avLst/>
          </a:prstGeom>
          <a:noFill/>
        </p:spPr>
        <p:txBody>
          <a:bodyPr wrap="square" rtlCol="0">
            <a:spAutoFit/>
          </a:bodyPr>
          <a:lstStyle/>
          <a:p>
            <a:r>
              <a:rPr lang="en-US" sz="2400" b="1" dirty="0">
                <a:solidFill>
                  <a:srgbClr val="002F6D"/>
                </a:solidFill>
                <a:effectLst/>
                <a:latin typeface="Cambria" panose="02040503050406030204" pitchFamily="18" charset="0"/>
                <a:ea typeface="Arial" panose="020B0604020202020204" pitchFamily="34" charset="0"/>
              </a:rPr>
              <a:t>Required</a:t>
            </a:r>
            <a:r>
              <a:rPr lang="en-US" sz="2400" b="1" spc="-10" dirty="0">
                <a:solidFill>
                  <a:srgbClr val="002F6D"/>
                </a:solidFill>
                <a:effectLst/>
                <a:latin typeface="Cambria" panose="02040503050406030204" pitchFamily="18" charset="0"/>
                <a:ea typeface="Arial" panose="020B0604020202020204" pitchFamily="34" charset="0"/>
              </a:rPr>
              <a:t> </a:t>
            </a:r>
            <a:r>
              <a:rPr lang="en-US" sz="2400" b="1" dirty="0">
                <a:solidFill>
                  <a:srgbClr val="002F6D"/>
                </a:solidFill>
                <a:effectLst/>
                <a:latin typeface="Cambria" panose="02040503050406030204" pitchFamily="18" charset="0"/>
                <a:ea typeface="Arial" panose="020B0604020202020204" pitchFamily="34" charset="0"/>
              </a:rPr>
              <a:t>Action:</a:t>
            </a:r>
            <a:r>
              <a:rPr lang="en-US" sz="2400" b="1" spc="-60" dirty="0">
                <a:solidFill>
                  <a:srgbClr val="002F6D"/>
                </a:solidFill>
                <a:effectLst/>
                <a:latin typeface="Cambria" panose="02040503050406030204" pitchFamily="18" charset="0"/>
                <a:ea typeface="Arial" panose="020B0604020202020204" pitchFamily="34" charset="0"/>
              </a:rPr>
              <a:t> </a:t>
            </a:r>
            <a:r>
              <a:rPr lang="en-US" sz="2400" b="1" dirty="0">
                <a:solidFill>
                  <a:srgbClr val="002F6D"/>
                </a:solidFill>
                <a:effectLst/>
                <a:latin typeface="Cambria" panose="02040503050406030204" pitchFamily="18" charset="0"/>
                <a:ea typeface="Arial" panose="020B0604020202020204" pitchFamily="34" charset="0"/>
              </a:rPr>
              <a:t>Certification</a:t>
            </a:r>
            <a:r>
              <a:rPr lang="en-US" sz="2400" b="1" spc="-10" dirty="0">
                <a:solidFill>
                  <a:srgbClr val="002F6D"/>
                </a:solidFill>
                <a:effectLst/>
                <a:latin typeface="Cambria" panose="02040503050406030204" pitchFamily="18" charset="0"/>
                <a:ea typeface="Arial" panose="020B0604020202020204" pitchFamily="34" charset="0"/>
              </a:rPr>
              <a:t> </a:t>
            </a:r>
            <a:r>
              <a:rPr lang="en-US" sz="2400" b="1" dirty="0">
                <a:solidFill>
                  <a:srgbClr val="002F6D"/>
                </a:solidFill>
                <a:effectLst/>
                <a:latin typeface="Cambria" panose="02040503050406030204" pitchFamily="18" charset="0"/>
                <a:ea typeface="Arial" panose="020B0604020202020204" pitchFamily="34" charset="0"/>
              </a:rPr>
              <a:t>of</a:t>
            </a:r>
            <a:r>
              <a:rPr lang="en-US" sz="2400" b="1" spc="-50" dirty="0">
                <a:solidFill>
                  <a:srgbClr val="002F6D"/>
                </a:solidFill>
                <a:effectLst/>
                <a:latin typeface="Cambria" panose="02040503050406030204" pitchFamily="18" charset="0"/>
                <a:ea typeface="Arial" panose="020B0604020202020204" pitchFamily="34" charset="0"/>
              </a:rPr>
              <a:t> </a:t>
            </a:r>
            <a:r>
              <a:rPr lang="en-US" sz="2400" b="1" dirty="0">
                <a:solidFill>
                  <a:srgbClr val="002F6D"/>
                </a:solidFill>
                <a:effectLst/>
                <a:latin typeface="Cambria" panose="02040503050406030204" pitchFamily="18" charset="0"/>
                <a:ea typeface="Arial" panose="020B0604020202020204" pitchFamily="34" charset="0"/>
              </a:rPr>
              <a:t>Progress</a:t>
            </a:r>
            <a:r>
              <a:rPr lang="en-US" sz="2400" b="1" spc="-20" dirty="0">
                <a:solidFill>
                  <a:srgbClr val="002F6D"/>
                </a:solidFill>
                <a:effectLst/>
                <a:latin typeface="Cambria" panose="02040503050406030204" pitchFamily="18" charset="0"/>
                <a:ea typeface="Arial" panose="020B0604020202020204" pitchFamily="34" charset="0"/>
              </a:rPr>
              <a:t> </a:t>
            </a:r>
            <a:r>
              <a:rPr lang="en-US" sz="2400" b="1" dirty="0">
                <a:solidFill>
                  <a:srgbClr val="002F6D"/>
                </a:solidFill>
                <a:effectLst/>
                <a:latin typeface="Cambria" panose="02040503050406030204" pitchFamily="18" charset="0"/>
                <a:ea typeface="Arial" panose="020B0604020202020204" pitchFamily="34" charset="0"/>
              </a:rPr>
              <a:t>Toward</a:t>
            </a:r>
            <a:r>
              <a:rPr lang="en-US" sz="2400" b="1" spc="-10" dirty="0">
                <a:solidFill>
                  <a:srgbClr val="002F6D"/>
                </a:solidFill>
                <a:effectLst/>
                <a:latin typeface="Cambria" panose="02040503050406030204" pitchFamily="18" charset="0"/>
                <a:ea typeface="Arial" panose="020B0604020202020204" pitchFamily="34" charset="0"/>
              </a:rPr>
              <a:t> </a:t>
            </a:r>
            <a:r>
              <a:rPr lang="en-US" sz="2400" b="1" dirty="0">
                <a:solidFill>
                  <a:srgbClr val="002F6D"/>
                </a:solidFill>
                <a:effectLst/>
                <a:latin typeface="Cambria" panose="02040503050406030204" pitchFamily="18" charset="0"/>
                <a:ea typeface="Arial" panose="020B0604020202020204" pitchFamily="34" charset="0"/>
              </a:rPr>
              <a:t>AB</a:t>
            </a:r>
            <a:r>
              <a:rPr lang="en-US" sz="2400" b="1" spc="-75" dirty="0">
                <a:solidFill>
                  <a:srgbClr val="002F6D"/>
                </a:solidFill>
                <a:effectLst/>
                <a:latin typeface="Cambria" panose="02040503050406030204" pitchFamily="18" charset="0"/>
                <a:ea typeface="Arial" panose="020B0604020202020204" pitchFamily="34" charset="0"/>
              </a:rPr>
              <a:t> </a:t>
            </a:r>
            <a:r>
              <a:rPr lang="en-US" sz="2400" b="1" dirty="0">
                <a:solidFill>
                  <a:srgbClr val="002F6D"/>
                </a:solidFill>
                <a:effectLst/>
                <a:latin typeface="Cambria" panose="02040503050406030204" pitchFamily="18" charset="0"/>
                <a:ea typeface="Arial" panose="020B0604020202020204" pitchFamily="34" charset="0"/>
              </a:rPr>
              <a:t>1705</a:t>
            </a:r>
            <a:r>
              <a:rPr lang="en-US" sz="2400" b="1" spc="-10" dirty="0">
                <a:solidFill>
                  <a:srgbClr val="002F6D"/>
                </a:solidFill>
                <a:effectLst/>
                <a:latin typeface="Cambria" panose="02040503050406030204" pitchFamily="18" charset="0"/>
                <a:ea typeface="Arial" panose="020B0604020202020204" pitchFamily="34" charset="0"/>
              </a:rPr>
              <a:t> </a:t>
            </a:r>
            <a:r>
              <a:rPr lang="en-US" sz="2400" b="1" dirty="0">
                <a:solidFill>
                  <a:srgbClr val="002F6D"/>
                </a:solidFill>
                <a:effectLst/>
                <a:latin typeface="Cambria" panose="02040503050406030204" pitchFamily="18" charset="0"/>
                <a:ea typeface="Arial" panose="020B0604020202020204" pitchFamily="34" charset="0"/>
              </a:rPr>
              <a:t>Validation for STEM Calculus Pathway Placement and Initial</a:t>
            </a:r>
            <a:r>
              <a:rPr lang="en-US" sz="2400" b="1" spc="-25" dirty="0">
                <a:solidFill>
                  <a:srgbClr val="002F6D"/>
                </a:solidFill>
                <a:effectLst/>
                <a:latin typeface="Cambria" panose="02040503050406030204" pitchFamily="18" charset="0"/>
                <a:ea typeface="Arial" panose="020B0604020202020204" pitchFamily="34" charset="0"/>
              </a:rPr>
              <a:t> </a:t>
            </a:r>
            <a:r>
              <a:rPr lang="en-US" sz="2400" b="1" dirty="0">
                <a:solidFill>
                  <a:srgbClr val="002F6D"/>
                </a:solidFill>
                <a:effectLst/>
                <a:latin typeface="Cambria" panose="02040503050406030204" pitchFamily="18" charset="0"/>
                <a:ea typeface="Arial" panose="020B0604020202020204" pitchFamily="34" charset="0"/>
              </a:rPr>
              <a:t>Math Enrollment</a:t>
            </a:r>
            <a:endParaRPr lang="en-US" sz="2400" dirty="0">
              <a:effectLst/>
              <a:latin typeface="Cambria" panose="02040503050406030204" pitchFamily="18" charset="0"/>
              <a:ea typeface="Arial" panose="020B0604020202020204" pitchFamily="34" charset="0"/>
            </a:endParaRPr>
          </a:p>
        </p:txBody>
      </p:sp>
      <p:sp>
        <p:nvSpPr>
          <p:cNvPr id="4" name="TextBox 3">
            <a:extLst>
              <a:ext uri="{FF2B5EF4-FFF2-40B4-BE49-F238E27FC236}">
                <a16:creationId xmlns:a16="http://schemas.microsoft.com/office/drawing/2014/main" id="{3234E671-0177-AD4A-B87B-812E8AAB214C}"/>
              </a:ext>
            </a:extLst>
          </p:cNvPr>
          <p:cNvSpPr txBox="1"/>
          <p:nvPr/>
        </p:nvSpPr>
        <p:spPr>
          <a:xfrm>
            <a:off x="1995994" y="1364038"/>
            <a:ext cx="10014496" cy="1976503"/>
          </a:xfrm>
          <a:prstGeom prst="rect">
            <a:avLst/>
          </a:prstGeom>
          <a:noFill/>
        </p:spPr>
        <p:txBody>
          <a:bodyPr wrap="square">
            <a:spAutoFit/>
          </a:bodyPr>
          <a:lstStyle/>
          <a:p>
            <a:pPr marL="93980" marR="132080" indent="-635" algn="just">
              <a:lnSpc>
                <a:spcPct val="115000"/>
              </a:lnSpc>
              <a:spcBef>
                <a:spcPts val="0"/>
              </a:spcBef>
              <a:spcAft>
                <a:spcPts val="0"/>
              </a:spcAft>
            </a:pPr>
            <a:r>
              <a:rPr lang="en-US" sz="1600" b="1" dirty="0">
                <a:effectLst/>
                <a:latin typeface="Arial" panose="020B0604020202020204" pitchFamily="34" charset="0"/>
                <a:ea typeface="Arial" panose="020B0604020202020204" pitchFamily="34" charset="0"/>
              </a:rPr>
              <a:t>Option</a:t>
            </a:r>
            <a:r>
              <a:rPr lang="en-US" sz="1600" b="1" spc="-75" dirty="0">
                <a:effectLst/>
                <a:latin typeface="Arial" panose="020B0604020202020204" pitchFamily="34" charset="0"/>
                <a:ea typeface="Arial" panose="020B0604020202020204" pitchFamily="34" charset="0"/>
              </a:rPr>
              <a:t> </a:t>
            </a:r>
            <a:r>
              <a:rPr lang="en-US" sz="1600" b="1" dirty="0">
                <a:effectLst/>
                <a:latin typeface="Arial" panose="020B0604020202020204" pitchFamily="34" charset="0"/>
                <a:ea typeface="Arial" panose="020B0604020202020204" pitchFamily="34" charset="0"/>
              </a:rPr>
              <a:t>A</a:t>
            </a:r>
            <a:r>
              <a:rPr lang="en-US" sz="1600" b="1" spc="-75" dirty="0">
                <a:effectLst/>
                <a:latin typeface="Arial" panose="020B0604020202020204" pitchFamily="34" charset="0"/>
                <a:ea typeface="Arial" panose="020B0604020202020204" pitchFamily="34" charset="0"/>
              </a:rPr>
              <a:t> </a:t>
            </a:r>
            <a:r>
              <a:rPr lang="en-US" sz="1600" b="1" dirty="0">
                <a:effectLst/>
                <a:latin typeface="Arial" panose="020B0604020202020204" pitchFamily="34" charset="0"/>
                <a:ea typeface="Arial" panose="020B0604020202020204" pitchFamily="34" charset="0"/>
              </a:rPr>
              <a:t>(STEM</a:t>
            </a:r>
            <a:r>
              <a:rPr lang="en-US" sz="1600" b="1" spc="-70" dirty="0">
                <a:effectLst/>
                <a:latin typeface="Arial" panose="020B0604020202020204" pitchFamily="34" charset="0"/>
                <a:ea typeface="Arial" panose="020B0604020202020204" pitchFamily="34" charset="0"/>
              </a:rPr>
              <a:t> </a:t>
            </a:r>
            <a:r>
              <a:rPr lang="en-US" sz="1600" b="1" dirty="0">
                <a:effectLst/>
                <a:latin typeface="Arial" panose="020B0604020202020204" pitchFamily="34" charset="0"/>
                <a:ea typeface="Arial" panose="020B0604020202020204" pitchFamily="34" charset="0"/>
              </a:rPr>
              <a:t>Calculus 1</a:t>
            </a:r>
            <a:r>
              <a:rPr lang="en-US" sz="1600" b="1" spc="-70" dirty="0">
                <a:effectLst/>
                <a:latin typeface="Arial" panose="020B0604020202020204" pitchFamily="34" charset="0"/>
                <a:ea typeface="Arial" panose="020B0604020202020204" pitchFamily="34" charset="0"/>
              </a:rPr>
              <a:t> </a:t>
            </a:r>
            <a:r>
              <a:rPr lang="en-US" sz="1600" b="1" dirty="0">
                <a:effectLst/>
                <a:latin typeface="Arial" panose="020B0604020202020204" pitchFamily="34" charset="0"/>
                <a:ea typeface="Arial" panose="020B0604020202020204" pitchFamily="34" charset="0"/>
              </a:rPr>
              <a:t>Implementation):</a:t>
            </a:r>
            <a:r>
              <a:rPr lang="en-US" sz="1600" b="1"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Colleges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choosing</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this</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option</a:t>
            </a:r>
            <a:r>
              <a:rPr lang="en-US" sz="1800" spc="-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are</a:t>
            </a:r>
            <a:r>
              <a:rPr lang="en-US" sz="1800" spc="-5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meeting</a:t>
            </a:r>
            <a:r>
              <a:rPr lang="en-US" sz="1800" spc="-9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AB</a:t>
            </a:r>
            <a:r>
              <a:rPr lang="en-US" sz="1800" spc="-9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1705 standards by replacing stand-alone preparatory</a:t>
            </a:r>
            <a:r>
              <a:rPr lang="en-US" sz="1800" spc="1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courses</a:t>
            </a:r>
            <a:r>
              <a:rPr lang="en-US" sz="1800" spc="1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with support-enhanced STEM Calculus 1 or</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linked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corequisite support of</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no more than</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two</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additional units</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by July</a:t>
            </a:r>
            <a:r>
              <a:rPr lang="en-US" sz="1800" spc="-4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1,</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2025.</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If the</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college continues to</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offer stand-alone preparatory courses, enrollment will</a:t>
            </a:r>
            <a:r>
              <a:rPr lang="en-US" sz="1800" spc="-4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proactively restricted to student populations described in §78213 (j).</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These</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colleges will</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still</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complete the</a:t>
            </a:r>
            <a:r>
              <a:rPr lang="en-US" sz="1800" spc="-3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certification form, but no data submission is</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required.</a:t>
            </a:r>
          </a:p>
        </p:txBody>
      </p:sp>
    </p:spTree>
    <p:extLst>
      <p:ext uri="{BB962C8B-B14F-4D97-AF65-F5344CB8AC3E}">
        <p14:creationId xmlns:p14="http://schemas.microsoft.com/office/powerpoint/2010/main" val="236883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331D1B-56CE-854D-E4A0-FB6BC87FB837}"/>
              </a:ext>
            </a:extLst>
          </p:cNvPr>
          <p:cNvPicPr>
            <a:picLocks noChangeAspect="1"/>
          </p:cNvPicPr>
          <p:nvPr/>
        </p:nvPicPr>
        <p:blipFill>
          <a:blip r:embed="rId2"/>
          <a:stretch>
            <a:fillRect/>
          </a:stretch>
        </p:blipFill>
        <p:spPr>
          <a:xfrm>
            <a:off x="0" y="5297826"/>
            <a:ext cx="1718118" cy="1560174"/>
          </a:xfrm>
          <a:prstGeom prst="rect">
            <a:avLst/>
          </a:prstGeom>
        </p:spPr>
      </p:pic>
      <p:sp>
        <p:nvSpPr>
          <p:cNvPr id="9" name="Rectangle 8">
            <a:extLst>
              <a:ext uri="{FF2B5EF4-FFF2-40B4-BE49-F238E27FC236}">
                <a16:creationId xmlns:a16="http://schemas.microsoft.com/office/drawing/2014/main" id="{C4BD6E3C-4ECD-F9FE-9E91-BAB60FD13176}"/>
              </a:ext>
            </a:extLst>
          </p:cNvPr>
          <p:cNvSpPr/>
          <p:nvPr/>
        </p:nvSpPr>
        <p:spPr>
          <a:xfrm>
            <a:off x="1650514" y="9366"/>
            <a:ext cx="67599" cy="5792464"/>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3A8D35-AA27-F439-720E-E11068B6FA5B}"/>
              </a:ext>
            </a:extLst>
          </p:cNvPr>
          <p:cNvSpPr/>
          <p:nvPr/>
        </p:nvSpPr>
        <p:spPr>
          <a:xfrm rot="5400000">
            <a:off x="6932197" y="544832"/>
            <a:ext cx="45719" cy="1047388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B22901F-CA34-0E47-3AEE-B9C1E6B67FDF}"/>
              </a:ext>
            </a:extLst>
          </p:cNvPr>
          <p:cNvSpPr txBox="1"/>
          <p:nvPr/>
        </p:nvSpPr>
        <p:spPr>
          <a:xfrm rot="16200000">
            <a:off x="-541705" y="1964582"/>
            <a:ext cx="2801527" cy="769441"/>
          </a:xfrm>
          <a:prstGeom prst="rect">
            <a:avLst/>
          </a:prstGeom>
          <a:noFill/>
        </p:spPr>
        <p:txBody>
          <a:bodyPr wrap="square" rtlCol="0">
            <a:spAutoFit/>
          </a:bodyPr>
          <a:lstStyle/>
          <a:p>
            <a:r>
              <a:rPr lang="en-US" sz="4400" dirty="0">
                <a:latin typeface="Cambria" panose="02040503050406030204" pitchFamily="18" charset="0"/>
              </a:rPr>
              <a:t>AB 1705 </a:t>
            </a:r>
          </a:p>
        </p:txBody>
      </p:sp>
      <p:sp>
        <p:nvSpPr>
          <p:cNvPr id="26" name="Rectangle 25">
            <a:extLst>
              <a:ext uri="{FF2B5EF4-FFF2-40B4-BE49-F238E27FC236}">
                <a16:creationId xmlns:a16="http://schemas.microsoft.com/office/drawing/2014/main" id="{3E3A4C1D-A4F7-93C0-F877-55A8C849FCF5}"/>
              </a:ext>
            </a:extLst>
          </p:cNvPr>
          <p:cNvSpPr/>
          <p:nvPr/>
        </p:nvSpPr>
        <p:spPr>
          <a:xfrm>
            <a:off x="1718118" y="5801831"/>
            <a:ext cx="10473881" cy="105617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DE12013-8CBD-BC26-C56E-7D5F5966C200}"/>
              </a:ext>
            </a:extLst>
          </p:cNvPr>
          <p:cNvPicPr>
            <a:picLocks noChangeAspect="1"/>
          </p:cNvPicPr>
          <p:nvPr/>
        </p:nvPicPr>
        <p:blipFill>
          <a:blip r:embed="rId3">
            <a:alphaModFix amt="20000"/>
            <a:extLst>
              <a:ext uri="{837473B0-CC2E-450A-ABE3-18F120FF3D39}">
                <a1611:picAttrSrcUrl xmlns:a1611="http://schemas.microsoft.com/office/drawing/2016/11/main" r:id="rId4"/>
              </a:ext>
            </a:extLst>
          </a:blip>
          <a:stretch>
            <a:fillRect/>
          </a:stretch>
        </p:blipFill>
        <p:spPr>
          <a:xfrm>
            <a:off x="1718119" y="5780373"/>
            <a:ext cx="10473881" cy="1099086"/>
          </a:xfrm>
          <a:prstGeom prst="rect">
            <a:avLst/>
          </a:prstGeom>
        </p:spPr>
      </p:pic>
      <p:sp>
        <p:nvSpPr>
          <p:cNvPr id="2" name="TextBox 1">
            <a:extLst>
              <a:ext uri="{FF2B5EF4-FFF2-40B4-BE49-F238E27FC236}">
                <a16:creationId xmlns:a16="http://schemas.microsoft.com/office/drawing/2014/main" id="{476620AD-4267-6A9C-482C-EF724053C023}"/>
              </a:ext>
            </a:extLst>
          </p:cNvPr>
          <p:cNvSpPr txBox="1"/>
          <p:nvPr/>
        </p:nvSpPr>
        <p:spPr>
          <a:xfrm rot="16200000">
            <a:off x="-1158139" y="2422764"/>
            <a:ext cx="4960391" cy="461665"/>
          </a:xfrm>
          <a:prstGeom prst="rect">
            <a:avLst/>
          </a:prstGeom>
          <a:noFill/>
        </p:spPr>
        <p:txBody>
          <a:bodyPr wrap="square" rtlCol="0">
            <a:spAutoFit/>
          </a:bodyPr>
          <a:lstStyle/>
          <a:p>
            <a:r>
              <a:rPr lang="en-US" sz="2400" b="1" dirty="0">
                <a:solidFill>
                  <a:schemeClr val="accent1">
                    <a:lumMod val="50000"/>
                  </a:schemeClr>
                </a:solidFill>
                <a:latin typeface="Cambria" panose="02040503050406030204" pitchFamily="18" charset="0"/>
              </a:rPr>
              <a:t>February 27,2024 Memorandum</a:t>
            </a:r>
          </a:p>
        </p:txBody>
      </p:sp>
      <p:sp>
        <p:nvSpPr>
          <p:cNvPr id="5" name="TextBox 4">
            <a:extLst>
              <a:ext uri="{FF2B5EF4-FFF2-40B4-BE49-F238E27FC236}">
                <a16:creationId xmlns:a16="http://schemas.microsoft.com/office/drawing/2014/main" id="{DFBED4E8-C25A-6F47-98F4-D0D76072C920}"/>
              </a:ext>
            </a:extLst>
          </p:cNvPr>
          <p:cNvSpPr txBox="1"/>
          <p:nvPr/>
        </p:nvSpPr>
        <p:spPr>
          <a:xfrm>
            <a:off x="1860666" y="173401"/>
            <a:ext cx="9999123" cy="2932085"/>
          </a:xfrm>
          <a:prstGeom prst="rect">
            <a:avLst/>
          </a:prstGeom>
          <a:noFill/>
        </p:spPr>
        <p:txBody>
          <a:bodyPr wrap="square">
            <a:spAutoFit/>
          </a:bodyPr>
          <a:lstStyle/>
          <a:p>
            <a:pPr marL="87630" marR="182245" indent="5715" algn="just">
              <a:lnSpc>
                <a:spcPct val="115000"/>
              </a:lnSpc>
              <a:spcBef>
                <a:spcPts val="1165"/>
              </a:spcBef>
              <a:spcAft>
                <a:spcPts val="0"/>
              </a:spcAft>
            </a:pPr>
            <a:r>
              <a:rPr lang="en-US" b="1" dirty="0">
                <a:effectLst/>
                <a:latin typeface="Cambria" panose="02040503050406030204" pitchFamily="18" charset="0"/>
                <a:ea typeface="Arial" panose="020B0604020202020204" pitchFamily="34" charset="0"/>
              </a:rPr>
              <a:t>Option</a:t>
            </a:r>
            <a:r>
              <a:rPr lang="en-US" b="1" spc="165" dirty="0">
                <a:effectLst/>
                <a:latin typeface="Cambria" panose="02040503050406030204" pitchFamily="18" charset="0"/>
                <a:ea typeface="Arial" panose="020B0604020202020204" pitchFamily="34" charset="0"/>
              </a:rPr>
              <a:t> </a:t>
            </a:r>
            <a:r>
              <a:rPr lang="en-US" b="1" dirty="0">
                <a:effectLst/>
                <a:latin typeface="Cambria" panose="02040503050406030204" pitchFamily="18" charset="0"/>
                <a:ea typeface="Arial" panose="020B0604020202020204" pitchFamily="34" charset="0"/>
              </a:rPr>
              <a:t>B (Apply</a:t>
            </a:r>
            <a:r>
              <a:rPr lang="en-US" b="1" spc="165" dirty="0">
                <a:effectLst/>
                <a:latin typeface="Cambria" panose="02040503050406030204" pitchFamily="18" charset="0"/>
                <a:ea typeface="Arial" panose="020B0604020202020204" pitchFamily="34" charset="0"/>
              </a:rPr>
              <a:t> </a:t>
            </a:r>
            <a:r>
              <a:rPr lang="en-US" b="1" dirty="0">
                <a:effectLst/>
                <a:latin typeface="Cambria" panose="02040503050406030204" pitchFamily="18" charset="0"/>
                <a:ea typeface="Arial" panose="020B0604020202020204" pitchFamily="34" charset="0"/>
              </a:rPr>
              <a:t>for Validation</a:t>
            </a:r>
            <a:r>
              <a:rPr lang="en-US" b="1" spc="190" dirty="0">
                <a:effectLst/>
                <a:latin typeface="Cambria" panose="02040503050406030204" pitchFamily="18" charset="0"/>
                <a:ea typeface="Arial" panose="020B0604020202020204" pitchFamily="34" charset="0"/>
              </a:rPr>
              <a:t> </a:t>
            </a:r>
            <a:r>
              <a:rPr lang="en-US" b="1" dirty="0">
                <a:effectLst/>
                <a:latin typeface="Cambria" panose="02040503050406030204" pitchFamily="18" charset="0"/>
                <a:ea typeface="Arial" panose="020B0604020202020204" pitchFamily="34" charset="0"/>
              </a:rPr>
              <a:t>Approval):</a:t>
            </a:r>
            <a:r>
              <a:rPr lang="en-US" b="1" spc="16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Colleges</a:t>
            </a:r>
            <a:r>
              <a:rPr lang="en-US" spc="20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choosing this option</a:t>
            </a:r>
            <a:r>
              <a:rPr lang="en-US" spc="16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are applying for full AB 1705 STEM Calculus Pathway Validation by validating</a:t>
            </a:r>
            <a:r>
              <a:rPr lang="en-US" spc="-1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an</a:t>
            </a:r>
            <a:r>
              <a:rPr lang="en-US" spc="-3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existing</a:t>
            </a:r>
            <a:r>
              <a:rPr lang="en-US" spc="-4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preparatory course or courses in the college's</a:t>
            </a:r>
            <a:r>
              <a:rPr lang="en-US" spc="9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STEM Calculus</a:t>
            </a:r>
            <a:r>
              <a:rPr lang="en-US" spc="9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pathway.</a:t>
            </a:r>
            <a:r>
              <a:rPr lang="en-US" spc="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This option requires</a:t>
            </a:r>
            <a:r>
              <a:rPr lang="en-US" spc="10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local</a:t>
            </a:r>
            <a:r>
              <a:rPr lang="en-US" spc="-1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data</a:t>
            </a:r>
            <a:r>
              <a:rPr lang="en-US" spc="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to</a:t>
            </a:r>
            <a:r>
              <a:rPr lang="en-US" spc="14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meet</a:t>
            </a:r>
            <a:r>
              <a:rPr lang="en-US" spc="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the three standards in §78213(f)(l)</a:t>
            </a:r>
            <a:r>
              <a:rPr lang="en-US" spc="19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for the Lowest STEM Placement group. If the analysis provided by the Chancellor's Office in</a:t>
            </a:r>
            <a:r>
              <a:rPr lang="en-US" spc="20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the college's</a:t>
            </a:r>
            <a:r>
              <a:rPr lang="en-US" spc="19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report</a:t>
            </a:r>
            <a:r>
              <a:rPr lang="en-US" spc="1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already</a:t>
            </a:r>
            <a:r>
              <a:rPr lang="en-US" spc="1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provided</a:t>
            </a:r>
            <a:r>
              <a:rPr lang="en-US" spc="20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this validation, please select Option Bin</a:t>
            </a:r>
            <a:r>
              <a:rPr lang="en-US" spc="20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the certification</a:t>
            </a:r>
            <a:r>
              <a:rPr lang="en-US" spc="20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form,</a:t>
            </a:r>
            <a:r>
              <a:rPr lang="en-US" spc="11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but</a:t>
            </a:r>
            <a:r>
              <a:rPr lang="en-US" spc="11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do</a:t>
            </a:r>
            <a:r>
              <a:rPr lang="en-US" spc="12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not</a:t>
            </a:r>
            <a:r>
              <a:rPr lang="en-US" spc="12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submit</a:t>
            </a:r>
            <a:r>
              <a:rPr lang="en-US" spc="16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data. If</a:t>
            </a:r>
            <a:r>
              <a:rPr lang="en-US" spc="1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the</a:t>
            </a:r>
            <a:r>
              <a:rPr lang="en-US" spc="11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CO</a:t>
            </a:r>
            <a:r>
              <a:rPr lang="en-US" spc="19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analysis</a:t>
            </a:r>
            <a:r>
              <a:rPr lang="en-US" spc="20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did</a:t>
            </a:r>
            <a:r>
              <a:rPr lang="en-US" spc="12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not</a:t>
            </a:r>
            <a:r>
              <a:rPr lang="en-US" spc="11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already</a:t>
            </a:r>
            <a:r>
              <a:rPr lang="en-US" spc="20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award</a:t>
            </a:r>
            <a:r>
              <a:rPr lang="en-US" spc="16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validation status</a:t>
            </a:r>
            <a:r>
              <a:rPr lang="en-US" spc="13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to</a:t>
            </a:r>
            <a:r>
              <a:rPr lang="en-US" spc="20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the</a:t>
            </a:r>
            <a:r>
              <a:rPr lang="en-US" spc="10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college, the college</a:t>
            </a:r>
            <a:r>
              <a:rPr lang="en-US" spc="16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must</a:t>
            </a:r>
            <a:r>
              <a:rPr lang="en-US" spc="11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submit</a:t>
            </a:r>
            <a:r>
              <a:rPr lang="en-US" spc="16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data</a:t>
            </a:r>
            <a:r>
              <a:rPr lang="en-US" spc="14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by July 1, 2024. If</a:t>
            </a:r>
            <a:r>
              <a:rPr lang="en-US" spc="1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validation</a:t>
            </a:r>
            <a:r>
              <a:rPr lang="en-US" spc="19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approval is granted, colleges will</a:t>
            </a:r>
            <a:r>
              <a:rPr lang="en-US" spc="-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implement</a:t>
            </a:r>
            <a:r>
              <a:rPr lang="en-US" spc="20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the STEM Calculus Pathway Placement rules with the validated course or courses required for Lowest STEM Placement students by July 1,</a:t>
            </a:r>
            <a:r>
              <a:rPr lang="en-US" spc="-3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2025.</a:t>
            </a:r>
          </a:p>
        </p:txBody>
      </p:sp>
    </p:spTree>
    <p:extLst>
      <p:ext uri="{BB962C8B-B14F-4D97-AF65-F5344CB8AC3E}">
        <p14:creationId xmlns:p14="http://schemas.microsoft.com/office/powerpoint/2010/main" val="3708915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331D1B-56CE-854D-E4A0-FB6BC87FB837}"/>
              </a:ext>
            </a:extLst>
          </p:cNvPr>
          <p:cNvPicPr>
            <a:picLocks noChangeAspect="1"/>
          </p:cNvPicPr>
          <p:nvPr/>
        </p:nvPicPr>
        <p:blipFill>
          <a:blip r:embed="rId2"/>
          <a:stretch>
            <a:fillRect/>
          </a:stretch>
        </p:blipFill>
        <p:spPr>
          <a:xfrm>
            <a:off x="0" y="5297826"/>
            <a:ext cx="1718118" cy="1560174"/>
          </a:xfrm>
          <a:prstGeom prst="rect">
            <a:avLst/>
          </a:prstGeom>
        </p:spPr>
      </p:pic>
      <p:sp>
        <p:nvSpPr>
          <p:cNvPr id="9" name="Rectangle 8">
            <a:extLst>
              <a:ext uri="{FF2B5EF4-FFF2-40B4-BE49-F238E27FC236}">
                <a16:creationId xmlns:a16="http://schemas.microsoft.com/office/drawing/2014/main" id="{C4BD6E3C-4ECD-F9FE-9E91-BAB60FD13176}"/>
              </a:ext>
            </a:extLst>
          </p:cNvPr>
          <p:cNvSpPr/>
          <p:nvPr/>
        </p:nvSpPr>
        <p:spPr>
          <a:xfrm>
            <a:off x="1650514" y="9366"/>
            <a:ext cx="67599" cy="5792464"/>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3A8D35-AA27-F439-720E-E11068B6FA5B}"/>
              </a:ext>
            </a:extLst>
          </p:cNvPr>
          <p:cNvSpPr/>
          <p:nvPr/>
        </p:nvSpPr>
        <p:spPr>
          <a:xfrm rot="5400000">
            <a:off x="6932197" y="544832"/>
            <a:ext cx="45719" cy="1047388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B22901F-CA34-0E47-3AEE-B9C1E6B67FDF}"/>
              </a:ext>
            </a:extLst>
          </p:cNvPr>
          <p:cNvSpPr txBox="1"/>
          <p:nvPr/>
        </p:nvSpPr>
        <p:spPr>
          <a:xfrm rot="16200000">
            <a:off x="-541705" y="1964582"/>
            <a:ext cx="2801527" cy="769441"/>
          </a:xfrm>
          <a:prstGeom prst="rect">
            <a:avLst/>
          </a:prstGeom>
          <a:noFill/>
        </p:spPr>
        <p:txBody>
          <a:bodyPr wrap="square" rtlCol="0">
            <a:spAutoFit/>
          </a:bodyPr>
          <a:lstStyle/>
          <a:p>
            <a:r>
              <a:rPr lang="en-US" sz="4400" dirty="0">
                <a:latin typeface="Cambria" panose="02040503050406030204" pitchFamily="18" charset="0"/>
              </a:rPr>
              <a:t>AB 1705 </a:t>
            </a:r>
          </a:p>
        </p:txBody>
      </p:sp>
      <p:sp>
        <p:nvSpPr>
          <p:cNvPr id="26" name="Rectangle 25">
            <a:extLst>
              <a:ext uri="{FF2B5EF4-FFF2-40B4-BE49-F238E27FC236}">
                <a16:creationId xmlns:a16="http://schemas.microsoft.com/office/drawing/2014/main" id="{3E3A4C1D-A4F7-93C0-F877-55A8C849FCF5}"/>
              </a:ext>
            </a:extLst>
          </p:cNvPr>
          <p:cNvSpPr/>
          <p:nvPr/>
        </p:nvSpPr>
        <p:spPr>
          <a:xfrm>
            <a:off x="1718118" y="5801831"/>
            <a:ext cx="10473881" cy="105617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DE12013-8CBD-BC26-C56E-7D5F5966C200}"/>
              </a:ext>
            </a:extLst>
          </p:cNvPr>
          <p:cNvPicPr>
            <a:picLocks noChangeAspect="1"/>
          </p:cNvPicPr>
          <p:nvPr/>
        </p:nvPicPr>
        <p:blipFill>
          <a:blip r:embed="rId3">
            <a:alphaModFix amt="20000"/>
            <a:extLst>
              <a:ext uri="{837473B0-CC2E-450A-ABE3-18F120FF3D39}">
                <a1611:picAttrSrcUrl xmlns:a1611="http://schemas.microsoft.com/office/drawing/2016/11/main" r:id="rId4"/>
              </a:ext>
            </a:extLst>
          </a:blip>
          <a:stretch>
            <a:fillRect/>
          </a:stretch>
        </p:blipFill>
        <p:spPr>
          <a:xfrm>
            <a:off x="1718119" y="5780373"/>
            <a:ext cx="10473881" cy="1099086"/>
          </a:xfrm>
          <a:prstGeom prst="rect">
            <a:avLst/>
          </a:prstGeom>
        </p:spPr>
      </p:pic>
      <p:sp>
        <p:nvSpPr>
          <p:cNvPr id="2" name="TextBox 1">
            <a:extLst>
              <a:ext uri="{FF2B5EF4-FFF2-40B4-BE49-F238E27FC236}">
                <a16:creationId xmlns:a16="http://schemas.microsoft.com/office/drawing/2014/main" id="{476620AD-4267-6A9C-482C-EF724053C023}"/>
              </a:ext>
            </a:extLst>
          </p:cNvPr>
          <p:cNvSpPr txBox="1"/>
          <p:nvPr/>
        </p:nvSpPr>
        <p:spPr>
          <a:xfrm rot="16200000">
            <a:off x="-1158139" y="2422764"/>
            <a:ext cx="4960391" cy="461665"/>
          </a:xfrm>
          <a:prstGeom prst="rect">
            <a:avLst/>
          </a:prstGeom>
          <a:noFill/>
        </p:spPr>
        <p:txBody>
          <a:bodyPr wrap="square" rtlCol="0">
            <a:spAutoFit/>
          </a:bodyPr>
          <a:lstStyle/>
          <a:p>
            <a:r>
              <a:rPr lang="en-US" sz="2400" b="1" dirty="0">
                <a:solidFill>
                  <a:schemeClr val="accent1">
                    <a:lumMod val="50000"/>
                  </a:schemeClr>
                </a:solidFill>
                <a:latin typeface="Cambria" panose="02040503050406030204" pitchFamily="18" charset="0"/>
              </a:rPr>
              <a:t>February 27,2024 Memorandum</a:t>
            </a:r>
          </a:p>
        </p:txBody>
      </p:sp>
      <p:sp>
        <p:nvSpPr>
          <p:cNvPr id="4" name="TextBox 3">
            <a:extLst>
              <a:ext uri="{FF2B5EF4-FFF2-40B4-BE49-F238E27FC236}">
                <a16:creationId xmlns:a16="http://schemas.microsoft.com/office/drawing/2014/main" id="{CF399DF6-9C49-79BF-6BA5-2DE90B87BFFA}"/>
              </a:ext>
            </a:extLst>
          </p:cNvPr>
          <p:cNvSpPr txBox="1"/>
          <p:nvPr/>
        </p:nvSpPr>
        <p:spPr>
          <a:xfrm>
            <a:off x="1860666" y="59839"/>
            <a:ext cx="9856997" cy="4449103"/>
          </a:xfrm>
          <a:prstGeom prst="rect">
            <a:avLst/>
          </a:prstGeom>
          <a:noFill/>
        </p:spPr>
        <p:txBody>
          <a:bodyPr wrap="square">
            <a:spAutoFit/>
          </a:bodyPr>
          <a:lstStyle/>
          <a:p>
            <a:pPr marL="93345" marR="102870" indent="635" algn="just">
              <a:lnSpc>
                <a:spcPct val="113000"/>
              </a:lnSpc>
              <a:spcBef>
                <a:spcPts val="1175"/>
              </a:spcBef>
              <a:spcAft>
                <a:spcPts val="0"/>
              </a:spcAft>
            </a:pPr>
            <a:r>
              <a:rPr lang="en-US" b="1" dirty="0">
                <a:effectLst/>
                <a:latin typeface="Arial" panose="020B0604020202020204" pitchFamily="34" charset="0"/>
                <a:ea typeface="Arial" panose="020B0604020202020204" pitchFamily="34" charset="0"/>
              </a:rPr>
              <a:t>Option C (Apply for Interim Approval): </a:t>
            </a:r>
            <a:r>
              <a:rPr lang="en-US" dirty="0">
                <a:effectLst/>
                <a:latin typeface="Arial" panose="020B0604020202020204" pitchFamily="34" charset="0"/>
                <a:ea typeface="Arial" panose="020B0604020202020204" pitchFamily="34" charset="0"/>
              </a:rPr>
              <a:t>Colleges choosing this option are applying</a:t>
            </a:r>
            <a:r>
              <a:rPr lang="en-US" spc="-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for interim approval of an</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existing preparatory course or courses in the college's STEM Calculus pathway that does not</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meet</a:t>
            </a:r>
            <a:r>
              <a:rPr lang="en-US" spc="-1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all 3</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standards of</a:t>
            </a:r>
            <a:r>
              <a:rPr lang="en-US" spc="-4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law §78213(f)(l). This</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option</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requires local</a:t>
            </a:r>
            <a:r>
              <a:rPr lang="en-US" spc="-4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data to demonstrate</a:t>
            </a:r>
            <a:r>
              <a:rPr lang="en-US" spc="-8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STEM</a:t>
            </a:r>
            <a:r>
              <a:rPr lang="en-US" spc="-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Calculus</a:t>
            </a:r>
            <a:r>
              <a:rPr lang="en-US" spc="-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1</a:t>
            </a:r>
            <a:r>
              <a:rPr lang="en-US" spc="-8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throughput</a:t>
            </a:r>
            <a:r>
              <a:rPr lang="en-US" spc="-5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in</a:t>
            </a:r>
            <a:r>
              <a:rPr lang="en-US" spc="-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two</a:t>
            </a:r>
            <a:r>
              <a:rPr lang="en-US" spc="-8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years</a:t>
            </a:r>
            <a:r>
              <a:rPr lang="en-US" spc="-5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is</a:t>
            </a:r>
            <a:r>
              <a:rPr lang="en-US" spc="-8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50%</a:t>
            </a:r>
            <a:r>
              <a:rPr lang="en-US" spc="-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or</a:t>
            </a:r>
            <a:r>
              <a:rPr lang="en-US" spc="-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greater</a:t>
            </a:r>
            <a:r>
              <a:rPr lang="en-US" spc="-4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for</a:t>
            </a:r>
            <a:r>
              <a:rPr lang="en-US" spc="-8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Lowest</a:t>
            </a:r>
            <a:r>
              <a:rPr lang="en-US" spc="-5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Placement Students</a:t>
            </a:r>
            <a:r>
              <a:rPr lang="en-US" spc="-5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starting</a:t>
            </a:r>
            <a:r>
              <a:rPr lang="en-US" spc="-9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in</a:t>
            </a:r>
            <a:r>
              <a:rPr lang="en-US" spc="-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8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course.</a:t>
            </a:r>
            <a:r>
              <a:rPr lang="en-US" spc="-4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If</a:t>
            </a:r>
            <a:r>
              <a:rPr lang="en-US" spc="-1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6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analysis</a:t>
            </a:r>
            <a:r>
              <a:rPr lang="en-US" spc="-1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provided</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by</a:t>
            </a:r>
            <a:r>
              <a:rPr lang="en-US" spc="-5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Chancellor's Office</a:t>
            </a:r>
            <a:r>
              <a:rPr lang="en-US" spc="-6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in the</a:t>
            </a:r>
            <a:r>
              <a:rPr lang="en-US" spc="-6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college's report already provided this</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approval,</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please</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select Option</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C</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in</a:t>
            </a:r>
            <a:r>
              <a:rPr lang="en-US" spc="18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3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certification form,</a:t>
            </a:r>
            <a:r>
              <a:rPr lang="en-US" spc="-4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but</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do</a:t>
            </a:r>
            <a:r>
              <a:rPr lang="en-US" spc="-3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not submit</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data.</a:t>
            </a:r>
            <a:r>
              <a:rPr lang="en-US" spc="-6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If</a:t>
            </a:r>
            <a:r>
              <a:rPr lang="en-US" spc="-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4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CO analysis did</a:t>
            </a:r>
            <a:r>
              <a:rPr lang="en-US" spc="-3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not</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already award</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interim</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approval</a:t>
            </a:r>
            <a:r>
              <a:rPr lang="en-US" spc="-3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to</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3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candidate course, the</a:t>
            </a:r>
            <a:r>
              <a:rPr lang="en-US" spc="-8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college</a:t>
            </a:r>
            <a:r>
              <a:rPr lang="en-US" spc="-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must</a:t>
            </a:r>
            <a:r>
              <a:rPr lang="en-US" spc="-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submit</a:t>
            </a:r>
            <a:r>
              <a:rPr lang="en-US" spc="-8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data</a:t>
            </a:r>
            <a:r>
              <a:rPr lang="en-US" spc="-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by</a:t>
            </a:r>
            <a:r>
              <a:rPr lang="en-US" spc="-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July</a:t>
            </a:r>
            <a:r>
              <a:rPr lang="en-US" spc="-8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1,</a:t>
            </a:r>
            <a:r>
              <a:rPr lang="en-US" spc="-9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2024.</a:t>
            </a:r>
            <a:r>
              <a:rPr lang="en-US" spc="-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If</a:t>
            </a:r>
            <a:r>
              <a:rPr lang="en-US" spc="-5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interim</a:t>
            </a:r>
            <a:r>
              <a:rPr lang="en-US" spc="-5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approval</a:t>
            </a:r>
            <a:r>
              <a:rPr lang="en-US" spc="-8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is</a:t>
            </a:r>
            <a:r>
              <a:rPr lang="en-US" spc="-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granted,</a:t>
            </a:r>
            <a:r>
              <a:rPr lang="en-US" spc="-7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colleges</a:t>
            </a:r>
            <a:r>
              <a:rPr lang="en-US" spc="-4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choosing</a:t>
            </a:r>
            <a:r>
              <a:rPr lang="en-US" spc="-6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this option</a:t>
            </a:r>
            <a:r>
              <a:rPr lang="en-US" spc="-8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will</a:t>
            </a:r>
            <a:r>
              <a:rPr lang="en-US" spc="-10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implement</a:t>
            </a:r>
            <a:r>
              <a:rPr lang="en-US" spc="-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STEM</a:t>
            </a:r>
            <a:r>
              <a:rPr lang="en-US" spc="-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Calculus</a:t>
            </a:r>
            <a:r>
              <a:rPr lang="en-US" spc="-4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Pathway</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Placement</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rules</a:t>
            </a:r>
            <a:r>
              <a:rPr lang="en-US" spc="-6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with</a:t>
            </a:r>
            <a:r>
              <a:rPr lang="en-US" spc="-6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8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interim</a:t>
            </a:r>
            <a:r>
              <a:rPr lang="en-US" spc="-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course</a:t>
            </a:r>
            <a:r>
              <a:rPr lang="en-US" spc="-5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option for</a:t>
            </a:r>
            <a:r>
              <a:rPr lang="en-US" spc="-8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Lowest</a:t>
            </a:r>
            <a:r>
              <a:rPr lang="en-US" spc="-6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STEM</a:t>
            </a:r>
            <a:r>
              <a:rPr lang="en-US" spc="-4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Placement</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students</a:t>
            </a:r>
            <a:r>
              <a:rPr lang="en-US" spc="-3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(see</a:t>
            </a:r>
            <a:r>
              <a:rPr lang="en-US" spc="-8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6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placement</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rules</a:t>
            </a:r>
            <a:r>
              <a:rPr lang="en-US" spc="-7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table</a:t>
            </a:r>
            <a:r>
              <a:rPr lang="en-US" spc="-6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above).</a:t>
            </a:r>
            <a:r>
              <a:rPr lang="en-US" spc="-8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Interim</a:t>
            </a:r>
            <a:r>
              <a:rPr lang="en-US" spc="-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courses</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will undergo additional validation by</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July</a:t>
            </a:r>
            <a:r>
              <a:rPr lang="en-US" spc="-1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1,</a:t>
            </a:r>
            <a:r>
              <a:rPr lang="en-US" spc="-10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2027,</a:t>
            </a:r>
            <a:r>
              <a:rPr lang="en-US" spc="-3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and</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must achieve full</a:t>
            </a:r>
            <a:r>
              <a:rPr lang="en-US" spc="-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validation status</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in order to continue</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as</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a:t>
            </a:r>
            <a:r>
              <a:rPr lang="en-US" spc="-3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placement and</a:t>
            </a:r>
            <a:r>
              <a:rPr lang="en-US" spc="-6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enrollment option</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beyond</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July</a:t>
            </a:r>
            <a:r>
              <a:rPr lang="en-US" spc="-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1,</a:t>
            </a:r>
            <a:r>
              <a:rPr lang="en-US" spc="-9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2027</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(i.e.,</a:t>
            </a:r>
            <a:r>
              <a:rPr lang="en-US" spc="-8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5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course will</a:t>
            </a:r>
            <a:r>
              <a:rPr lang="en-US" spc="-8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need</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to meet all three standards described §78213(f)(l)).</a:t>
            </a:r>
          </a:p>
        </p:txBody>
      </p:sp>
    </p:spTree>
    <p:extLst>
      <p:ext uri="{BB962C8B-B14F-4D97-AF65-F5344CB8AC3E}">
        <p14:creationId xmlns:p14="http://schemas.microsoft.com/office/powerpoint/2010/main" val="2641081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331D1B-56CE-854D-E4A0-FB6BC87FB837}"/>
              </a:ext>
            </a:extLst>
          </p:cNvPr>
          <p:cNvPicPr>
            <a:picLocks noChangeAspect="1"/>
          </p:cNvPicPr>
          <p:nvPr/>
        </p:nvPicPr>
        <p:blipFill>
          <a:blip r:embed="rId2"/>
          <a:stretch>
            <a:fillRect/>
          </a:stretch>
        </p:blipFill>
        <p:spPr>
          <a:xfrm>
            <a:off x="0" y="5297826"/>
            <a:ext cx="1718118" cy="1560174"/>
          </a:xfrm>
          <a:prstGeom prst="rect">
            <a:avLst/>
          </a:prstGeom>
        </p:spPr>
      </p:pic>
      <p:sp>
        <p:nvSpPr>
          <p:cNvPr id="9" name="Rectangle 8">
            <a:extLst>
              <a:ext uri="{FF2B5EF4-FFF2-40B4-BE49-F238E27FC236}">
                <a16:creationId xmlns:a16="http://schemas.microsoft.com/office/drawing/2014/main" id="{C4BD6E3C-4ECD-F9FE-9E91-BAB60FD13176}"/>
              </a:ext>
            </a:extLst>
          </p:cNvPr>
          <p:cNvSpPr/>
          <p:nvPr/>
        </p:nvSpPr>
        <p:spPr>
          <a:xfrm>
            <a:off x="1650514" y="9366"/>
            <a:ext cx="67599" cy="5792464"/>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3A8D35-AA27-F439-720E-E11068B6FA5B}"/>
              </a:ext>
            </a:extLst>
          </p:cNvPr>
          <p:cNvSpPr/>
          <p:nvPr/>
        </p:nvSpPr>
        <p:spPr>
          <a:xfrm rot="5400000">
            <a:off x="6932197" y="544832"/>
            <a:ext cx="45719" cy="1047388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B22901F-CA34-0E47-3AEE-B9C1E6B67FDF}"/>
              </a:ext>
            </a:extLst>
          </p:cNvPr>
          <p:cNvSpPr txBox="1"/>
          <p:nvPr/>
        </p:nvSpPr>
        <p:spPr>
          <a:xfrm rot="16200000">
            <a:off x="-541705" y="1964582"/>
            <a:ext cx="2801527" cy="769441"/>
          </a:xfrm>
          <a:prstGeom prst="rect">
            <a:avLst/>
          </a:prstGeom>
          <a:noFill/>
        </p:spPr>
        <p:txBody>
          <a:bodyPr wrap="square" rtlCol="0">
            <a:spAutoFit/>
          </a:bodyPr>
          <a:lstStyle/>
          <a:p>
            <a:r>
              <a:rPr lang="en-US" sz="4400" dirty="0">
                <a:latin typeface="Cambria" panose="02040503050406030204" pitchFamily="18" charset="0"/>
              </a:rPr>
              <a:t>AB 1705 </a:t>
            </a:r>
          </a:p>
        </p:txBody>
      </p:sp>
      <p:sp>
        <p:nvSpPr>
          <p:cNvPr id="26" name="Rectangle 25">
            <a:extLst>
              <a:ext uri="{FF2B5EF4-FFF2-40B4-BE49-F238E27FC236}">
                <a16:creationId xmlns:a16="http://schemas.microsoft.com/office/drawing/2014/main" id="{3E3A4C1D-A4F7-93C0-F877-55A8C849FCF5}"/>
              </a:ext>
            </a:extLst>
          </p:cNvPr>
          <p:cNvSpPr/>
          <p:nvPr/>
        </p:nvSpPr>
        <p:spPr>
          <a:xfrm>
            <a:off x="1718118" y="5801831"/>
            <a:ext cx="10473881" cy="105617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DE12013-8CBD-BC26-C56E-7D5F5966C200}"/>
              </a:ext>
            </a:extLst>
          </p:cNvPr>
          <p:cNvPicPr>
            <a:picLocks noChangeAspect="1"/>
          </p:cNvPicPr>
          <p:nvPr/>
        </p:nvPicPr>
        <p:blipFill>
          <a:blip r:embed="rId3">
            <a:alphaModFix amt="20000"/>
            <a:extLst>
              <a:ext uri="{837473B0-CC2E-450A-ABE3-18F120FF3D39}">
                <a1611:picAttrSrcUrl xmlns:a1611="http://schemas.microsoft.com/office/drawing/2016/11/main" r:id="rId4"/>
              </a:ext>
            </a:extLst>
          </a:blip>
          <a:stretch>
            <a:fillRect/>
          </a:stretch>
        </p:blipFill>
        <p:spPr>
          <a:xfrm>
            <a:off x="1718119" y="5780373"/>
            <a:ext cx="10473881" cy="1099086"/>
          </a:xfrm>
          <a:prstGeom prst="rect">
            <a:avLst/>
          </a:prstGeom>
        </p:spPr>
      </p:pic>
      <p:sp>
        <p:nvSpPr>
          <p:cNvPr id="2" name="TextBox 1">
            <a:extLst>
              <a:ext uri="{FF2B5EF4-FFF2-40B4-BE49-F238E27FC236}">
                <a16:creationId xmlns:a16="http://schemas.microsoft.com/office/drawing/2014/main" id="{476620AD-4267-6A9C-482C-EF724053C023}"/>
              </a:ext>
            </a:extLst>
          </p:cNvPr>
          <p:cNvSpPr txBox="1"/>
          <p:nvPr/>
        </p:nvSpPr>
        <p:spPr>
          <a:xfrm rot="16200000">
            <a:off x="-1158139" y="2422764"/>
            <a:ext cx="4960391" cy="461665"/>
          </a:xfrm>
          <a:prstGeom prst="rect">
            <a:avLst/>
          </a:prstGeom>
          <a:noFill/>
        </p:spPr>
        <p:txBody>
          <a:bodyPr wrap="square" rtlCol="0">
            <a:spAutoFit/>
          </a:bodyPr>
          <a:lstStyle/>
          <a:p>
            <a:r>
              <a:rPr lang="en-US" sz="2400" b="1" dirty="0">
                <a:solidFill>
                  <a:schemeClr val="accent1">
                    <a:lumMod val="50000"/>
                  </a:schemeClr>
                </a:solidFill>
                <a:latin typeface="Cambria" panose="02040503050406030204" pitchFamily="18" charset="0"/>
              </a:rPr>
              <a:t>February 27,2024 Memorandum</a:t>
            </a:r>
          </a:p>
        </p:txBody>
      </p:sp>
      <p:sp>
        <p:nvSpPr>
          <p:cNvPr id="5" name="TextBox 4">
            <a:extLst>
              <a:ext uri="{FF2B5EF4-FFF2-40B4-BE49-F238E27FC236}">
                <a16:creationId xmlns:a16="http://schemas.microsoft.com/office/drawing/2014/main" id="{3ECE4768-B9AC-AB30-D11C-0AF237C6248B}"/>
              </a:ext>
            </a:extLst>
          </p:cNvPr>
          <p:cNvSpPr txBox="1"/>
          <p:nvPr/>
        </p:nvSpPr>
        <p:spPr>
          <a:xfrm>
            <a:off x="1860666" y="180652"/>
            <a:ext cx="10016260" cy="2613601"/>
          </a:xfrm>
          <a:prstGeom prst="rect">
            <a:avLst/>
          </a:prstGeom>
          <a:noFill/>
        </p:spPr>
        <p:txBody>
          <a:bodyPr wrap="square">
            <a:spAutoFit/>
          </a:bodyPr>
          <a:lstStyle/>
          <a:p>
            <a:pPr marL="93345" marR="102870" algn="just">
              <a:lnSpc>
                <a:spcPct val="115000"/>
              </a:lnSpc>
              <a:spcBef>
                <a:spcPts val="0"/>
              </a:spcBef>
              <a:spcAft>
                <a:spcPts val="0"/>
              </a:spcAft>
            </a:pPr>
            <a:r>
              <a:rPr lang="en-US" b="1" dirty="0">
                <a:effectLst/>
                <a:latin typeface="Cambria" panose="02040503050406030204" pitchFamily="18" charset="0"/>
                <a:ea typeface="Arial" panose="020B0604020202020204" pitchFamily="34" charset="0"/>
              </a:rPr>
              <a:t>Option D (Implement an</a:t>
            </a:r>
            <a:r>
              <a:rPr lang="en-US" b="1" spc="-10" dirty="0">
                <a:effectLst/>
                <a:latin typeface="Cambria" panose="02040503050406030204" pitchFamily="18" charset="0"/>
                <a:ea typeface="Arial" panose="020B0604020202020204" pitchFamily="34" charset="0"/>
              </a:rPr>
              <a:t> </a:t>
            </a:r>
            <a:r>
              <a:rPr lang="en-US" b="1" dirty="0">
                <a:effectLst/>
                <a:latin typeface="Cambria" panose="02040503050406030204" pitchFamily="18" charset="0"/>
                <a:ea typeface="Arial" panose="020B0604020202020204" pitchFamily="34" charset="0"/>
              </a:rPr>
              <a:t>Innovative Course):</a:t>
            </a:r>
            <a:r>
              <a:rPr lang="en-US" b="1" spc="-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Colleges choosing this option are planning to enact</a:t>
            </a:r>
            <a:r>
              <a:rPr lang="en-US" spc="-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the</a:t>
            </a:r>
            <a:r>
              <a:rPr lang="en-US" spc="-7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STEM</a:t>
            </a:r>
            <a:r>
              <a:rPr lang="en-US" spc="-7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Calculus</a:t>
            </a:r>
            <a:r>
              <a:rPr lang="en-US" spc="-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Pathway</a:t>
            </a:r>
            <a:r>
              <a:rPr lang="en-US" spc="-7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Placement</a:t>
            </a:r>
            <a:r>
              <a:rPr lang="en-US" spc="-7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rules</a:t>
            </a:r>
            <a:r>
              <a:rPr lang="en-US" spc="-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with</a:t>
            </a:r>
            <a:r>
              <a:rPr lang="en-US" spc="-7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the</a:t>
            </a:r>
            <a:r>
              <a:rPr lang="en-US" spc="-7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innovative</a:t>
            </a:r>
            <a:r>
              <a:rPr lang="en-US" spc="-7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preparatory</a:t>
            </a:r>
            <a:r>
              <a:rPr lang="en-US" spc="-7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course</a:t>
            </a:r>
            <a:r>
              <a:rPr lang="en-US" spc="-7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option for</a:t>
            </a:r>
            <a:r>
              <a:rPr lang="en-US" spc="-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Lowest</a:t>
            </a:r>
            <a:r>
              <a:rPr lang="en-US" spc="-7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STEM</a:t>
            </a:r>
            <a:r>
              <a:rPr lang="en-US" spc="-7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Placement</a:t>
            </a:r>
            <a:r>
              <a:rPr lang="en-US" spc="-2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students.</a:t>
            </a:r>
            <a:r>
              <a:rPr lang="en-US" spc="-6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An</a:t>
            </a:r>
            <a:r>
              <a:rPr lang="en-US" spc="-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innovative</a:t>
            </a:r>
            <a:r>
              <a:rPr lang="en-US" spc="-1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preparatory</a:t>
            </a:r>
            <a:r>
              <a:rPr lang="en-US" spc="-1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course</a:t>
            </a:r>
            <a:r>
              <a:rPr lang="en-US" spc="-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is</a:t>
            </a:r>
            <a:r>
              <a:rPr lang="en-US" spc="-7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no</a:t>
            </a:r>
            <a:r>
              <a:rPr lang="en-US" spc="-7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more</a:t>
            </a:r>
            <a:r>
              <a:rPr lang="en-US" spc="-7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than</a:t>
            </a:r>
            <a:r>
              <a:rPr lang="en-US" spc="-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4-units with no</a:t>
            </a:r>
            <a:r>
              <a:rPr lang="en-US" spc="-1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more than</a:t>
            </a:r>
            <a:r>
              <a:rPr lang="en-US" spc="-1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2-units of</a:t>
            </a:r>
            <a:r>
              <a:rPr lang="en-US" spc="-3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concurrent support. This course will</a:t>
            </a:r>
            <a:r>
              <a:rPr lang="en-US" spc="-5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be</a:t>
            </a:r>
            <a:r>
              <a:rPr lang="en-US" spc="-3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offered during</a:t>
            </a:r>
            <a:r>
              <a:rPr lang="en-US" spc="-3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the two-year innovation</a:t>
            </a:r>
            <a:r>
              <a:rPr lang="en-US" spc="-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period</a:t>
            </a:r>
            <a:r>
              <a:rPr lang="en-US" spc="-7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(Fall</a:t>
            </a:r>
            <a:r>
              <a:rPr lang="en-US" spc="-7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2025-Spring</a:t>
            </a:r>
            <a:r>
              <a:rPr lang="en-US" spc="-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2027).</a:t>
            </a:r>
            <a:r>
              <a:rPr lang="en-US" spc="-7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An</a:t>
            </a:r>
            <a:r>
              <a:rPr lang="en-US" spc="-7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innovative</a:t>
            </a:r>
            <a:r>
              <a:rPr lang="en-US" spc="-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course</a:t>
            </a:r>
            <a:r>
              <a:rPr lang="en-US" spc="-7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will</a:t>
            </a:r>
            <a:r>
              <a:rPr lang="en-US" spc="-7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undergo</a:t>
            </a:r>
            <a:r>
              <a:rPr lang="en-US" spc="-4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additional</a:t>
            </a:r>
            <a:r>
              <a:rPr lang="en-US" spc="-6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validation by</a:t>
            </a:r>
            <a:r>
              <a:rPr lang="en-US" spc="-6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July</a:t>
            </a:r>
            <a:r>
              <a:rPr lang="en-US" spc="-6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1,</a:t>
            </a:r>
            <a:r>
              <a:rPr lang="en-US" spc="-9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2027,</a:t>
            </a:r>
            <a:r>
              <a:rPr lang="en-US" spc="-4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and</a:t>
            </a:r>
            <a:r>
              <a:rPr lang="en-US" spc="-3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must</a:t>
            </a:r>
            <a:r>
              <a:rPr lang="en-US" spc="-1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achieve full</a:t>
            </a:r>
            <a:r>
              <a:rPr lang="en-US" spc="-9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validation status</a:t>
            </a:r>
            <a:r>
              <a:rPr lang="en-US" spc="-2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in order to</a:t>
            </a:r>
            <a:r>
              <a:rPr lang="en-US" spc="-5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continue</a:t>
            </a:r>
            <a:r>
              <a:rPr lang="en-US" spc="-1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as</a:t>
            </a:r>
            <a:r>
              <a:rPr lang="en-US" spc="-3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a</a:t>
            </a:r>
            <a:r>
              <a:rPr lang="en-US" spc="-3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placement and enrollment option</a:t>
            </a:r>
            <a:r>
              <a:rPr lang="en-US" spc="-4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beyond July</a:t>
            </a:r>
            <a:r>
              <a:rPr lang="en-US" spc="-6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1,</a:t>
            </a:r>
            <a:r>
              <a:rPr lang="en-US" spc="-9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2027</a:t>
            </a:r>
            <a:r>
              <a:rPr lang="en-US" spc="-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(i.e.,</a:t>
            </a:r>
            <a:r>
              <a:rPr lang="en-US" spc="-5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the</a:t>
            </a:r>
            <a:r>
              <a:rPr lang="en-US" spc="-4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course will</a:t>
            </a:r>
            <a:r>
              <a:rPr lang="en-US" spc="-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need</a:t>
            </a:r>
            <a:r>
              <a:rPr lang="en-US" spc="-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to meet all three</a:t>
            </a:r>
            <a:r>
              <a:rPr lang="en-US" spc="-4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standards described in §78213(f)(l)).</a:t>
            </a:r>
            <a:r>
              <a:rPr lang="en-US" spc="-11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No data submission is</a:t>
            </a:r>
            <a:r>
              <a:rPr lang="en-US" spc="-3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required.</a:t>
            </a:r>
          </a:p>
        </p:txBody>
      </p:sp>
    </p:spTree>
    <p:extLst>
      <p:ext uri="{BB962C8B-B14F-4D97-AF65-F5344CB8AC3E}">
        <p14:creationId xmlns:p14="http://schemas.microsoft.com/office/powerpoint/2010/main" val="204974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331D1B-56CE-854D-E4A0-FB6BC87FB837}"/>
              </a:ext>
            </a:extLst>
          </p:cNvPr>
          <p:cNvPicPr>
            <a:picLocks noChangeAspect="1"/>
          </p:cNvPicPr>
          <p:nvPr/>
        </p:nvPicPr>
        <p:blipFill>
          <a:blip r:embed="rId2"/>
          <a:stretch>
            <a:fillRect/>
          </a:stretch>
        </p:blipFill>
        <p:spPr>
          <a:xfrm>
            <a:off x="0" y="5297826"/>
            <a:ext cx="1718118" cy="1560174"/>
          </a:xfrm>
          <a:prstGeom prst="rect">
            <a:avLst/>
          </a:prstGeom>
        </p:spPr>
      </p:pic>
      <p:sp>
        <p:nvSpPr>
          <p:cNvPr id="9" name="Rectangle 8">
            <a:extLst>
              <a:ext uri="{FF2B5EF4-FFF2-40B4-BE49-F238E27FC236}">
                <a16:creationId xmlns:a16="http://schemas.microsoft.com/office/drawing/2014/main" id="{C4BD6E3C-4ECD-F9FE-9E91-BAB60FD13176}"/>
              </a:ext>
            </a:extLst>
          </p:cNvPr>
          <p:cNvSpPr/>
          <p:nvPr/>
        </p:nvSpPr>
        <p:spPr>
          <a:xfrm>
            <a:off x="1650514" y="9366"/>
            <a:ext cx="67599" cy="5792464"/>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3A8D35-AA27-F439-720E-E11068B6FA5B}"/>
              </a:ext>
            </a:extLst>
          </p:cNvPr>
          <p:cNvSpPr/>
          <p:nvPr/>
        </p:nvSpPr>
        <p:spPr>
          <a:xfrm rot="5400000">
            <a:off x="6932197" y="544832"/>
            <a:ext cx="45719" cy="1047388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B22901F-CA34-0E47-3AEE-B9C1E6B67FDF}"/>
              </a:ext>
            </a:extLst>
          </p:cNvPr>
          <p:cNvSpPr txBox="1"/>
          <p:nvPr/>
        </p:nvSpPr>
        <p:spPr>
          <a:xfrm rot="16200000">
            <a:off x="-541705" y="1964582"/>
            <a:ext cx="2801527" cy="769441"/>
          </a:xfrm>
          <a:prstGeom prst="rect">
            <a:avLst/>
          </a:prstGeom>
          <a:noFill/>
        </p:spPr>
        <p:txBody>
          <a:bodyPr wrap="square" rtlCol="0">
            <a:spAutoFit/>
          </a:bodyPr>
          <a:lstStyle/>
          <a:p>
            <a:r>
              <a:rPr lang="en-US" sz="4400" dirty="0">
                <a:latin typeface="Cambria" panose="02040503050406030204" pitchFamily="18" charset="0"/>
              </a:rPr>
              <a:t>AB 1705 </a:t>
            </a:r>
          </a:p>
        </p:txBody>
      </p:sp>
      <p:sp>
        <p:nvSpPr>
          <p:cNvPr id="26" name="Rectangle 25">
            <a:extLst>
              <a:ext uri="{FF2B5EF4-FFF2-40B4-BE49-F238E27FC236}">
                <a16:creationId xmlns:a16="http://schemas.microsoft.com/office/drawing/2014/main" id="{3E3A4C1D-A4F7-93C0-F877-55A8C849FCF5}"/>
              </a:ext>
            </a:extLst>
          </p:cNvPr>
          <p:cNvSpPr/>
          <p:nvPr/>
        </p:nvSpPr>
        <p:spPr>
          <a:xfrm>
            <a:off x="1718118" y="5801831"/>
            <a:ext cx="10473881" cy="105617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DE12013-8CBD-BC26-C56E-7D5F5966C200}"/>
              </a:ext>
            </a:extLst>
          </p:cNvPr>
          <p:cNvPicPr>
            <a:picLocks noChangeAspect="1"/>
          </p:cNvPicPr>
          <p:nvPr/>
        </p:nvPicPr>
        <p:blipFill>
          <a:blip r:embed="rId3">
            <a:alphaModFix amt="20000"/>
            <a:extLst>
              <a:ext uri="{837473B0-CC2E-450A-ABE3-18F120FF3D39}">
                <a1611:picAttrSrcUrl xmlns:a1611="http://schemas.microsoft.com/office/drawing/2016/11/main" r:id="rId4"/>
              </a:ext>
            </a:extLst>
          </a:blip>
          <a:stretch>
            <a:fillRect/>
          </a:stretch>
        </p:blipFill>
        <p:spPr>
          <a:xfrm>
            <a:off x="1718119" y="5780373"/>
            <a:ext cx="10473881" cy="1099086"/>
          </a:xfrm>
          <a:prstGeom prst="rect">
            <a:avLst/>
          </a:prstGeom>
        </p:spPr>
      </p:pic>
      <p:sp>
        <p:nvSpPr>
          <p:cNvPr id="2" name="TextBox 1">
            <a:extLst>
              <a:ext uri="{FF2B5EF4-FFF2-40B4-BE49-F238E27FC236}">
                <a16:creationId xmlns:a16="http://schemas.microsoft.com/office/drawing/2014/main" id="{476620AD-4267-6A9C-482C-EF724053C023}"/>
              </a:ext>
            </a:extLst>
          </p:cNvPr>
          <p:cNvSpPr txBox="1"/>
          <p:nvPr/>
        </p:nvSpPr>
        <p:spPr>
          <a:xfrm rot="16200000">
            <a:off x="-1158139" y="2422764"/>
            <a:ext cx="4960391" cy="461665"/>
          </a:xfrm>
          <a:prstGeom prst="rect">
            <a:avLst/>
          </a:prstGeom>
          <a:noFill/>
        </p:spPr>
        <p:txBody>
          <a:bodyPr wrap="square" rtlCol="0">
            <a:spAutoFit/>
          </a:bodyPr>
          <a:lstStyle/>
          <a:p>
            <a:r>
              <a:rPr lang="en-US" sz="2400" b="1" dirty="0">
                <a:solidFill>
                  <a:schemeClr val="accent1">
                    <a:lumMod val="50000"/>
                  </a:schemeClr>
                </a:solidFill>
                <a:latin typeface="Cambria" panose="02040503050406030204" pitchFamily="18" charset="0"/>
              </a:rPr>
              <a:t>February 27,2024 Memorandum</a:t>
            </a:r>
          </a:p>
        </p:txBody>
      </p:sp>
      <p:sp>
        <p:nvSpPr>
          <p:cNvPr id="3" name="TextBox 2">
            <a:extLst>
              <a:ext uri="{FF2B5EF4-FFF2-40B4-BE49-F238E27FC236}">
                <a16:creationId xmlns:a16="http://schemas.microsoft.com/office/drawing/2014/main" id="{278A8AEB-A6AA-C330-6779-D13E303C5782}"/>
              </a:ext>
            </a:extLst>
          </p:cNvPr>
          <p:cNvSpPr txBox="1"/>
          <p:nvPr/>
        </p:nvSpPr>
        <p:spPr>
          <a:xfrm>
            <a:off x="1815737" y="173401"/>
            <a:ext cx="1461953" cy="400110"/>
          </a:xfrm>
          <a:prstGeom prst="rect">
            <a:avLst/>
          </a:prstGeom>
          <a:noFill/>
        </p:spPr>
        <p:txBody>
          <a:bodyPr wrap="square" rtlCol="0">
            <a:spAutoFit/>
          </a:bodyPr>
          <a:lstStyle/>
          <a:p>
            <a:r>
              <a:rPr lang="en-US" sz="2000" b="1" dirty="0">
                <a:solidFill>
                  <a:schemeClr val="accent1">
                    <a:lumMod val="50000"/>
                  </a:schemeClr>
                </a:solidFill>
                <a:latin typeface="Cambria" panose="02040503050406030204" pitchFamily="18" charset="0"/>
              </a:rPr>
              <a:t>Response</a:t>
            </a:r>
          </a:p>
        </p:txBody>
      </p:sp>
      <p:sp>
        <p:nvSpPr>
          <p:cNvPr id="8" name="TextBox 7">
            <a:extLst>
              <a:ext uri="{FF2B5EF4-FFF2-40B4-BE49-F238E27FC236}">
                <a16:creationId xmlns:a16="http://schemas.microsoft.com/office/drawing/2014/main" id="{04769314-203C-3074-F0E6-0D58497CC742}"/>
              </a:ext>
            </a:extLst>
          </p:cNvPr>
          <p:cNvSpPr txBox="1"/>
          <p:nvPr/>
        </p:nvSpPr>
        <p:spPr>
          <a:xfrm>
            <a:off x="1860666" y="668148"/>
            <a:ext cx="3903136" cy="2554545"/>
          </a:xfrm>
          <a:prstGeom prst="rect">
            <a:avLst/>
          </a:prstGeom>
          <a:noFill/>
        </p:spPr>
        <p:txBody>
          <a:bodyPr wrap="square">
            <a:spAutoFit/>
          </a:bodyPr>
          <a:lstStyle/>
          <a:p>
            <a:pPr algn="just"/>
            <a:r>
              <a:rPr lang="en-US" sz="1600" b="1" dirty="0">
                <a:effectLst/>
                <a:latin typeface="Arial" panose="020B0604020202020204" pitchFamily="34" charset="0"/>
                <a:ea typeface="Arial" panose="020B0604020202020204" pitchFamily="34" charset="0"/>
              </a:rPr>
              <a:t>Option</a:t>
            </a:r>
            <a:r>
              <a:rPr lang="en-US" sz="1600" b="1" spc="-75" dirty="0">
                <a:effectLst/>
                <a:latin typeface="Arial" panose="020B0604020202020204" pitchFamily="34" charset="0"/>
                <a:ea typeface="Arial" panose="020B0604020202020204" pitchFamily="34" charset="0"/>
              </a:rPr>
              <a:t> </a:t>
            </a:r>
            <a:r>
              <a:rPr lang="en-US" sz="1600" b="1" dirty="0">
                <a:effectLst/>
                <a:latin typeface="Arial" panose="020B0604020202020204" pitchFamily="34" charset="0"/>
                <a:ea typeface="Arial" panose="020B0604020202020204" pitchFamily="34" charset="0"/>
              </a:rPr>
              <a:t>A</a:t>
            </a:r>
            <a:r>
              <a:rPr lang="en-US" sz="1600" b="1" spc="-75" dirty="0">
                <a:effectLst/>
                <a:latin typeface="Arial" panose="020B0604020202020204" pitchFamily="34" charset="0"/>
                <a:ea typeface="Arial" panose="020B0604020202020204" pitchFamily="34" charset="0"/>
              </a:rPr>
              <a:t> </a:t>
            </a:r>
            <a:r>
              <a:rPr lang="en-US" sz="1600" b="1" dirty="0">
                <a:effectLst/>
                <a:latin typeface="Arial" panose="020B0604020202020204" pitchFamily="34" charset="0"/>
                <a:ea typeface="Arial" panose="020B0604020202020204" pitchFamily="34" charset="0"/>
              </a:rPr>
              <a:t>(STEM</a:t>
            </a:r>
            <a:r>
              <a:rPr lang="en-US" sz="1600" b="1" spc="-70" dirty="0">
                <a:effectLst/>
                <a:latin typeface="Arial" panose="020B0604020202020204" pitchFamily="34" charset="0"/>
                <a:ea typeface="Arial" panose="020B0604020202020204" pitchFamily="34" charset="0"/>
              </a:rPr>
              <a:t> </a:t>
            </a:r>
            <a:r>
              <a:rPr lang="en-US" sz="1600" b="1" dirty="0">
                <a:effectLst/>
                <a:latin typeface="Arial" panose="020B0604020202020204" pitchFamily="34" charset="0"/>
                <a:ea typeface="Arial" panose="020B0604020202020204" pitchFamily="34" charset="0"/>
              </a:rPr>
              <a:t>Calculus 1</a:t>
            </a:r>
            <a:r>
              <a:rPr lang="en-US" sz="1600" b="1" spc="-70" dirty="0">
                <a:effectLst/>
                <a:latin typeface="Arial" panose="020B0604020202020204" pitchFamily="34" charset="0"/>
                <a:ea typeface="Arial" panose="020B0604020202020204" pitchFamily="34" charset="0"/>
              </a:rPr>
              <a:t> </a:t>
            </a:r>
            <a:r>
              <a:rPr lang="en-US" sz="1600" b="1" dirty="0">
                <a:effectLst/>
                <a:latin typeface="Arial" panose="020B0604020202020204" pitchFamily="34" charset="0"/>
                <a:ea typeface="Arial" panose="020B0604020202020204" pitchFamily="34" charset="0"/>
              </a:rPr>
              <a:t>Implementation):</a:t>
            </a:r>
            <a:r>
              <a:rPr lang="en-US" sz="1600" b="1"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Colleges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choosing</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this</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option</a:t>
            </a:r>
            <a:r>
              <a:rPr lang="en-US" sz="1800" spc="-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are</a:t>
            </a:r>
            <a:r>
              <a:rPr lang="en-US" sz="1800" spc="-5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meeting</a:t>
            </a:r>
            <a:r>
              <a:rPr lang="en-US" sz="1800" spc="-9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AB</a:t>
            </a:r>
            <a:r>
              <a:rPr lang="en-US" sz="1800" spc="-9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1705 standards by replacing stand-alone preparatory</a:t>
            </a:r>
            <a:r>
              <a:rPr lang="en-US" sz="1800" spc="1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courses</a:t>
            </a:r>
            <a:r>
              <a:rPr lang="en-US" sz="1800" spc="1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with support-enhanced STEM Calculus 1 or</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linked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corequisite support of</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no more than</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two</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additional units</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by July</a:t>
            </a:r>
            <a:r>
              <a:rPr lang="en-US" sz="1800" spc="-4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1,</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2025.</a:t>
            </a:r>
            <a:r>
              <a:rPr lang="en-US" sz="1800" spc="-30" dirty="0">
                <a:effectLst/>
                <a:latin typeface="Arial" panose="020B0604020202020204" pitchFamily="34" charset="0"/>
                <a:ea typeface="Arial" panose="020B0604020202020204" pitchFamily="34" charset="0"/>
              </a:rPr>
              <a:t> </a:t>
            </a:r>
            <a:endParaRPr lang="en-US" dirty="0"/>
          </a:p>
        </p:txBody>
      </p:sp>
      <p:pic>
        <p:nvPicPr>
          <p:cNvPr id="12" name="Picture 11">
            <a:extLst>
              <a:ext uri="{FF2B5EF4-FFF2-40B4-BE49-F238E27FC236}">
                <a16:creationId xmlns:a16="http://schemas.microsoft.com/office/drawing/2014/main" id="{EE328651-B480-4C36-CE64-054AAE1F9077}"/>
              </a:ext>
            </a:extLst>
          </p:cNvPr>
          <p:cNvPicPr>
            <a:picLocks noChangeAspect="1"/>
          </p:cNvPicPr>
          <p:nvPr/>
        </p:nvPicPr>
        <p:blipFill>
          <a:blip r:embed="rId5"/>
          <a:stretch>
            <a:fillRect/>
          </a:stretch>
        </p:blipFill>
        <p:spPr>
          <a:xfrm>
            <a:off x="6020656" y="402574"/>
            <a:ext cx="5887091" cy="4895252"/>
          </a:xfrm>
          <a:prstGeom prst="rect">
            <a:avLst/>
          </a:prstGeom>
        </p:spPr>
      </p:pic>
    </p:spTree>
    <p:extLst>
      <p:ext uri="{BB962C8B-B14F-4D97-AF65-F5344CB8AC3E}">
        <p14:creationId xmlns:p14="http://schemas.microsoft.com/office/powerpoint/2010/main" val="2486477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331D1B-56CE-854D-E4A0-FB6BC87FB837}"/>
              </a:ext>
            </a:extLst>
          </p:cNvPr>
          <p:cNvPicPr>
            <a:picLocks noChangeAspect="1"/>
          </p:cNvPicPr>
          <p:nvPr/>
        </p:nvPicPr>
        <p:blipFill>
          <a:blip r:embed="rId2"/>
          <a:stretch>
            <a:fillRect/>
          </a:stretch>
        </p:blipFill>
        <p:spPr>
          <a:xfrm>
            <a:off x="0" y="5297826"/>
            <a:ext cx="1718118" cy="1560174"/>
          </a:xfrm>
          <a:prstGeom prst="rect">
            <a:avLst/>
          </a:prstGeom>
        </p:spPr>
      </p:pic>
      <p:sp>
        <p:nvSpPr>
          <p:cNvPr id="9" name="Rectangle 8">
            <a:extLst>
              <a:ext uri="{FF2B5EF4-FFF2-40B4-BE49-F238E27FC236}">
                <a16:creationId xmlns:a16="http://schemas.microsoft.com/office/drawing/2014/main" id="{C4BD6E3C-4ECD-F9FE-9E91-BAB60FD13176}"/>
              </a:ext>
            </a:extLst>
          </p:cNvPr>
          <p:cNvSpPr/>
          <p:nvPr/>
        </p:nvSpPr>
        <p:spPr>
          <a:xfrm>
            <a:off x="1650514" y="9366"/>
            <a:ext cx="67599" cy="5792464"/>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3A8D35-AA27-F439-720E-E11068B6FA5B}"/>
              </a:ext>
            </a:extLst>
          </p:cNvPr>
          <p:cNvSpPr/>
          <p:nvPr/>
        </p:nvSpPr>
        <p:spPr>
          <a:xfrm rot="5400000">
            <a:off x="6932197" y="544832"/>
            <a:ext cx="45719" cy="1047388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B22901F-CA34-0E47-3AEE-B9C1E6B67FDF}"/>
              </a:ext>
            </a:extLst>
          </p:cNvPr>
          <p:cNvSpPr txBox="1"/>
          <p:nvPr/>
        </p:nvSpPr>
        <p:spPr>
          <a:xfrm rot="16200000">
            <a:off x="-541705" y="1964582"/>
            <a:ext cx="2801527" cy="769441"/>
          </a:xfrm>
          <a:prstGeom prst="rect">
            <a:avLst/>
          </a:prstGeom>
          <a:noFill/>
        </p:spPr>
        <p:txBody>
          <a:bodyPr wrap="square" rtlCol="0">
            <a:spAutoFit/>
          </a:bodyPr>
          <a:lstStyle/>
          <a:p>
            <a:r>
              <a:rPr lang="en-US" sz="4400" dirty="0">
                <a:latin typeface="Cambria" panose="02040503050406030204" pitchFamily="18" charset="0"/>
              </a:rPr>
              <a:t>AB 1705 </a:t>
            </a:r>
          </a:p>
        </p:txBody>
      </p:sp>
      <p:sp>
        <p:nvSpPr>
          <p:cNvPr id="26" name="Rectangle 25">
            <a:extLst>
              <a:ext uri="{FF2B5EF4-FFF2-40B4-BE49-F238E27FC236}">
                <a16:creationId xmlns:a16="http://schemas.microsoft.com/office/drawing/2014/main" id="{3E3A4C1D-A4F7-93C0-F877-55A8C849FCF5}"/>
              </a:ext>
            </a:extLst>
          </p:cNvPr>
          <p:cNvSpPr/>
          <p:nvPr/>
        </p:nvSpPr>
        <p:spPr>
          <a:xfrm>
            <a:off x="1718118" y="5801831"/>
            <a:ext cx="10473881" cy="105617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DE12013-8CBD-BC26-C56E-7D5F5966C200}"/>
              </a:ext>
            </a:extLst>
          </p:cNvPr>
          <p:cNvPicPr>
            <a:picLocks noChangeAspect="1"/>
          </p:cNvPicPr>
          <p:nvPr/>
        </p:nvPicPr>
        <p:blipFill>
          <a:blip r:embed="rId3">
            <a:alphaModFix amt="20000"/>
            <a:extLst>
              <a:ext uri="{837473B0-CC2E-450A-ABE3-18F120FF3D39}">
                <a1611:picAttrSrcUrl xmlns:a1611="http://schemas.microsoft.com/office/drawing/2016/11/main" r:id="rId4"/>
              </a:ext>
            </a:extLst>
          </a:blip>
          <a:stretch>
            <a:fillRect/>
          </a:stretch>
        </p:blipFill>
        <p:spPr>
          <a:xfrm>
            <a:off x="1718119" y="5780373"/>
            <a:ext cx="10473881" cy="1099086"/>
          </a:xfrm>
          <a:prstGeom prst="rect">
            <a:avLst/>
          </a:prstGeom>
        </p:spPr>
      </p:pic>
      <p:sp>
        <p:nvSpPr>
          <p:cNvPr id="3" name="TextBox 2">
            <a:extLst>
              <a:ext uri="{FF2B5EF4-FFF2-40B4-BE49-F238E27FC236}">
                <a16:creationId xmlns:a16="http://schemas.microsoft.com/office/drawing/2014/main" id="{21F377D7-1817-CC97-0FD6-33A8923784A3}"/>
              </a:ext>
            </a:extLst>
          </p:cNvPr>
          <p:cNvSpPr txBox="1"/>
          <p:nvPr/>
        </p:nvSpPr>
        <p:spPr>
          <a:xfrm>
            <a:off x="1839075" y="202519"/>
            <a:ext cx="1633590" cy="400110"/>
          </a:xfrm>
          <a:prstGeom prst="rect">
            <a:avLst/>
          </a:prstGeom>
          <a:noFill/>
        </p:spPr>
        <p:txBody>
          <a:bodyPr wrap="square" rtlCol="0">
            <a:spAutoFit/>
          </a:bodyPr>
          <a:lstStyle/>
          <a:p>
            <a:r>
              <a:rPr lang="en-US" sz="2000" b="1" dirty="0">
                <a:solidFill>
                  <a:schemeClr val="accent1">
                    <a:lumMod val="50000"/>
                  </a:schemeClr>
                </a:solidFill>
                <a:latin typeface="Cambria" panose="02040503050406030204" pitchFamily="18" charset="0"/>
              </a:rPr>
              <a:t>Response</a:t>
            </a:r>
          </a:p>
        </p:txBody>
      </p:sp>
      <p:sp>
        <p:nvSpPr>
          <p:cNvPr id="4" name="TextBox 3">
            <a:extLst>
              <a:ext uri="{FF2B5EF4-FFF2-40B4-BE49-F238E27FC236}">
                <a16:creationId xmlns:a16="http://schemas.microsoft.com/office/drawing/2014/main" id="{883A0043-80C2-DB98-CEFF-93C224AEF13F}"/>
              </a:ext>
            </a:extLst>
          </p:cNvPr>
          <p:cNvSpPr txBox="1"/>
          <p:nvPr/>
        </p:nvSpPr>
        <p:spPr>
          <a:xfrm>
            <a:off x="1839075" y="571851"/>
            <a:ext cx="9729626" cy="1938992"/>
          </a:xfrm>
          <a:prstGeom prst="rect">
            <a:avLst/>
          </a:prstGeom>
          <a:noFill/>
        </p:spPr>
        <p:txBody>
          <a:bodyPr wrap="square" rtlCol="0">
            <a:spAutoFit/>
          </a:bodyPr>
          <a:lstStyle/>
          <a:p>
            <a:r>
              <a:rPr lang="en-US" sz="2000" b="1" dirty="0">
                <a:latin typeface="Cambria" panose="02040503050406030204" pitchFamily="18" charset="0"/>
              </a:rPr>
              <a:t>Updated Guided Self-Placement:</a:t>
            </a:r>
            <a:endParaRPr lang="en-US" sz="2000" dirty="0">
              <a:latin typeface="Cambria" panose="02040503050406030204" pitchFamily="18" charset="0"/>
            </a:endParaRPr>
          </a:p>
          <a:p>
            <a:pPr>
              <a:buFont typeface="Arial" panose="020B0604020202020204" pitchFamily="34" charset="0"/>
              <a:buChar char="•"/>
            </a:pPr>
            <a:r>
              <a:rPr lang="en-US" sz="2000" dirty="0">
                <a:latin typeface="Cambria" panose="02040503050406030204" pitchFamily="18" charset="0"/>
              </a:rPr>
              <a:t>Revised form to place students directly into transfer-level mathematics courses.</a:t>
            </a:r>
          </a:p>
          <a:p>
            <a:pPr>
              <a:buFont typeface="Arial" panose="020B0604020202020204" pitchFamily="34" charset="0"/>
              <a:buChar char="•"/>
            </a:pPr>
            <a:endParaRPr lang="en-US" sz="2000" dirty="0">
              <a:latin typeface="Cambria" panose="02040503050406030204" pitchFamily="18" charset="0"/>
            </a:endParaRPr>
          </a:p>
          <a:p>
            <a:r>
              <a:rPr lang="en-US" sz="2000" b="1" dirty="0">
                <a:latin typeface="Cambria" panose="02040503050406030204" pitchFamily="18" charset="0"/>
              </a:rPr>
              <a:t>New Curriculum Development:</a:t>
            </a:r>
            <a:endParaRPr lang="en-US" sz="2000" dirty="0">
              <a:latin typeface="Cambria" panose="02040503050406030204" pitchFamily="18" charset="0"/>
            </a:endParaRPr>
          </a:p>
          <a:p>
            <a:pPr>
              <a:buFont typeface="Arial" panose="020B0604020202020204" pitchFamily="34" charset="0"/>
              <a:buChar char="•"/>
            </a:pPr>
            <a:r>
              <a:rPr lang="en-US" sz="2000" dirty="0">
                <a:latin typeface="Cambria" panose="02040503050406030204" pitchFamily="18" charset="0"/>
              </a:rPr>
              <a:t>Created course options aligned with Guided Pathways program maps to provide relevant mathematics courses.</a:t>
            </a:r>
          </a:p>
        </p:txBody>
      </p:sp>
      <p:pic>
        <p:nvPicPr>
          <p:cNvPr id="8" name="Picture 7">
            <a:extLst>
              <a:ext uri="{FF2B5EF4-FFF2-40B4-BE49-F238E27FC236}">
                <a16:creationId xmlns:a16="http://schemas.microsoft.com/office/drawing/2014/main" id="{06E6C16A-BAED-3807-EEA7-02095089CEB5}"/>
              </a:ext>
            </a:extLst>
          </p:cNvPr>
          <p:cNvPicPr>
            <a:picLocks noChangeAspect="1"/>
          </p:cNvPicPr>
          <p:nvPr/>
        </p:nvPicPr>
        <p:blipFill>
          <a:blip r:embed="rId5"/>
          <a:stretch>
            <a:fillRect/>
          </a:stretch>
        </p:blipFill>
        <p:spPr>
          <a:xfrm>
            <a:off x="3368627" y="2418511"/>
            <a:ext cx="7230467" cy="3225901"/>
          </a:xfrm>
          <a:prstGeom prst="rect">
            <a:avLst/>
          </a:prstGeom>
        </p:spPr>
      </p:pic>
    </p:spTree>
    <p:extLst>
      <p:ext uri="{BB962C8B-B14F-4D97-AF65-F5344CB8AC3E}">
        <p14:creationId xmlns:p14="http://schemas.microsoft.com/office/powerpoint/2010/main" val="963633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331D1B-56CE-854D-E4A0-FB6BC87FB837}"/>
              </a:ext>
            </a:extLst>
          </p:cNvPr>
          <p:cNvPicPr>
            <a:picLocks noChangeAspect="1"/>
          </p:cNvPicPr>
          <p:nvPr/>
        </p:nvPicPr>
        <p:blipFill>
          <a:blip r:embed="rId2"/>
          <a:stretch>
            <a:fillRect/>
          </a:stretch>
        </p:blipFill>
        <p:spPr>
          <a:xfrm>
            <a:off x="0" y="5297826"/>
            <a:ext cx="1718118" cy="1560174"/>
          </a:xfrm>
          <a:prstGeom prst="rect">
            <a:avLst/>
          </a:prstGeom>
        </p:spPr>
      </p:pic>
      <p:sp>
        <p:nvSpPr>
          <p:cNvPr id="9" name="Rectangle 8">
            <a:extLst>
              <a:ext uri="{FF2B5EF4-FFF2-40B4-BE49-F238E27FC236}">
                <a16:creationId xmlns:a16="http://schemas.microsoft.com/office/drawing/2014/main" id="{C4BD6E3C-4ECD-F9FE-9E91-BAB60FD13176}"/>
              </a:ext>
            </a:extLst>
          </p:cNvPr>
          <p:cNvSpPr/>
          <p:nvPr/>
        </p:nvSpPr>
        <p:spPr>
          <a:xfrm>
            <a:off x="1650514" y="9366"/>
            <a:ext cx="67599" cy="5792464"/>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3A8D35-AA27-F439-720E-E11068B6FA5B}"/>
              </a:ext>
            </a:extLst>
          </p:cNvPr>
          <p:cNvSpPr/>
          <p:nvPr/>
        </p:nvSpPr>
        <p:spPr>
          <a:xfrm rot="5400000">
            <a:off x="6932197" y="544832"/>
            <a:ext cx="45719" cy="1047388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B22901F-CA34-0E47-3AEE-B9C1E6B67FDF}"/>
              </a:ext>
            </a:extLst>
          </p:cNvPr>
          <p:cNvSpPr txBox="1"/>
          <p:nvPr/>
        </p:nvSpPr>
        <p:spPr>
          <a:xfrm rot="16200000">
            <a:off x="-541705" y="1964582"/>
            <a:ext cx="2801527" cy="769441"/>
          </a:xfrm>
          <a:prstGeom prst="rect">
            <a:avLst/>
          </a:prstGeom>
          <a:noFill/>
        </p:spPr>
        <p:txBody>
          <a:bodyPr wrap="square" rtlCol="0">
            <a:spAutoFit/>
          </a:bodyPr>
          <a:lstStyle/>
          <a:p>
            <a:r>
              <a:rPr lang="en-US" sz="4400" dirty="0">
                <a:latin typeface="Cambria" panose="02040503050406030204" pitchFamily="18" charset="0"/>
              </a:rPr>
              <a:t>AB 1705 </a:t>
            </a:r>
          </a:p>
        </p:txBody>
      </p:sp>
      <p:sp>
        <p:nvSpPr>
          <p:cNvPr id="26" name="Rectangle 25">
            <a:extLst>
              <a:ext uri="{FF2B5EF4-FFF2-40B4-BE49-F238E27FC236}">
                <a16:creationId xmlns:a16="http://schemas.microsoft.com/office/drawing/2014/main" id="{3E3A4C1D-A4F7-93C0-F877-55A8C849FCF5}"/>
              </a:ext>
            </a:extLst>
          </p:cNvPr>
          <p:cNvSpPr/>
          <p:nvPr/>
        </p:nvSpPr>
        <p:spPr>
          <a:xfrm>
            <a:off x="1718118" y="5801831"/>
            <a:ext cx="10473881" cy="105617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DE12013-8CBD-BC26-C56E-7D5F5966C200}"/>
              </a:ext>
            </a:extLst>
          </p:cNvPr>
          <p:cNvPicPr>
            <a:picLocks noChangeAspect="1"/>
          </p:cNvPicPr>
          <p:nvPr/>
        </p:nvPicPr>
        <p:blipFill>
          <a:blip r:embed="rId3">
            <a:alphaModFix amt="20000"/>
            <a:extLst>
              <a:ext uri="{837473B0-CC2E-450A-ABE3-18F120FF3D39}">
                <a1611:picAttrSrcUrl xmlns:a1611="http://schemas.microsoft.com/office/drawing/2016/11/main" r:id="rId4"/>
              </a:ext>
            </a:extLst>
          </a:blip>
          <a:stretch>
            <a:fillRect/>
          </a:stretch>
        </p:blipFill>
        <p:spPr>
          <a:xfrm>
            <a:off x="1718119" y="5780373"/>
            <a:ext cx="10473881" cy="1099086"/>
          </a:xfrm>
          <a:prstGeom prst="rect">
            <a:avLst/>
          </a:prstGeom>
        </p:spPr>
      </p:pic>
      <p:sp>
        <p:nvSpPr>
          <p:cNvPr id="5" name="TextBox 4">
            <a:extLst>
              <a:ext uri="{FF2B5EF4-FFF2-40B4-BE49-F238E27FC236}">
                <a16:creationId xmlns:a16="http://schemas.microsoft.com/office/drawing/2014/main" id="{2A3DB8F2-6C2D-9853-05A8-D2DBA8BC1E0A}"/>
              </a:ext>
            </a:extLst>
          </p:cNvPr>
          <p:cNvSpPr txBox="1"/>
          <p:nvPr/>
        </p:nvSpPr>
        <p:spPr>
          <a:xfrm>
            <a:off x="1815956" y="62861"/>
            <a:ext cx="10030147" cy="5294463"/>
          </a:xfrm>
          <a:prstGeom prst="rect">
            <a:avLst/>
          </a:prstGeom>
          <a:noFill/>
        </p:spPr>
        <p:txBody>
          <a:bodyPr wrap="square">
            <a:spAutoFit/>
          </a:bodyPr>
          <a:lstStyle/>
          <a:p>
            <a:pPr marR="125730" lvl="0" algn="just">
              <a:lnSpc>
                <a:spcPct val="120000"/>
              </a:lnSpc>
              <a:spcBef>
                <a:spcPts val="0"/>
              </a:spcBef>
              <a:spcAft>
                <a:spcPts val="0"/>
              </a:spcAft>
              <a:buClr>
                <a:srgbClr val="545659"/>
              </a:buClr>
              <a:buSzPts val="1000"/>
              <a:tabLst>
                <a:tab pos="320675" algn="l"/>
                <a:tab pos="323215" algn="l"/>
              </a:tabLst>
            </a:pPr>
            <a:r>
              <a:rPr lang="en-US" spc="-5" dirty="0">
                <a:effectLst/>
                <a:latin typeface="Cambria" panose="02040503050406030204" pitchFamily="18" charset="0"/>
                <a:ea typeface="Arial" panose="020B0604020202020204" pitchFamily="34" charset="0"/>
              </a:rPr>
              <a:t>2. The transfer-level</a:t>
            </a:r>
            <a:r>
              <a:rPr lang="en-US" spc="-85" dirty="0">
                <a:effectLst/>
                <a:latin typeface="Cambria" panose="02040503050406030204" pitchFamily="18" charset="0"/>
                <a:ea typeface="Arial" panose="020B0604020202020204" pitchFamily="34" charset="0"/>
              </a:rPr>
              <a:t> </a:t>
            </a:r>
            <a:r>
              <a:rPr lang="en-US" spc="-5" dirty="0">
                <a:effectLst/>
                <a:latin typeface="Cambria" panose="02040503050406030204" pitchFamily="18" charset="0"/>
                <a:ea typeface="Arial" panose="020B0604020202020204" pitchFamily="34" charset="0"/>
              </a:rPr>
              <a:t>English and math/quantitative</a:t>
            </a:r>
            <a:r>
              <a:rPr lang="en-US" spc="-55" dirty="0">
                <a:effectLst/>
                <a:latin typeface="Cambria" panose="02040503050406030204" pitchFamily="18" charset="0"/>
                <a:ea typeface="Arial" panose="020B0604020202020204" pitchFamily="34" charset="0"/>
              </a:rPr>
              <a:t> </a:t>
            </a:r>
            <a:r>
              <a:rPr lang="en-US" spc="-5" dirty="0">
                <a:effectLst/>
                <a:latin typeface="Cambria" panose="02040503050406030204" pitchFamily="18" charset="0"/>
                <a:ea typeface="Arial" panose="020B0604020202020204" pitchFamily="34" charset="0"/>
              </a:rPr>
              <a:t>reasoning coursework</a:t>
            </a:r>
            <a:r>
              <a:rPr lang="en-US" spc="135" dirty="0">
                <a:effectLst/>
                <a:latin typeface="Cambria" panose="02040503050406030204" pitchFamily="18" charset="0"/>
                <a:ea typeface="Arial" panose="020B0604020202020204" pitchFamily="34" charset="0"/>
              </a:rPr>
              <a:t> </a:t>
            </a:r>
            <a:r>
              <a:rPr lang="en-US" spc="-5" dirty="0">
                <a:effectLst/>
                <a:latin typeface="Cambria" panose="02040503050406030204" pitchFamily="18" charset="0"/>
                <a:ea typeface="Arial" panose="020B0604020202020204" pitchFamily="34" charset="0"/>
              </a:rPr>
              <a:t>shall</a:t>
            </a:r>
            <a:r>
              <a:rPr lang="en-US" spc="-10" dirty="0">
                <a:effectLst/>
                <a:latin typeface="Cambria" panose="02040503050406030204" pitchFamily="18" charset="0"/>
                <a:ea typeface="Arial" panose="020B0604020202020204" pitchFamily="34" charset="0"/>
              </a:rPr>
              <a:t> </a:t>
            </a:r>
            <a:r>
              <a:rPr lang="en-US" spc="-5" dirty="0">
                <a:effectLst/>
                <a:latin typeface="Cambria" panose="02040503050406030204" pitchFamily="18" charset="0"/>
                <a:ea typeface="Arial" panose="020B0604020202020204" pitchFamily="34" charset="0"/>
              </a:rPr>
              <a:t>satisfy a requirement of</a:t>
            </a:r>
            <a:r>
              <a:rPr lang="en-US" spc="-40" dirty="0">
                <a:effectLst/>
                <a:latin typeface="Cambria" panose="02040503050406030204" pitchFamily="18" charset="0"/>
                <a:ea typeface="Arial" panose="020B0604020202020204" pitchFamily="34" charset="0"/>
              </a:rPr>
              <a:t> </a:t>
            </a:r>
            <a:r>
              <a:rPr lang="en-US" spc="-5" dirty="0">
                <a:effectLst/>
                <a:latin typeface="Cambria" panose="02040503050406030204" pitchFamily="18" charset="0"/>
                <a:ea typeface="Arial" panose="020B0604020202020204" pitchFamily="34" charset="0"/>
              </a:rPr>
              <a:t>the</a:t>
            </a:r>
            <a:r>
              <a:rPr lang="en-US" spc="-85" dirty="0">
                <a:effectLst/>
                <a:latin typeface="Cambria" panose="02040503050406030204" pitchFamily="18" charset="0"/>
                <a:ea typeface="Arial" panose="020B0604020202020204" pitchFamily="34" charset="0"/>
              </a:rPr>
              <a:t> </a:t>
            </a:r>
            <a:r>
              <a:rPr lang="en-US" spc="-5" dirty="0">
                <a:effectLst/>
                <a:latin typeface="Cambria" panose="02040503050406030204" pitchFamily="18" charset="0"/>
                <a:ea typeface="Arial" panose="020B0604020202020204" pitchFamily="34" charset="0"/>
              </a:rPr>
              <a:t>student's</a:t>
            </a:r>
            <a:r>
              <a:rPr lang="en-US" spc="-45" dirty="0">
                <a:effectLst/>
                <a:latin typeface="Cambria" panose="02040503050406030204" pitchFamily="18" charset="0"/>
                <a:ea typeface="Arial" panose="020B0604020202020204" pitchFamily="34" charset="0"/>
              </a:rPr>
              <a:t> </a:t>
            </a:r>
            <a:r>
              <a:rPr lang="en-US" spc="-5" dirty="0">
                <a:effectLst/>
                <a:latin typeface="Cambria" panose="02040503050406030204" pitchFamily="18" charset="0"/>
                <a:ea typeface="Arial" panose="020B0604020202020204" pitchFamily="34" charset="0"/>
              </a:rPr>
              <a:t>intended</a:t>
            </a:r>
            <a:r>
              <a:rPr lang="en-US" spc="-20" dirty="0">
                <a:effectLst/>
                <a:latin typeface="Cambria" panose="02040503050406030204" pitchFamily="18" charset="0"/>
                <a:ea typeface="Arial" panose="020B0604020202020204" pitchFamily="34" charset="0"/>
              </a:rPr>
              <a:t> </a:t>
            </a:r>
            <a:r>
              <a:rPr lang="en-US" spc="-5" dirty="0">
                <a:effectLst/>
                <a:latin typeface="Cambria" panose="02040503050406030204" pitchFamily="18" charset="0"/>
                <a:ea typeface="Arial" panose="020B0604020202020204" pitchFamily="34" charset="0"/>
              </a:rPr>
              <a:t>certificate</a:t>
            </a:r>
            <a:r>
              <a:rPr lang="en-US" spc="-15" dirty="0">
                <a:effectLst/>
                <a:latin typeface="Cambria" panose="02040503050406030204" pitchFamily="18" charset="0"/>
                <a:ea typeface="Arial" panose="020B0604020202020204" pitchFamily="34" charset="0"/>
              </a:rPr>
              <a:t> </a:t>
            </a:r>
            <a:r>
              <a:rPr lang="en-US" spc="-5" dirty="0">
                <a:effectLst/>
                <a:latin typeface="Cambria" panose="02040503050406030204" pitchFamily="18" charset="0"/>
                <a:ea typeface="Arial" panose="020B0604020202020204" pitchFamily="34" charset="0"/>
              </a:rPr>
              <a:t>or</a:t>
            </a:r>
            <a:r>
              <a:rPr lang="en-US" spc="-60" dirty="0">
                <a:effectLst/>
                <a:latin typeface="Cambria" panose="02040503050406030204" pitchFamily="18" charset="0"/>
                <a:ea typeface="Arial" panose="020B0604020202020204" pitchFamily="34" charset="0"/>
              </a:rPr>
              <a:t> </a:t>
            </a:r>
            <a:r>
              <a:rPr lang="en-US" spc="-5" dirty="0">
                <a:effectLst/>
                <a:latin typeface="Cambria" panose="02040503050406030204" pitchFamily="18" charset="0"/>
                <a:ea typeface="Arial" panose="020B0604020202020204" pitchFamily="34" charset="0"/>
              </a:rPr>
              <a:t>associate degree</a:t>
            </a:r>
            <a:r>
              <a:rPr lang="en-US" spc="-30" dirty="0">
                <a:effectLst/>
                <a:latin typeface="Cambria" panose="02040503050406030204" pitchFamily="18" charset="0"/>
                <a:ea typeface="Arial" panose="020B0604020202020204" pitchFamily="34" charset="0"/>
              </a:rPr>
              <a:t> </a:t>
            </a:r>
            <a:r>
              <a:rPr lang="en-US" spc="-5" dirty="0">
                <a:effectLst/>
                <a:latin typeface="Cambria" panose="02040503050406030204" pitchFamily="18" charset="0"/>
                <a:ea typeface="Arial" panose="020B0604020202020204" pitchFamily="34" charset="0"/>
              </a:rPr>
              <a:t>or</a:t>
            </a:r>
            <a:r>
              <a:rPr lang="en-US" spc="-35" dirty="0">
                <a:effectLst/>
                <a:latin typeface="Cambria" panose="02040503050406030204" pitchFamily="18" charset="0"/>
                <a:ea typeface="Arial" panose="020B0604020202020204" pitchFamily="34" charset="0"/>
              </a:rPr>
              <a:t> </a:t>
            </a:r>
            <a:r>
              <a:rPr lang="en-US" spc="-5" dirty="0">
                <a:effectLst/>
                <a:latin typeface="Cambria" panose="02040503050406030204" pitchFamily="18" charset="0"/>
                <a:ea typeface="Arial" panose="020B0604020202020204" pitchFamily="34" charset="0"/>
              </a:rPr>
              <a:t>a</a:t>
            </a:r>
            <a:r>
              <a:rPr lang="en-US" spc="-20" dirty="0">
                <a:effectLst/>
                <a:latin typeface="Cambria" panose="02040503050406030204" pitchFamily="18" charset="0"/>
                <a:ea typeface="Arial" panose="020B0604020202020204" pitchFamily="34" charset="0"/>
              </a:rPr>
              <a:t> </a:t>
            </a:r>
            <a:r>
              <a:rPr lang="en-US" spc="-5" dirty="0">
                <a:effectLst/>
                <a:latin typeface="Cambria" panose="02040503050406030204" pitchFamily="18" charset="0"/>
                <a:ea typeface="Arial" panose="020B0604020202020204" pitchFamily="34" charset="0"/>
              </a:rPr>
              <a:t>requirement for</a:t>
            </a:r>
            <a:r>
              <a:rPr lang="en-US" spc="-40" dirty="0">
                <a:effectLst/>
                <a:latin typeface="Cambria" panose="02040503050406030204" pitchFamily="18" charset="0"/>
                <a:ea typeface="Arial" panose="020B0604020202020204" pitchFamily="34" charset="0"/>
              </a:rPr>
              <a:t> </a:t>
            </a:r>
            <a:r>
              <a:rPr lang="en-US" spc="-5" dirty="0">
                <a:effectLst/>
                <a:latin typeface="Cambria" panose="02040503050406030204" pitchFamily="18" charset="0"/>
                <a:ea typeface="Arial" panose="020B0604020202020204" pitchFamily="34" charset="0"/>
              </a:rPr>
              <a:t>transfer within the intended major.</a:t>
            </a:r>
            <a:endParaRPr lang="en-US" dirty="0">
              <a:effectLst/>
              <a:latin typeface="Cambria" panose="02040503050406030204" pitchFamily="18" charset="0"/>
              <a:ea typeface="Arial" panose="020B0604020202020204" pitchFamily="34" charset="0"/>
            </a:endParaRPr>
          </a:p>
          <a:p>
            <a:pPr marR="0" lvl="1" algn="just">
              <a:spcBef>
                <a:spcPts val="0"/>
              </a:spcBef>
              <a:spcAft>
                <a:spcPts val="0"/>
              </a:spcAft>
              <a:buClr>
                <a:srgbClr val="545659"/>
              </a:buClr>
              <a:buSzPts val="1000"/>
              <a:tabLst>
                <a:tab pos="780415" algn="l"/>
              </a:tabLst>
            </a:pPr>
            <a:r>
              <a:rPr lang="en-US" b="1" spc="-5" dirty="0">
                <a:effectLst/>
                <a:latin typeface="Cambria" panose="02040503050406030204" pitchFamily="18" charset="0"/>
                <a:ea typeface="Arial" panose="020B0604020202020204" pitchFamily="34" charset="0"/>
              </a:rPr>
              <a:t>a. Extended</a:t>
            </a:r>
            <a:r>
              <a:rPr lang="en-US" b="1" spc="40" dirty="0">
                <a:effectLst/>
                <a:latin typeface="Cambria" panose="02040503050406030204" pitchFamily="18" charset="0"/>
                <a:ea typeface="Arial" panose="020B0604020202020204" pitchFamily="34" charset="0"/>
              </a:rPr>
              <a:t> </a:t>
            </a:r>
            <a:r>
              <a:rPr lang="en-US" b="1" spc="-5" dirty="0">
                <a:effectLst/>
                <a:latin typeface="Cambria" panose="02040503050406030204" pitchFamily="18" charset="0"/>
                <a:ea typeface="Arial" panose="020B0604020202020204" pitchFamily="34" charset="0"/>
              </a:rPr>
              <a:t>timeline</a:t>
            </a:r>
            <a:r>
              <a:rPr lang="en-US" b="1" spc="40" dirty="0">
                <a:effectLst/>
                <a:latin typeface="Cambria" panose="02040503050406030204" pitchFamily="18" charset="0"/>
                <a:ea typeface="Arial" panose="020B0604020202020204" pitchFamily="34" charset="0"/>
              </a:rPr>
              <a:t> </a:t>
            </a:r>
            <a:r>
              <a:rPr lang="en-US" b="1" spc="-5" dirty="0">
                <a:effectLst/>
                <a:latin typeface="Cambria" panose="02040503050406030204" pitchFamily="18" charset="0"/>
                <a:ea typeface="Arial" panose="020B0604020202020204" pitchFamily="34" charset="0"/>
              </a:rPr>
              <a:t>for</a:t>
            </a:r>
            <a:r>
              <a:rPr lang="en-US" b="1" spc="5" dirty="0">
                <a:effectLst/>
                <a:latin typeface="Cambria" panose="02040503050406030204" pitchFamily="18" charset="0"/>
                <a:ea typeface="Arial" panose="020B0604020202020204" pitchFamily="34" charset="0"/>
              </a:rPr>
              <a:t> </a:t>
            </a:r>
            <a:r>
              <a:rPr lang="en-US" b="1" spc="-5" dirty="0">
                <a:effectLst/>
                <a:latin typeface="Cambria" panose="02040503050406030204" pitchFamily="18" charset="0"/>
                <a:ea typeface="Arial" panose="020B0604020202020204" pitchFamily="34" charset="0"/>
              </a:rPr>
              <a:t>non-STEM</a:t>
            </a:r>
            <a:r>
              <a:rPr lang="en-US" b="1" spc="120" dirty="0">
                <a:effectLst/>
                <a:latin typeface="Cambria" panose="02040503050406030204" pitchFamily="18" charset="0"/>
                <a:ea typeface="Arial" panose="020B0604020202020204" pitchFamily="34" charset="0"/>
              </a:rPr>
              <a:t> </a:t>
            </a:r>
            <a:r>
              <a:rPr lang="en-US" b="1" spc="-10" dirty="0">
                <a:effectLst/>
                <a:latin typeface="Cambria" panose="02040503050406030204" pitchFamily="18" charset="0"/>
                <a:ea typeface="Arial" panose="020B0604020202020204" pitchFamily="34" charset="0"/>
              </a:rPr>
              <a:t>programs:</a:t>
            </a:r>
            <a:endParaRPr lang="en-US" b="1" spc="-5" dirty="0">
              <a:effectLst/>
              <a:latin typeface="Cambria" panose="02040503050406030204" pitchFamily="18" charset="0"/>
              <a:ea typeface="Arial" panose="020B0604020202020204" pitchFamily="34" charset="0"/>
            </a:endParaRPr>
          </a:p>
          <a:p>
            <a:pPr marL="779145" marR="115570" indent="1270" algn="just">
              <a:lnSpc>
                <a:spcPct val="120000"/>
              </a:lnSpc>
              <a:spcBef>
                <a:spcPts val="220"/>
              </a:spcBef>
              <a:spcAft>
                <a:spcPts val="0"/>
              </a:spcAft>
            </a:pPr>
            <a:r>
              <a:rPr lang="en-US" dirty="0">
                <a:effectLst/>
                <a:latin typeface="Cambria" panose="02040503050406030204" pitchFamily="18" charset="0"/>
                <a:ea typeface="Arial" panose="020B0604020202020204" pitchFamily="34" charset="0"/>
              </a:rPr>
              <a:t>If</a:t>
            </a:r>
            <a:r>
              <a:rPr lang="en-US" spc="-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the</a:t>
            </a:r>
            <a:r>
              <a:rPr lang="en-US" spc="-7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college</a:t>
            </a:r>
            <a:r>
              <a:rPr lang="en-US" spc="-6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currently</a:t>
            </a:r>
            <a:r>
              <a:rPr lang="en-US" spc="-2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requires</a:t>
            </a:r>
            <a:r>
              <a:rPr lang="en-US" spc="-5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students</a:t>
            </a:r>
            <a:r>
              <a:rPr lang="en-US" spc="-4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in</a:t>
            </a:r>
            <a:r>
              <a:rPr lang="en-US" spc="-6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non-STEM</a:t>
            </a:r>
            <a:r>
              <a:rPr lang="en-US" spc="-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programs</a:t>
            </a:r>
            <a:r>
              <a:rPr lang="en-US" spc="-4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to</a:t>
            </a:r>
            <a:r>
              <a:rPr lang="en-US" spc="-1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take</a:t>
            </a:r>
            <a:r>
              <a:rPr lang="en-US" spc="-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transfer-level prerequisites that</a:t>
            </a:r>
            <a:r>
              <a:rPr lang="en-US" spc="-4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do</a:t>
            </a:r>
            <a:r>
              <a:rPr lang="en-US" spc="-11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not</a:t>
            </a:r>
            <a:r>
              <a:rPr lang="en-US" spc="-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satisfy the student's</a:t>
            </a:r>
            <a:r>
              <a:rPr lang="en-US" spc="-1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intended associate degree, colleges shall</a:t>
            </a:r>
            <a:r>
              <a:rPr lang="en-US" spc="-6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complete</a:t>
            </a:r>
            <a:r>
              <a:rPr lang="en-US" spc="-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the</a:t>
            </a:r>
            <a:r>
              <a:rPr lang="en-US" spc="-4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data</a:t>
            </a:r>
            <a:r>
              <a:rPr lang="en-US" spc="-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template</a:t>
            </a:r>
            <a:r>
              <a:rPr lang="en-US" spc="-3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provided by</a:t>
            </a:r>
            <a:r>
              <a:rPr lang="en-US" spc="-2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the Chancellor's Office</a:t>
            </a:r>
            <a:r>
              <a:rPr lang="en-US" spc="-3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by</a:t>
            </a:r>
            <a:r>
              <a:rPr lang="en-US" spc="-3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July</a:t>
            </a:r>
            <a:r>
              <a:rPr lang="en-US" spc="-1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2023</a:t>
            </a:r>
            <a:r>
              <a:rPr lang="en-US" spc="-1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to verify</a:t>
            </a:r>
            <a:r>
              <a:rPr lang="en-US" spc="-7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that</a:t>
            </a:r>
            <a:r>
              <a:rPr lang="en-US" spc="-6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the</a:t>
            </a:r>
            <a:r>
              <a:rPr lang="en-US" spc="-11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prerequisite</a:t>
            </a:r>
            <a:r>
              <a:rPr lang="en-US" spc="-3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improves</a:t>
            </a:r>
            <a:r>
              <a:rPr lang="en-US" spc="-5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student</a:t>
            </a:r>
            <a:r>
              <a:rPr lang="en-US" spc="-4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progress</a:t>
            </a:r>
            <a:r>
              <a:rPr lang="en-US" spc="-2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in</a:t>
            </a:r>
            <a:r>
              <a:rPr lang="en-US" spc="-2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the</a:t>
            </a:r>
            <a:r>
              <a:rPr lang="en-US" spc="-1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program</a:t>
            </a:r>
            <a:r>
              <a:rPr lang="en-US" spc="-3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per</a:t>
            </a:r>
            <a:r>
              <a:rPr lang="en-US" spc="-7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standards</a:t>
            </a:r>
            <a:r>
              <a:rPr lang="en-US" spc="-5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in Education</a:t>
            </a:r>
            <a:r>
              <a:rPr lang="en-US" spc="-5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Code</a:t>
            </a:r>
            <a:r>
              <a:rPr lang="en-US" spc="-5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§78213,</a:t>
            </a:r>
            <a:r>
              <a:rPr lang="en-US" spc="-75" dirty="0">
                <a:effectLst/>
                <a:latin typeface="Cambria" panose="02040503050406030204" pitchFamily="18" charset="0"/>
                <a:ea typeface="Arial" panose="020B0604020202020204" pitchFamily="34" charset="0"/>
              </a:rPr>
              <a:t> </a:t>
            </a:r>
            <a:r>
              <a:rPr lang="en-US" dirty="0" err="1">
                <a:effectLst/>
                <a:latin typeface="Cambria" panose="02040503050406030204" pitchFamily="18" charset="0"/>
                <a:ea typeface="Arial" panose="020B0604020202020204" pitchFamily="34" charset="0"/>
              </a:rPr>
              <a:t>subd</a:t>
            </a:r>
            <a:r>
              <a:rPr lang="en-US" dirty="0">
                <a:effectLst/>
                <a:latin typeface="Cambria" panose="02040503050406030204" pitchFamily="18" charset="0"/>
                <a:ea typeface="Arial" panose="020B0604020202020204" pitchFamily="34" charset="0"/>
              </a:rPr>
              <a:t>.</a:t>
            </a:r>
            <a:r>
              <a:rPr lang="en-US" spc="-7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(e).</a:t>
            </a:r>
            <a:r>
              <a:rPr lang="en-US" spc="-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The</a:t>
            </a:r>
            <a:r>
              <a:rPr lang="en-US" spc="-7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prerequisite</a:t>
            </a:r>
            <a:r>
              <a:rPr lang="en-US" spc="-1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requirement</a:t>
            </a:r>
            <a:r>
              <a:rPr lang="en-US" spc="-2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may</a:t>
            </a:r>
            <a:r>
              <a:rPr lang="en-US" spc="-6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only</a:t>
            </a:r>
            <a:r>
              <a:rPr lang="en-US" spc="-7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be continued after July 2024</a:t>
            </a:r>
            <a:r>
              <a:rPr lang="en-US" spc="-4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if it</a:t>
            </a:r>
            <a:r>
              <a:rPr lang="en-US" spc="16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meets these</a:t>
            </a:r>
            <a:r>
              <a:rPr lang="en-US" spc="-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standards.</a:t>
            </a:r>
          </a:p>
          <a:p>
            <a:pPr marL="0" marR="0" algn="just">
              <a:spcBef>
                <a:spcPts val="210"/>
              </a:spcBef>
              <a:spcAft>
                <a:spcPts val="0"/>
              </a:spcAft>
            </a:pPr>
            <a:r>
              <a:rPr lang="en-US" dirty="0">
                <a:effectLst/>
                <a:latin typeface="Cambria" panose="02040503050406030204" pitchFamily="18" charset="0"/>
                <a:ea typeface="Arial" panose="020B0604020202020204" pitchFamily="34" charset="0"/>
              </a:rPr>
              <a:t> </a:t>
            </a:r>
          </a:p>
          <a:p>
            <a:pPr marL="781685" marR="267335" algn="just">
              <a:lnSpc>
                <a:spcPct val="118000"/>
              </a:lnSpc>
              <a:spcBef>
                <a:spcPts val="0"/>
              </a:spcBef>
              <a:spcAft>
                <a:spcPts val="0"/>
              </a:spcAft>
            </a:pPr>
            <a:r>
              <a:rPr lang="en-US" dirty="0">
                <a:effectLst/>
                <a:latin typeface="Cambria" panose="02040503050406030204" pitchFamily="18" charset="0"/>
                <a:ea typeface="Arial" panose="020B0604020202020204" pitchFamily="34" charset="0"/>
              </a:rPr>
              <a:t>For example, the </a:t>
            </a:r>
            <a:r>
              <a:rPr lang="en-US" u="heavy" dirty="0">
                <a:effectLst/>
                <a:uFill>
                  <a:solidFill>
                    <a:srgbClr val="002F6B"/>
                  </a:solidFill>
                </a:uFill>
                <a:latin typeface="Cambria" panose="02040503050406030204" pitchFamily="18" charset="0"/>
                <a:ea typeface="Arial" panose="020B0604020202020204" pitchFamily="34" charset="0"/>
                <a:hlinkClick r:id="rId5">
                  <a:extLst>
                    <a:ext uri="{A12FA001-AC4F-418D-AE19-62706E023703}">
                      <ahyp:hlinkClr xmlns:ahyp="http://schemas.microsoft.com/office/drawing/2018/hyperlinkcolor" val="tx"/>
                    </a:ext>
                  </a:extLst>
                </a:hlinkClick>
              </a:rPr>
              <a:t>Transfer Model Curricula for Business Administration</a:t>
            </a:r>
            <a:r>
              <a:rPr lang="en-US" dirty="0">
                <a:effectLst/>
                <a:latin typeface="Cambria" panose="02040503050406030204" pitchFamily="18" charset="0"/>
                <a:ea typeface="Arial" panose="020B0604020202020204" pitchFamily="34" charset="0"/>
              </a:rPr>
              <a:t> includes applied</a:t>
            </a:r>
            <a:r>
              <a:rPr lang="en-US" spc="13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calculus</a:t>
            </a:r>
            <a:r>
              <a:rPr lang="en-US" spc="11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or</a:t>
            </a:r>
            <a:r>
              <a:rPr lang="en-US" spc="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finite math as an</a:t>
            </a:r>
            <a:r>
              <a:rPr lang="en-US" spc="8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option</a:t>
            </a:r>
            <a:r>
              <a:rPr lang="en-US" spc="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but</a:t>
            </a:r>
            <a:r>
              <a:rPr lang="en-US" spc="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does</a:t>
            </a:r>
            <a:r>
              <a:rPr lang="en-US" spc="9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not</a:t>
            </a:r>
            <a:r>
              <a:rPr lang="en-US" spc="20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include college</a:t>
            </a:r>
            <a:r>
              <a:rPr lang="en-US" spc="10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algebra; </a:t>
            </a:r>
            <a:r>
              <a:rPr lang="en-US" dirty="0">
                <a:effectLst/>
                <a:highlight>
                  <a:srgbClr val="00FF00"/>
                </a:highlight>
                <a:latin typeface="Cambria" panose="02040503050406030204" pitchFamily="18" charset="0"/>
                <a:ea typeface="Arial" panose="020B0604020202020204" pitchFamily="34" charset="0"/>
              </a:rPr>
              <a:t>therefore,</a:t>
            </a:r>
            <a:r>
              <a:rPr lang="en-US" spc="-80"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if</a:t>
            </a:r>
            <a:r>
              <a:rPr lang="en-US" spc="-40"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a</a:t>
            </a:r>
            <a:r>
              <a:rPr lang="en-US" spc="-75"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college</a:t>
            </a:r>
            <a:r>
              <a:rPr lang="en-US" spc="-65"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requires</a:t>
            </a:r>
            <a:r>
              <a:rPr lang="en-US" spc="-55"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some</a:t>
            </a:r>
            <a:r>
              <a:rPr lang="en-US" spc="-80"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students</a:t>
            </a:r>
            <a:r>
              <a:rPr lang="en-US" spc="-60"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to</a:t>
            </a:r>
            <a:r>
              <a:rPr lang="en-US" spc="-20"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take</a:t>
            </a:r>
            <a:r>
              <a:rPr lang="en-US" spc="-80"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college</a:t>
            </a:r>
            <a:r>
              <a:rPr lang="en-US" spc="-60"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algebra</a:t>
            </a:r>
            <a:r>
              <a:rPr lang="en-US" spc="-40"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as</a:t>
            </a:r>
            <a:r>
              <a:rPr lang="en-US" spc="-80"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a</a:t>
            </a:r>
            <a:r>
              <a:rPr lang="en-US" spc="-50"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prerequisite to applied calculus or</a:t>
            </a:r>
            <a:r>
              <a:rPr lang="en-US" spc="-15"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finite</a:t>
            </a:r>
            <a:r>
              <a:rPr lang="en-US" spc="-25"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math,</a:t>
            </a:r>
            <a:r>
              <a:rPr lang="en-US" spc="-75"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the</a:t>
            </a:r>
            <a:r>
              <a:rPr lang="en-US" spc="-35"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college</a:t>
            </a:r>
            <a:r>
              <a:rPr lang="en-US" spc="-10"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will</a:t>
            </a:r>
            <a:r>
              <a:rPr lang="en-US" spc="-75"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need to complete the</a:t>
            </a:r>
            <a:r>
              <a:rPr lang="en-US" spc="-25"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data template to</a:t>
            </a:r>
            <a:r>
              <a:rPr lang="en-US" spc="200"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show</a:t>
            </a:r>
            <a:r>
              <a:rPr lang="en-US" spc="190"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that</a:t>
            </a:r>
            <a:r>
              <a:rPr lang="en-US" spc="145"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college</a:t>
            </a:r>
            <a:r>
              <a:rPr lang="en-US" spc="170"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algebra</a:t>
            </a:r>
            <a:r>
              <a:rPr lang="en-US" spc="200"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meets</a:t>
            </a:r>
            <a:r>
              <a:rPr lang="en-US" spc="170"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the</a:t>
            </a:r>
            <a:r>
              <a:rPr lang="en-US" spc="200"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standards</a:t>
            </a:r>
            <a:r>
              <a:rPr lang="en-US" spc="200"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of</a:t>
            </a:r>
            <a:r>
              <a:rPr lang="en-US" spc="130"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Education</a:t>
            </a:r>
            <a:r>
              <a:rPr lang="en-US" spc="200"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Code</a:t>
            </a:r>
            <a:r>
              <a:rPr lang="en-US" spc="170"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§78213,</a:t>
            </a:r>
            <a:r>
              <a:rPr lang="en-US" spc="130" dirty="0">
                <a:effectLst/>
                <a:highlight>
                  <a:srgbClr val="00FF00"/>
                </a:highlight>
                <a:latin typeface="Cambria" panose="02040503050406030204" pitchFamily="18" charset="0"/>
                <a:ea typeface="Arial" panose="020B0604020202020204" pitchFamily="34" charset="0"/>
              </a:rPr>
              <a:t> </a:t>
            </a:r>
            <a:r>
              <a:rPr lang="en-US" dirty="0" err="1">
                <a:effectLst/>
                <a:highlight>
                  <a:srgbClr val="00FF00"/>
                </a:highlight>
                <a:latin typeface="Cambria" panose="02040503050406030204" pitchFamily="18" charset="0"/>
                <a:ea typeface="Arial" panose="020B0604020202020204" pitchFamily="34" charset="0"/>
              </a:rPr>
              <a:t>subd</a:t>
            </a:r>
            <a:r>
              <a:rPr lang="en-US" dirty="0">
                <a:effectLst/>
                <a:highlight>
                  <a:srgbClr val="00FF00"/>
                </a:highlight>
                <a:latin typeface="Cambria" panose="02040503050406030204" pitchFamily="18" charset="0"/>
                <a:ea typeface="Arial" panose="020B0604020202020204" pitchFamily="34" charset="0"/>
              </a:rPr>
              <a:t>.</a:t>
            </a:r>
            <a:r>
              <a:rPr lang="en-US" spc="130"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(e).</a:t>
            </a:r>
          </a:p>
        </p:txBody>
      </p:sp>
    </p:spTree>
    <p:extLst>
      <p:ext uri="{BB962C8B-B14F-4D97-AF65-F5344CB8AC3E}">
        <p14:creationId xmlns:p14="http://schemas.microsoft.com/office/powerpoint/2010/main" val="3990456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331D1B-56CE-854D-E4A0-FB6BC87FB837}"/>
              </a:ext>
            </a:extLst>
          </p:cNvPr>
          <p:cNvPicPr>
            <a:picLocks noChangeAspect="1"/>
          </p:cNvPicPr>
          <p:nvPr/>
        </p:nvPicPr>
        <p:blipFill>
          <a:blip r:embed="rId2"/>
          <a:stretch>
            <a:fillRect/>
          </a:stretch>
        </p:blipFill>
        <p:spPr>
          <a:xfrm>
            <a:off x="0" y="5297826"/>
            <a:ext cx="1718118" cy="1560174"/>
          </a:xfrm>
          <a:prstGeom prst="rect">
            <a:avLst/>
          </a:prstGeom>
        </p:spPr>
      </p:pic>
      <p:sp>
        <p:nvSpPr>
          <p:cNvPr id="9" name="Rectangle 8">
            <a:extLst>
              <a:ext uri="{FF2B5EF4-FFF2-40B4-BE49-F238E27FC236}">
                <a16:creationId xmlns:a16="http://schemas.microsoft.com/office/drawing/2014/main" id="{C4BD6E3C-4ECD-F9FE-9E91-BAB60FD13176}"/>
              </a:ext>
            </a:extLst>
          </p:cNvPr>
          <p:cNvSpPr/>
          <p:nvPr/>
        </p:nvSpPr>
        <p:spPr>
          <a:xfrm>
            <a:off x="1650514" y="9366"/>
            <a:ext cx="67599" cy="5792464"/>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3A8D35-AA27-F439-720E-E11068B6FA5B}"/>
              </a:ext>
            </a:extLst>
          </p:cNvPr>
          <p:cNvSpPr/>
          <p:nvPr/>
        </p:nvSpPr>
        <p:spPr>
          <a:xfrm rot="5400000">
            <a:off x="6932197" y="544832"/>
            <a:ext cx="45719" cy="1047388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B22901F-CA34-0E47-3AEE-B9C1E6B67FDF}"/>
              </a:ext>
            </a:extLst>
          </p:cNvPr>
          <p:cNvSpPr txBox="1"/>
          <p:nvPr/>
        </p:nvSpPr>
        <p:spPr>
          <a:xfrm rot="16200000">
            <a:off x="-541705" y="1964582"/>
            <a:ext cx="2801527" cy="769441"/>
          </a:xfrm>
          <a:prstGeom prst="rect">
            <a:avLst/>
          </a:prstGeom>
          <a:noFill/>
        </p:spPr>
        <p:txBody>
          <a:bodyPr wrap="square" rtlCol="0">
            <a:spAutoFit/>
          </a:bodyPr>
          <a:lstStyle/>
          <a:p>
            <a:r>
              <a:rPr lang="en-US" sz="4400" dirty="0">
                <a:latin typeface="Cambria" panose="02040503050406030204" pitchFamily="18" charset="0"/>
              </a:rPr>
              <a:t>AB 1705 </a:t>
            </a:r>
          </a:p>
        </p:txBody>
      </p:sp>
      <p:sp>
        <p:nvSpPr>
          <p:cNvPr id="26" name="Rectangle 25">
            <a:extLst>
              <a:ext uri="{FF2B5EF4-FFF2-40B4-BE49-F238E27FC236}">
                <a16:creationId xmlns:a16="http://schemas.microsoft.com/office/drawing/2014/main" id="{3E3A4C1D-A4F7-93C0-F877-55A8C849FCF5}"/>
              </a:ext>
            </a:extLst>
          </p:cNvPr>
          <p:cNvSpPr/>
          <p:nvPr/>
        </p:nvSpPr>
        <p:spPr>
          <a:xfrm>
            <a:off x="1718118" y="5801831"/>
            <a:ext cx="10473881" cy="105617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DE12013-8CBD-BC26-C56E-7D5F5966C200}"/>
              </a:ext>
            </a:extLst>
          </p:cNvPr>
          <p:cNvPicPr>
            <a:picLocks noChangeAspect="1"/>
          </p:cNvPicPr>
          <p:nvPr/>
        </p:nvPicPr>
        <p:blipFill>
          <a:blip r:embed="rId3">
            <a:alphaModFix amt="20000"/>
            <a:extLst>
              <a:ext uri="{837473B0-CC2E-450A-ABE3-18F120FF3D39}">
                <a1611:picAttrSrcUrl xmlns:a1611="http://schemas.microsoft.com/office/drawing/2016/11/main" r:id="rId4"/>
              </a:ext>
            </a:extLst>
          </a:blip>
          <a:stretch>
            <a:fillRect/>
          </a:stretch>
        </p:blipFill>
        <p:spPr>
          <a:xfrm>
            <a:off x="1718119" y="5780373"/>
            <a:ext cx="10473881" cy="1099086"/>
          </a:xfrm>
          <a:prstGeom prst="rect">
            <a:avLst/>
          </a:prstGeom>
        </p:spPr>
      </p:pic>
      <p:sp>
        <p:nvSpPr>
          <p:cNvPr id="3" name="TextBox 2">
            <a:extLst>
              <a:ext uri="{FF2B5EF4-FFF2-40B4-BE49-F238E27FC236}">
                <a16:creationId xmlns:a16="http://schemas.microsoft.com/office/drawing/2014/main" id="{21F377D7-1817-CC97-0FD6-33A8923784A3}"/>
              </a:ext>
            </a:extLst>
          </p:cNvPr>
          <p:cNvSpPr txBox="1"/>
          <p:nvPr/>
        </p:nvSpPr>
        <p:spPr>
          <a:xfrm>
            <a:off x="1839075" y="202519"/>
            <a:ext cx="1529552" cy="400110"/>
          </a:xfrm>
          <a:prstGeom prst="rect">
            <a:avLst/>
          </a:prstGeom>
          <a:noFill/>
        </p:spPr>
        <p:txBody>
          <a:bodyPr wrap="square" rtlCol="0">
            <a:spAutoFit/>
          </a:bodyPr>
          <a:lstStyle/>
          <a:p>
            <a:r>
              <a:rPr lang="en-US" sz="2000" b="1" dirty="0">
                <a:solidFill>
                  <a:schemeClr val="accent1">
                    <a:lumMod val="50000"/>
                  </a:schemeClr>
                </a:solidFill>
                <a:latin typeface="Cambria" panose="02040503050406030204" pitchFamily="18" charset="0"/>
              </a:rPr>
              <a:t>Response</a:t>
            </a:r>
          </a:p>
        </p:txBody>
      </p:sp>
      <p:sp>
        <p:nvSpPr>
          <p:cNvPr id="4" name="TextBox 3">
            <a:extLst>
              <a:ext uri="{FF2B5EF4-FFF2-40B4-BE49-F238E27FC236}">
                <a16:creationId xmlns:a16="http://schemas.microsoft.com/office/drawing/2014/main" id="{883A0043-80C2-DB98-CEFF-93C224AEF13F}"/>
              </a:ext>
            </a:extLst>
          </p:cNvPr>
          <p:cNvSpPr txBox="1"/>
          <p:nvPr/>
        </p:nvSpPr>
        <p:spPr>
          <a:xfrm>
            <a:off x="1839075" y="571851"/>
            <a:ext cx="9729626" cy="1323439"/>
          </a:xfrm>
          <a:prstGeom prst="rect">
            <a:avLst/>
          </a:prstGeom>
          <a:noFill/>
        </p:spPr>
        <p:txBody>
          <a:bodyPr wrap="square" rtlCol="0">
            <a:spAutoFit/>
          </a:bodyPr>
          <a:lstStyle/>
          <a:p>
            <a:r>
              <a:rPr lang="en-US" sz="2000" b="1" dirty="0">
                <a:latin typeface="Cambria" panose="02040503050406030204" pitchFamily="18" charset="0"/>
              </a:rPr>
              <a:t>Non-STEM Curriculum:</a:t>
            </a:r>
            <a:endParaRPr lang="en-US" sz="2000" dirty="0">
              <a:latin typeface="Cambria" panose="02040503050406030204" pitchFamily="18" charset="0"/>
            </a:endParaRPr>
          </a:p>
          <a:p>
            <a:pPr>
              <a:buFont typeface="Arial" panose="020B0604020202020204" pitchFamily="34" charset="0"/>
              <a:buChar char="•"/>
            </a:pPr>
            <a:r>
              <a:rPr lang="en-US" sz="2000" dirty="0">
                <a:latin typeface="Cambria" panose="02040503050406030204" pitchFamily="18" charset="0"/>
              </a:rPr>
              <a:t>No non-STEM mathematics course requires a perquisite course.  Students have immediate access to course upon placement.</a:t>
            </a:r>
          </a:p>
          <a:p>
            <a:pPr>
              <a:buFont typeface="Arial" panose="020B0604020202020204" pitchFamily="34" charset="0"/>
              <a:buChar char="•"/>
            </a:pPr>
            <a:endParaRPr lang="en-US" sz="2000" dirty="0">
              <a:latin typeface="Cambria" panose="02040503050406030204" pitchFamily="18" charset="0"/>
            </a:endParaRPr>
          </a:p>
        </p:txBody>
      </p:sp>
      <p:pic>
        <p:nvPicPr>
          <p:cNvPr id="8" name="Picture 7">
            <a:extLst>
              <a:ext uri="{FF2B5EF4-FFF2-40B4-BE49-F238E27FC236}">
                <a16:creationId xmlns:a16="http://schemas.microsoft.com/office/drawing/2014/main" id="{06E6C16A-BAED-3807-EEA7-02095089CEB5}"/>
              </a:ext>
            </a:extLst>
          </p:cNvPr>
          <p:cNvPicPr>
            <a:picLocks noChangeAspect="1"/>
          </p:cNvPicPr>
          <p:nvPr/>
        </p:nvPicPr>
        <p:blipFill>
          <a:blip r:embed="rId5"/>
          <a:stretch>
            <a:fillRect/>
          </a:stretch>
        </p:blipFill>
        <p:spPr>
          <a:xfrm>
            <a:off x="3339824" y="2137115"/>
            <a:ext cx="7230467" cy="3225901"/>
          </a:xfrm>
          <a:prstGeom prst="rect">
            <a:avLst/>
          </a:prstGeom>
        </p:spPr>
      </p:pic>
      <p:cxnSp>
        <p:nvCxnSpPr>
          <p:cNvPr id="5" name="Straight Arrow Connector 4">
            <a:extLst>
              <a:ext uri="{FF2B5EF4-FFF2-40B4-BE49-F238E27FC236}">
                <a16:creationId xmlns:a16="http://schemas.microsoft.com/office/drawing/2014/main" id="{BBBB4477-589D-4EBC-1286-91871BFB8286}"/>
              </a:ext>
            </a:extLst>
          </p:cNvPr>
          <p:cNvCxnSpPr/>
          <p:nvPr/>
        </p:nvCxnSpPr>
        <p:spPr>
          <a:xfrm>
            <a:off x="3368627" y="1956268"/>
            <a:ext cx="5878115" cy="0"/>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741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331D1B-56CE-854D-E4A0-FB6BC87FB837}"/>
              </a:ext>
            </a:extLst>
          </p:cNvPr>
          <p:cNvPicPr>
            <a:picLocks noChangeAspect="1"/>
          </p:cNvPicPr>
          <p:nvPr/>
        </p:nvPicPr>
        <p:blipFill>
          <a:blip r:embed="rId2"/>
          <a:stretch>
            <a:fillRect/>
          </a:stretch>
        </p:blipFill>
        <p:spPr>
          <a:xfrm>
            <a:off x="0" y="5297826"/>
            <a:ext cx="1718118" cy="1560174"/>
          </a:xfrm>
          <a:prstGeom prst="rect">
            <a:avLst/>
          </a:prstGeom>
        </p:spPr>
      </p:pic>
      <p:sp>
        <p:nvSpPr>
          <p:cNvPr id="9" name="Rectangle 8">
            <a:extLst>
              <a:ext uri="{FF2B5EF4-FFF2-40B4-BE49-F238E27FC236}">
                <a16:creationId xmlns:a16="http://schemas.microsoft.com/office/drawing/2014/main" id="{C4BD6E3C-4ECD-F9FE-9E91-BAB60FD13176}"/>
              </a:ext>
            </a:extLst>
          </p:cNvPr>
          <p:cNvSpPr/>
          <p:nvPr/>
        </p:nvSpPr>
        <p:spPr>
          <a:xfrm>
            <a:off x="1650514" y="9366"/>
            <a:ext cx="67599" cy="5792464"/>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3A8D35-AA27-F439-720E-E11068B6FA5B}"/>
              </a:ext>
            </a:extLst>
          </p:cNvPr>
          <p:cNvSpPr/>
          <p:nvPr/>
        </p:nvSpPr>
        <p:spPr>
          <a:xfrm rot="5400000">
            <a:off x="6932197" y="544832"/>
            <a:ext cx="45719" cy="1047388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B22901F-CA34-0E47-3AEE-B9C1E6B67FDF}"/>
              </a:ext>
            </a:extLst>
          </p:cNvPr>
          <p:cNvSpPr txBox="1"/>
          <p:nvPr/>
        </p:nvSpPr>
        <p:spPr>
          <a:xfrm rot="16200000">
            <a:off x="-541705" y="1964582"/>
            <a:ext cx="2801527" cy="769441"/>
          </a:xfrm>
          <a:prstGeom prst="rect">
            <a:avLst/>
          </a:prstGeom>
          <a:noFill/>
        </p:spPr>
        <p:txBody>
          <a:bodyPr wrap="square" rtlCol="0">
            <a:spAutoFit/>
          </a:bodyPr>
          <a:lstStyle/>
          <a:p>
            <a:r>
              <a:rPr lang="en-US" sz="4400" dirty="0">
                <a:latin typeface="Cambria" panose="02040503050406030204" pitchFamily="18" charset="0"/>
              </a:rPr>
              <a:t>AB 1705 </a:t>
            </a:r>
          </a:p>
        </p:txBody>
      </p:sp>
      <p:sp>
        <p:nvSpPr>
          <p:cNvPr id="26" name="Rectangle 25">
            <a:extLst>
              <a:ext uri="{FF2B5EF4-FFF2-40B4-BE49-F238E27FC236}">
                <a16:creationId xmlns:a16="http://schemas.microsoft.com/office/drawing/2014/main" id="{3E3A4C1D-A4F7-93C0-F877-55A8C849FCF5}"/>
              </a:ext>
            </a:extLst>
          </p:cNvPr>
          <p:cNvSpPr/>
          <p:nvPr/>
        </p:nvSpPr>
        <p:spPr>
          <a:xfrm>
            <a:off x="1718118" y="5801831"/>
            <a:ext cx="10473881" cy="105617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DE12013-8CBD-BC26-C56E-7D5F5966C200}"/>
              </a:ext>
            </a:extLst>
          </p:cNvPr>
          <p:cNvPicPr>
            <a:picLocks noChangeAspect="1"/>
          </p:cNvPicPr>
          <p:nvPr/>
        </p:nvPicPr>
        <p:blipFill>
          <a:blip r:embed="rId3">
            <a:alphaModFix amt="20000"/>
            <a:extLst>
              <a:ext uri="{837473B0-CC2E-450A-ABE3-18F120FF3D39}">
                <a1611:picAttrSrcUrl xmlns:a1611="http://schemas.microsoft.com/office/drawing/2016/11/main" r:id="rId4"/>
              </a:ext>
            </a:extLst>
          </a:blip>
          <a:stretch>
            <a:fillRect/>
          </a:stretch>
        </p:blipFill>
        <p:spPr>
          <a:xfrm>
            <a:off x="1718119" y="5780373"/>
            <a:ext cx="10473881" cy="1099086"/>
          </a:xfrm>
          <a:prstGeom prst="rect">
            <a:avLst/>
          </a:prstGeom>
        </p:spPr>
      </p:pic>
      <p:sp>
        <p:nvSpPr>
          <p:cNvPr id="7" name="TextBox 6">
            <a:extLst>
              <a:ext uri="{FF2B5EF4-FFF2-40B4-BE49-F238E27FC236}">
                <a16:creationId xmlns:a16="http://schemas.microsoft.com/office/drawing/2014/main" id="{654C00EE-F887-9B8B-9646-B6BA1C12C4DD}"/>
              </a:ext>
            </a:extLst>
          </p:cNvPr>
          <p:cNvSpPr txBox="1"/>
          <p:nvPr/>
        </p:nvSpPr>
        <p:spPr>
          <a:xfrm>
            <a:off x="1852124" y="85001"/>
            <a:ext cx="10205864" cy="4988160"/>
          </a:xfrm>
          <a:prstGeom prst="rect">
            <a:avLst/>
          </a:prstGeom>
          <a:noFill/>
        </p:spPr>
        <p:txBody>
          <a:bodyPr wrap="square">
            <a:spAutoFit/>
          </a:bodyPr>
          <a:lstStyle/>
          <a:p>
            <a:pPr marR="0" lvl="1">
              <a:spcBef>
                <a:spcPts val="0"/>
              </a:spcBef>
              <a:spcAft>
                <a:spcPts val="0"/>
              </a:spcAft>
              <a:buClr>
                <a:srgbClr val="545659"/>
              </a:buClr>
              <a:buSzPts val="1000"/>
              <a:tabLst>
                <a:tab pos="780415" algn="l"/>
              </a:tabLst>
            </a:pPr>
            <a:r>
              <a:rPr lang="en-US" b="1" spc="-5" dirty="0">
                <a:effectLst/>
                <a:latin typeface="Cambria" panose="02040503050406030204" pitchFamily="18" charset="0"/>
                <a:ea typeface="Arial" panose="020B0604020202020204" pitchFamily="34" charset="0"/>
              </a:rPr>
              <a:t>B. Extended</a:t>
            </a:r>
            <a:r>
              <a:rPr lang="en-US" b="1" spc="40" dirty="0">
                <a:effectLst/>
                <a:latin typeface="Cambria" panose="02040503050406030204" pitchFamily="18" charset="0"/>
                <a:ea typeface="Arial" panose="020B0604020202020204" pitchFamily="34" charset="0"/>
              </a:rPr>
              <a:t> </a:t>
            </a:r>
            <a:r>
              <a:rPr lang="en-US" b="1" spc="-5" dirty="0">
                <a:effectLst/>
                <a:latin typeface="Cambria" panose="02040503050406030204" pitchFamily="18" charset="0"/>
                <a:ea typeface="Arial" panose="020B0604020202020204" pitchFamily="34" charset="0"/>
              </a:rPr>
              <a:t>timeline for</a:t>
            </a:r>
            <a:r>
              <a:rPr lang="en-US" b="1" spc="-20" dirty="0">
                <a:effectLst/>
                <a:latin typeface="Cambria" panose="02040503050406030204" pitchFamily="18" charset="0"/>
                <a:ea typeface="Arial" panose="020B0604020202020204" pitchFamily="34" charset="0"/>
              </a:rPr>
              <a:t> </a:t>
            </a:r>
            <a:r>
              <a:rPr lang="en-US" b="1" spc="-5" dirty="0">
                <a:effectLst/>
                <a:latin typeface="Cambria" panose="02040503050406030204" pitchFamily="18" charset="0"/>
                <a:ea typeface="Arial" panose="020B0604020202020204" pitchFamily="34" charset="0"/>
              </a:rPr>
              <a:t>STEM</a:t>
            </a:r>
            <a:r>
              <a:rPr lang="en-US" b="1" spc="55" dirty="0">
                <a:effectLst/>
                <a:latin typeface="Cambria" panose="02040503050406030204" pitchFamily="18" charset="0"/>
                <a:ea typeface="Arial" panose="020B0604020202020204" pitchFamily="34" charset="0"/>
              </a:rPr>
              <a:t> </a:t>
            </a:r>
            <a:r>
              <a:rPr lang="en-US" b="1" spc="-10" dirty="0">
                <a:effectLst/>
                <a:latin typeface="Cambria" panose="02040503050406030204" pitchFamily="18" charset="0"/>
                <a:ea typeface="Arial" panose="020B0604020202020204" pitchFamily="34" charset="0"/>
              </a:rPr>
              <a:t>programs:</a:t>
            </a:r>
            <a:endParaRPr lang="en-US" b="1" spc="-5" dirty="0">
              <a:effectLst/>
              <a:latin typeface="Cambria" panose="02040503050406030204" pitchFamily="18" charset="0"/>
              <a:ea typeface="Arial" panose="020B0604020202020204" pitchFamily="34" charset="0"/>
            </a:endParaRPr>
          </a:p>
          <a:p>
            <a:pPr marL="779145" marR="149225" indent="3810" algn="just">
              <a:lnSpc>
                <a:spcPct val="120000"/>
              </a:lnSpc>
              <a:spcBef>
                <a:spcPts val="245"/>
              </a:spcBef>
              <a:spcAft>
                <a:spcPts val="0"/>
              </a:spcAft>
            </a:pPr>
            <a:r>
              <a:rPr lang="en-US" dirty="0">
                <a:effectLst/>
                <a:highlight>
                  <a:srgbClr val="00FF00"/>
                </a:highlight>
                <a:latin typeface="Cambria" panose="02040503050406030204" pitchFamily="18" charset="0"/>
                <a:ea typeface="Arial" panose="020B0604020202020204" pitchFamily="34" charset="0"/>
              </a:rPr>
              <a:t>By</a:t>
            </a:r>
            <a:r>
              <a:rPr lang="en-US" spc="-70"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July</a:t>
            </a:r>
            <a:r>
              <a:rPr lang="en-US" spc="-45"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2024,</a:t>
            </a:r>
            <a:r>
              <a:rPr lang="en-US" spc="-80"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colleges</a:t>
            </a:r>
            <a:r>
              <a:rPr lang="en-US" spc="-30"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shall</a:t>
            </a:r>
            <a:r>
              <a:rPr lang="en-US" spc="-80"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have</a:t>
            </a:r>
            <a:r>
              <a:rPr lang="en-US" spc="-45"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at most</a:t>
            </a:r>
            <a:r>
              <a:rPr lang="en-US" spc="-35"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two</a:t>
            </a:r>
            <a:r>
              <a:rPr lang="en-US" spc="-15"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transfer-level</a:t>
            </a:r>
            <a:r>
              <a:rPr lang="en-US" spc="-80"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prerequisites that</a:t>
            </a:r>
            <a:r>
              <a:rPr lang="en-US" spc="-55"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do</a:t>
            </a:r>
            <a:r>
              <a:rPr lang="en-US" spc="-45"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not satisfy</a:t>
            </a:r>
            <a:r>
              <a:rPr lang="en-US" spc="-40"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the</a:t>
            </a:r>
            <a:r>
              <a:rPr lang="en-US" spc="-20"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student's</a:t>
            </a:r>
            <a:r>
              <a:rPr lang="en-US" spc="-20"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intended associate</a:t>
            </a:r>
            <a:r>
              <a:rPr lang="en-US" spc="-55" dirty="0">
                <a:effectLst/>
                <a:highlight>
                  <a:srgbClr val="00FF00"/>
                </a:highlight>
                <a:latin typeface="Cambria" panose="02040503050406030204" pitchFamily="18" charset="0"/>
                <a:ea typeface="Arial" panose="020B0604020202020204" pitchFamily="34" charset="0"/>
              </a:rPr>
              <a:t> </a:t>
            </a:r>
            <a:r>
              <a:rPr lang="en-US" dirty="0">
                <a:effectLst/>
                <a:highlight>
                  <a:srgbClr val="00FF00"/>
                </a:highlight>
                <a:latin typeface="Cambria" panose="02040503050406030204" pitchFamily="18" charset="0"/>
                <a:ea typeface="Arial" panose="020B0604020202020204" pitchFamily="34" charset="0"/>
              </a:rPr>
              <a:t>degree.</a:t>
            </a:r>
            <a:r>
              <a:rPr lang="en-US" spc="-25" dirty="0">
                <a:effectLst/>
                <a:highlight>
                  <a:srgbClr val="00FF00"/>
                </a:highligh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For</a:t>
            </a:r>
            <a:r>
              <a:rPr lang="en-US" spc="-6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example,</a:t>
            </a:r>
            <a:r>
              <a:rPr lang="en-US" spc="-1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calculus</a:t>
            </a:r>
            <a:r>
              <a:rPr lang="en-US" spc="-4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is</a:t>
            </a:r>
            <a:r>
              <a:rPr lang="en-US" spc="-7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the lowest level</a:t>
            </a:r>
            <a:r>
              <a:rPr lang="en-US" spc="-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of</a:t>
            </a:r>
            <a:r>
              <a:rPr lang="en-US" spc="-6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math</a:t>
            </a:r>
            <a:r>
              <a:rPr lang="en-US" spc="-4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that</a:t>
            </a:r>
            <a:r>
              <a:rPr lang="en-US" spc="-5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satisfies</a:t>
            </a:r>
            <a:r>
              <a:rPr lang="en-US" spc="-2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the </a:t>
            </a:r>
            <a:r>
              <a:rPr lang="en-US" u="heavy" dirty="0">
                <a:solidFill>
                  <a:srgbClr val="0563C1"/>
                </a:solidFill>
                <a:effectLst/>
                <a:uFill>
                  <a:solidFill>
                    <a:srgbClr val="002F6B"/>
                  </a:solidFill>
                </a:uFill>
                <a:latin typeface="Cambria" panose="02040503050406030204" pitchFamily="18" charset="0"/>
                <a:ea typeface="Arial" panose="020B0604020202020204" pitchFamily="34" charset="0"/>
                <a:hlinkClick r:id="rId5">
                  <a:extLst>
                    <a:ext uri="{A12FA001-AC4F-418D-AE19-62706E023703}">
                      <ahyp:hlinkClr xmlns:ahyp="http://schemas.microsoft.com/office/drawing/2018/hyperlinkcolor" val="tx"/>
                    </a:ext>
                  </a:extLst>
                </a:hlinkClick>
              </a:rPr>
              <a:t>Transfer Model</a:t>
            </a:r>
            <a:r>
              <a:rPr lang="en-US" u="heavy" spc="-80" dirty="0">
                <a:solidFill>
                  <a:srgbClr val="0563C1"/>
                </a:solidFill>
                <a:effectLst/>
                <a:uFill>
                  <a:solidFill>
                    <a:srgbClr val="002F6B"/>
                  </a:solidFill>
                </a:uFill>
                <a:latin typeface="Cambria" panose="02040503050406030204" pitchFamily="18" charset="0"/>
                <a:ea typeface="Arial" panose="020B0604020202020204" pitchFamily="34" charset="0"/>
                <a:hlinkClick r:id="rId5">
                  <a:extLst>
                    <a:ext uri="{A12FA001-AC4F-418D-AE19-62706E023703}">
                      <ahyp:hlinkClr xmlns:ahyp="http://schemas.microsoft.com/office/drawing/2018/hyperlinkcolor" val="tx"/>
                    </a:ext>
                  </a:extLst>
                </a:hlinkClick>
              </a:rPr>
              <a:t> </a:t>
            </a:r>
            <a:r>
              <a:rPr lang="en-US" u="heavy" dirty="0">
                <a:effectLst/>
                <a:uFill>
                  <a:solidFill>
                    <a:srgbClr val="002F6B"/>
                  </a:solidFill>
                </a:uFill>
                <a:latin typeface="Cambria" panose="02040503050406030204" pitchFamily="18" charset="0"/>
                <a:ea typeface="Arial" panose="020B0604020202020204" pitchFamily="34" charset="0"/>
                <a:hlinkClick r:id="rId5">
                  <a:extLst>
                    <a:ext uri="{A12FA001-AC4F-418D-AE19-62706E023703}">
                      <ahyp:hlinkClr xmlns:ahyp="http://schemas.microsoft.com/office/drawing/2018/hyperlinkcolor" val="tx"/>
                    </a:ext>
                  </a:extLst>
                </a:hlinkClick>
              </a:rPr>
              <a:t>Curricula for Physics</a:t>
            </a:r>
            <a:r>
              <a:rPr lang="en-US" spc="-4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or</a:t>
            </a:r>
            <a:r>
              <a:rPr lang="en-US" spc="-3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lower</a:t>
            </a:r>
            <a:r>
              <a:rPr lang="en-US" spc="-3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division transfer</a:t>
            </a:r>
            <a:r>
              <a:rPr lang="en-US" spc="-4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requirements</a:t>
            </a:r>
            <a:r>
              <a:rPr lang="en-US" spc="-2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for</a:t>
            </a:r>
            <a:r>
              <a:rPr lang="en-US" spc="-1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an</a:t>
            </a:r>
            <a:r>
              <a:rPr lang="en-US" spc="-6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engineering</a:t>
            </a:r>
            <a:r>
              <a:rPr lang="en-US" spc="-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major.</a:t>
            </a:r>
            <a:r>
              <a:rPr lang="en-US" spc="-6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Colleges</a:t>
            </a:r>
            <a:r>
              <a:rPr lang="en-US" spc="-3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that</a:t>
            </a:r>
            <a:r>
              <a:rPr lang="en-US" spc="-6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require</a:t>
            </a:r>
            <a:r>
              <a:rPr lang="en-US" spc="-7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some</a:t>
            </a:r>
            <a:r>
              <a:rPr lang="en-US" spc="-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students to</a:t>
            </a:r>
            <a:r>
              <a:rPr lang="en-US" spc="-5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take</a:t>
            </a:r>
            <a:r>
              <a:rPr lang="en-US" spc="-7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three</a:t>
            </a:r>
            <a:r>
              <a:rPr lang="en-US" spc="-5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transfer-level</a:t>
            </a:r>
            <a:r>
              <a:rPr lang="en-US" spc="-10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math</a:t>
            </a:r>
            <a:r>
              <a:rPr lang="en-US" spc="-7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prerequisites,</a:t>
            </a:r>
            <a:r>
              <a:rPr lang="en-US" spc="-8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such</a:t>
            </a:r>
            <a:r>
              <a:rPr lang="en-US" spc="-3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as</a:t>
            </a:r>
            <a:r>
              <a:rPr lang="en-US" spc="-7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college</a:t>
            </a:r>
            <a:r>
              <a:rPr lang="en-US" spc="-4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algebra,</a:t>
            </a:r>
            <a:r>
              <a:rPr lang="en-US" spc="-6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trigonometry and</a:t>
            </a:r>
            <a:r>
              <a:rPr lang="en-US" spc="-4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precalculus, before</a:t>
            </a:r>
            <a:r>
              <a:rPr lang="en-US" spc="-4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gaining</a:t>
            </a:r>
            <a:r>
              <a:rPr lang="en-US" spc="-4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access</a:t>
            </a:r>
            <a:r>
              <a:rPr lang="en-US" spc="-3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to</a:t>
            </a:r>
            <a:r>
              <a:rPr lang="en-US" spc="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calculus</a:t>
            </a:r>
            <a:r>
              <a:rPr lang="en-US" spc="-3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will</a:t>
            </a:r>
            <a:r>
              <a:rPr lang="en-US" spc="-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need</a:t>
            </a:r>
            <a:r>
              <a:rPr lang="en-US" spc="-1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to replace</a:t>
            </a:r>
            <a:r>
              <a:rPr lang="en-US" spc="-3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this</a:t>
            </a:r>
            <a:r>
              <a:rPr lang="en-US" spc="-6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three­ course preparatory sequence with at</a:t>
            </a:r>
            <a:r>
              <a:rPr lang="en-US" spc="-6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most two courses.</a:t>
            </a:r>
          </a:p>
          <a:p>
            <a:pPr marL="0" marR="0">
              <a:spcBef>
                <a:spcPts val="245"/>
              </a:spcBef>
              <a:spcAft>
                <a:spcPts val="0"/>
              </a:spcAft>
            </a:pPr>
            <a:r>
              <a:rPr lang="en-US" dirty="0">
                <a:effectLst/>
                <a:latin typeface="Cambria" panose="02040503050406030204" pitchFamily="18" charset="0"/>
                <a:ea typeface="Arial" panose="020B0604020202020204" pitchFamily="34" charset="0"/>
              </a:rPr>
              <a:t> </a:t>
            </a:r>
          </a:p>
          <a:p>
            <a:pPr marL="779145" marR="113665" indent="1270">
              <a:lnSpc>
                <a:spcPct val="120000"/>
              </a:lnSpc>
              <a:spcBef>
                <a:spcPts val="0"/>
              </a:spcBef>
              <a:spcAft>
                <a:spcPts val="0"/>
              </a:spcAft>
            </a:pPr>
            <a:r>
              <a:rPr lang="en-US" spc="-10" dirty="0">
                <a:effectLst/>
                <a:latin typeface="Cambria" panose="02040503050406030204" pitchFamily="18" charset="0"/>
                <a:ea typeface="Arial" panose="020B0604020202020204" pitchFamily="34" charset="0"/>
              </a:rPr>
              <a:t>If</a:t>
            </a:r>
            <a:r>
              <a:rPr lang="en-US" spc="-55" dirty="0">
                <a:effectLst/>
                <a:latin typeface="Cambria" panose="02040503050406030204" pitchFamily="18" charset="0"/>
                <a:ea typeface="Arial" panose="020B0604020202020204" pitchFamily="34" charset="0"/>
              </a:rPr>
              <a:t> </a:t>
            </a:r>
            <a:r>
              <a:rPr lang="en-US" spc="-10" dirty="0">
                <a:effectLst/>
                <a:latin typeface="Cambria" panose="02040503050406030204" pitchFamily="18" charset="0"/>
                <a:ea typeface="Arial" panose="020B0604020202020204" pitchFamily="34" charset="0"/>
              </a:rPr>
              <a:t>the</a:t>
            </a:r>
            <a:r>
              <a:rPr lang="en-US" spc="-60" dirty="0">
                <a:effectLst/>
                <a:latin typeface="Cambria" panose="02040503050406030204" pitchFamily="18" charset="0"/>
                <a:ea typeface="Arial" panose="020B0604020202020204" pitchFamily="34" charset="0"/>
              </a:rPr>
              <a:t> </a:t>
            </a:r>
            <a:r>
              <a:rPr lang="en-US" spc="-10" dirty="0">
                <a:effectLst/>
                <a:latin typeface="Cambria" panose="02040503050406030204" pitchFamily="18" charset="0"/>
                <a:ea typeface="Arial" panose="020B0604020202020204" pitchFamily="34" charset="0"/>
              </a:rPr>
              <a:t>college</a:t>
            </a:r>
            <a:r>
              <a:rPr lang="en-US" spc="-65" dirty="0">
                <a:effectLst/>
                <a:latin typeface="Cambria" panose="02040503050406030204" pitchFamily="18" charset="0"/>
                <a:ea typeface="Arial" panose="020B0604020202020204" pitchFamily="34" charset="0"/>
              </a:rPr>
              <a:t> </a:t>
            </a:r>
            <a:r>
              <a:rPr lang="en-US" spc="-10" dirty="0">
                <a:effectLst/>
                <a:latin typeface="Cambria" panose="02040503050406030204" pitchFamily="18" charset="0"/>
                <a:ea typeface="Arial" panose="020B0604020202020204" pitchFamily="34" charset="0"/>
              </a:rPr>
              <a:t>currently</a:t>
            </a:r>
            <a:r>
              <a:rPr lang="en-US" spc="-15" dirty="0">
                <a:effectLst/>
                <a:latin typeface="Cambria" panose="02040503050406030204" pitchFamily="18" charset="0"/>
                <a:ea typeface="Arial" panose="020B0604020202020204" pitchFamily="34" charset="0"/>
              </a:rPr>
              <a:t> </a:t>
            </a:r>
            <a:r>
              <a:rPr lang="en-US" spc="-10" dirty="0">
                <a:effectLst/>
                <a:latin typeface="Cambria" panose="02040503050406030204" pitchFamily="18" charset="0"/>
                <a:ea typeface="Arial" panose="020B0604020202020204" pitchFamily="34" charset="0"/>
              </a:rPr>
              <a:t>requires</a:t>
            </a:r>
            <a:r>
              <a:rPr lang="en-US" spc="-30" dirty="0">
                <a:effectLst/>
                <a:latin typeface="Cambria" panose="02040503050406030204" pitchFamily="18" charset="0"/>
                <a:ea typeface="Arial" panose="020B0604020202020204" pitchFamily="34" charset="0"/>
              </a:rPr>
              <a:t> </a:t>
            </a:r>
            <a:r>
              <a:rPr lang="en-US" spc="-10" dirty="0">
                <a:effectLst/>
                <a:latin typeface="Cambria" panose="02040503050406030204" pitchFamily="18" charset="0"/>
                <a:ea typeface="Arial" panose="020B0604020202020204" pitchFamily="34" charset="0"/>
              </a:rPr>
              <a:t>some</a:t>
            </a:r>
            <a:r>
              <a:rPr lang="en-US" spc="-55" dirty="0">
                <a:effectLst/>
                <a:latin typeface="Cambria" panose="02040503050406030204" pitchFamily="18" charset="0"/>
                <a:ea typeface="Arial" panose="020B0604020202020204" pitchFamily="34" charset="0"/>
              </a:rPr>
              <a:t> </a:t>
            </a:r>
            <a:r>
              <a:rPr lang="en-US" spc="-10" dirty="0">
                <a:effectLst/>
                <a:latin typeface="Cambria" panose="02040503050406030204" pitchFamily="18" charset="0"/>
                <a:ea typeface="Arial" panose="020B0604020202020204" pitchFamily="34" charset="0"/>
              </a:rPr>
              <a:t>students</a:t>
            </a:r>
            <a:r>
              <a:rPr lang="en-US" spc="-40" dirty="0">
                <a:effectLst/>
                <a:latin typeface="Cambria" panose="02040503050406030204" pitchFamily="18" charset="0"/>
                <a:ea typeface="Arial" panose="020B0604020202020204" pitchFamily="34" charset="0"/>
              </a:rPr>
              <a:t> </a:t>
            </a:r>
            <a:r>
              <a:rPr lang="en-US" spc="-10" dirty="0">
                <a:effectLst/>
                <a:latin typeface="Cambria" panose="02040503050406030204" pitchFamily="18" charset="0"/>
                <a:ea typeface="Arial" panose="020B0604020202020204" pitchFamily="34" charset="0"/>
              </a:rPr>
              <a:t>in</a:t>
            </a:r>
            <a:r>
              <a:rPr lang="en-US" spc="-50" dirty="0">
                <a:effectLst/>
                <a:latin typeface="Cambria" panose="02040503050406030204" pitchFamily="18" charset="0"/>
                <a:ea typeface="Arial" panose="020B0604020202020204" pitchFamily="34" charset="0"/>
              </a:rPr>
              <a:t> </a:t>
            </a:r>
            <a:r>
              <a:rPr lang="en-US" spc="-10" dirty="0">
                <a:effectLst/>
                <a:latin typeface="Cambria" panose="02040503050406030204" pitchFamily="18" charset="0"/>
                <a:ea typeface="Arial" panose="020B0604020202020204" pitchFamily="34" charset="0"/>
              </a:rPr>
              <a:t>STEM programs</a:t>
            </a:r>
            <a:r>
              <a:rPr lang="en-US" spc="-35" dirty="0">
                <a:effectLst/>
                <a:latin typeface="Cambria" panose="02040503050406030204" pitchFamily="18" charset="0"/>
                <a:ea typeface="Arial" panose="020B0604020202020204" pitchFamily="34" charset="0"/>
              </a:rPr>
              <a:t> </a:t>
            </a:r>
            <a:r>
              <a:rPr lang="en-US" spc="-10" dirty="0">
                <a:effectLst/>
                <a:latin typeface="Cambria" panose="02040503050406030204" pitchFamily="18" charset="0"/>
                <a:ea typeface="Arial" panose="020B0604020202020204" pitchFamily="34" charset="0"/>
              </a:rPr>
              <a:t>to take</a:t>
            </a:r>
            <a:r>
              <a:rPr lang="en-US" spc="-55" dirty="0">
                <a:effectLst/>
                <a:latin typeface="Cambria" panose="02040503050406030204" pitchFamily="18" charset="0"/>
                <a:ea typeface="Arial" panose="020B0604020202020204" pitchFamily="34" charset="0"/>
              </a:rPr>
              <a:t> </a:t>
            </a:r>
            <a:r>
              <a:rPr lang="en-US" spc="-10" dirty="0">
                <a:effectLst/>
                <a:latin typeface="Cambria" panose="02040503050406030204" pitchFamily="18" charset="0"/>
                <a:ea typeface="Arial" panose="020B0604020202020204" pitchFamily="34" charset="0"/>
              </a:rPr>
              <a:t>any</a:t>
            </a:r>
            <a:r>
              <a:rPr lang="en-US" spc="-60" dirty="0">
                <a:effectLst/>
                <a:latin typeface="Cambria" panose="02040503050406030204" pitchFamily="18" charset="0"/>
                <a:ea typeface="Arial" panose="020B0604020202020204" pitchFamily="34" charset="0"/>
              </a:rPr>
              <a:t> </a:t>
            </a:r>
            <a:r>
              <a:rPr lang="en-US" spc="-10" dirty="0">
                <a:effectLst/>
                <a:latin typeface="Cambria" panose="02040503050406030204" pitchFamily="18" charset="0"/>
                <a:ea typeface="Arial" panose="020B0604020202020204" pitchFamily="34" charset="0"/>
              </a:rPr>
              <a:t>transfer­ </a:t>
            </a:r>
            <a:r>
              <a:rPr lang="en-US" dirty="0">
                <a:effectLst/>
                <a:latin typeface="Cambria" panose="02040503050406030204" pitchFamily="18" charset="0"/>
                <a:ea typeface="Arial" panose="020B0604020202020204" pitchFamily="34" charset="0"/>
              </a:rPr>
              <a:t>level</a:t>
            </a:r>
            <a:r>
              <a:rPr lang="en-US" spc="-4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prerequisites that</a:t>
            </a:r>
            <a:r>
              <a:rPr lang="en-US" spc="-2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do</a:t>
            </a:r>
            <a:r>
              <a:rPr lang="en-US" spc="-1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not satisfy the student's intended associate</a:t>
            </a:r>
            <a:r>
              <a:rPr lang="en-US" spc="-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degree, colleges</a:t>
            </a:r>
            <a:r>
              <a:rPr lang="en-US" spc="-2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shall</a:t>
            </a:r>
            <a:r>
              <a:rPr lang="en-US" spc="-7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complete the</a:t>
            </a:r>
            <a:r>
              <a:rPr lang="en-US" spc="-7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data</a:t>
            </a:r>
            <a:r>
              <a:rPr lang="en-US" spc="-6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template</a:t>
            </a:r>
            <a:r>
              <a:rPr lang="en-US" spc="-4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provided by</a:t>
            </a:r>
            <a:r>
              <a:rPr lang="en-US" spc="-3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the</a:t>
            </a:r>
            <a:r>
              <a:rPr lang="en-US" spc="-2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Chancellor's Office</a:t>
            </a:r>
            <a:r>
              <a:rPr lang="en-US" spc="-5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by</a:t>
            </a:r>
            <a:r>
              <a:rPr lang="en-US" spc="-4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July 2024</a:t>
            </a:r>
            <a:r>
              <a:rPr lang="en-US" spc="-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to</a:t>
            </a:r>
            <a:r>
              <a:rPr lang="en-US" spc="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verify</a:t>
            </a:r>
            <a:r>
              <a:rPr lang="en-US" spc="-2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that</a:t>
            </a:r>
            <a:r>
              <a:rPr lang="en-US" spc="-7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the</a:t>
            </a:r>
            <a:r>
              <a:rPr lang="en-US" spc="-11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student's</a:t>
            </a:r>
            <a:r>
              <a:rPr lang="en-US" spc="-3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progress</a:t>
            </a:r>
            <a:r>
              <a:rPr lang="en-US" spc="-4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is</a:t>
            </a:r>
            <a:r>
              <a:rPr lang="en-US" spc="-7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improved by</a:t>
            </a:r>
            <a:r>
              <a:rPr lang="en-US" spc="-4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taking</a:t>
            </a:r>
            <a:r>
              <a:rPr lang="en-US" spc="-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the</a:t>
            </a:r>
            <a:r>
              <a:rPr lang="en-US" spc="-7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prerequisite(s)</a:t>
            </a:r>
            <a:r>
              <a:rPr lang="en-US" spc="-7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per standards</a:t>
            </a:r>
            <a:r>
              <a:rPr lang="en-US" spc="-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in</a:t>
            </a:r>
            <a:r>
              <a:rPr lang="en-US" spc="-4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Education</a:t>
            </a:r>
            <a:r>
              <a:rPr lang="en-US" spc="-3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Code</a:t>
            </a:r>
            <a:r>
              <a:rPr lang="en-US" spc="-7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§78213,</a:t>
            </a:r>
            <a:r>
              <a:rPr lang="en-US" spc="-70" dirty="0">
                <a:effectLst/>
                <a:latin typeface="Cambria" panose="02040503050406030204" pitchFamily="18" charset="0"/>
                <a:ea typeface="Arial" panose="020B0604020202020204" pitchFamily="34" charset="0"/>
              </a:rPr>
              <a:t> </a:t>
            </a:r>
            <a:r>
              <a:rPr lang="en-US" dirty="0" err="1">
                <a:effectLst/>
                <a:latin typeface="Cambria" panose="02040503050406030204" pitchFamily="18" charset="0"/>
                <a:ea typeface="Arial" panose="020B0604020202020204" pitchFamily="34" charset="0"/>
              </a:rPr>
              <a:t>subd</a:t>
            </a:r>
            <a:r>
              <a:rPr lang="en-US" dirty="0">
                <a:effectLst/>
                <a:latin typeface="Cambria" panose="02040503050406030204" pitchFamily="18" charset="0"/>
                <a:ea typeface="Arial" panose="020B0604020202020204" pitchFamily="34" charset="0"/>
              </a:rPr>
              <a:t>.</a:t>
            </a:r>
            <a:r>
              <a:rPr lang="en-US" spc="-5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(f).</a:t>
            </a:r>
            <a:r>
              <a:rPr lang="en-US" spc="-8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The</a:t>
            </a:r>
            <a:r>
              <a:rPr lang="en-US" spc="-6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prerequisite</a:t>
            </a:r>
            <a:r>
              <a:rPr lang="en-US" spc="-1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requirements</a:t>
            </a:r>
            <a:r>
              <a:rPr lang="en-US" spc="-3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may only be</a:t>
            </a:r>
            <a:r>
              <a:rPr lang="en-US" spc="-30"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continued after</a:t>
            </a:r>
            <a:r>
              <a:rPr lang="en-US" spc="-1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July 2025 if these</a:t>
            </a:r>
            <a:r>
              <a:rPr lang="en-US" spc="-2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standards are</a:t>
            </a:r>
            <a:r>
              <a:rPr lang="en-US" spc="-45" dirty="0">
                <a:effectLst/>
                <a:latin typeface="Cambria" panose="02040503050406030204" pitchFamily="18" charset="0"/>
                <a:ea typeface="Arial" panose="020B0604020202020204" pitchFamily="34" charset="0"/>
              </a:rPr>
              <a:t> </a:t>
            </a:r>
            <a:r>
              <a:rPr lang="en-US" dirty="0">
                <a:effectLst/>
                <a:latin typeface="Cambria" panose="02040503050406030204" pitchFamily="18" charset="0"/>
                <a:ea typeface="Arial" panose="020B0604020202020204" pitchFamily="34" charset="0"/>
              </a:rPr>
              <a:t>met.</a:t>
            </a:r>
          </a:p>
        </p:txBody>
      </p:sp>
    </p:spTree>
    <p:extLst>
      <p:ext uri="{BB962C8B-B14F-4D97-AF65-F5344CB8AC3E}">
        <p14:creationId xmlns:p14="http://schemas.microsoft.com/office/powerpoint/2010/main" val="980483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331D1B-56CE-854D-E4A0-FB6BC87FB837}"/>
              </a:ext>
            </a:extLst>
          </p:cNvPr>
          <p:cNvPicPr>
            <a:picLocks noChangeAspect="1"/>
          </p:cNvPicPr>
          <p:nvPr/>
        </p:nvPicPr>
        <p:blipFill>
          <a:blip r:embed="rId2"/>
          <a:stretch>
            <a:fillRect/>
          </a:stretch>
        </p:blipFill>
        <p:spPr>
          <a:xfrm>
            <a:off x="0" y="5297826"/>
            <a:ext cx="1718118" cy="1560174"/>
          </a:xfrm>
          <a:prstGeom prst="rect">
            <a:avLst/>
          </a:prstGeom>
        </p:spPr>
      </p:pic>
      <p:sp>
        <p:nvSpPr>
          <p:cNvPr id="9" name="Rectangle 8">
            <a:extLst>
              <a:ext uri="{FF2B5EF4-FFF2-40B4-BE49-F238E27FC236}">
                <a16:creationId xmlns:a16="http://schemas.microsoft.com/office/drawing/2014/main" id="{C4BD6E3C-4ECD-F9FE-9E91-BAB60FD13176}"/>
              </a:ext>
            </a:extLst>
          </p:cNvPr>
          <p:cNvSpPr/>
          <p:nvPr/>
        </p:nvSpPr>
        <p:spPr>
          <a:xfrm>
            <a:off x="1650514" y="9366"/>
            <a:ext cx="67599" cy="5792464"/>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3A8D35-AA27-F439-720E-E11068B6FA5B}"/>
              </a:ext>
            </a:extLst>
          </p:cNvPr>
          <p:cNvSpPr/>
          <p:nvPr/>
        </p:nvSpPr>
        <p:spPr>
          <a:xfrm rot="5400000">
            <a:off x="6932197" y="544832"/>
            <a:ext cx="45719" cy="1047388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B22901F-CA34-0E47-3AEE-B9C1E6B67FDF}"/>
              </a:ext>
            </a:extLst>
          </p:cNvPr>
          <p:cNvSpPr txBox="1"/>
          <p:nvPr/>
        </p:nvSpPr>
        <p:spPr>
          <a:xfrm rot="16200000">
            <a:off x="-541705" y="1964582"/>
            <a:ext cx="2801527" cy="769441"/>
          </a:xfrm>
          <a:prstGeom prst="rect">
            <a:avLst/>
          </a:prstGeom>
          <a:noFill/>
        </p:spPr>
        <p:txBody>
          <a:bodyPr wrap="square" rtlCol="0">
            <a:spAutoFit/>
          </a:bodyPr>
          <a:lstStyle/>
          <a:p>
            <a:r>
              <a:rPr lang="en-US" sz="4400" dirty="0">
                <a:latin typeface="Cambria" panose="02040503050406030204" pitchFamily="18" charset="0"/>
              </a:rPr>
              <a:t>AB 1705 </a:t>
            </a:r>
          </a:p>
        </p:txBody>
      </p:sp>
      <p:sp>
        <p:nvSpPr>
          <p:cNvPr id="26" name="Rectangle 25">
            <a:extLst>
              <a:ext uri="{FF2B5EF4-FFF2-40B4-BE49-F238E27FC236}">
                <a16:creationId xmlns:a16="http://schemas.microsoft.com/office/drawing/2014/main" id="{3E3A4C1D-A4F7-93C0-F877-55A8C849FCF5}"/>
              </a:ext>
            </a:extLst>
          </p:cNvPr>
          <p:cNvSpPr/>
          <p:nvPr/>
        </p:nvSpPr>
        <p:spPr>
          <a:xfrm>
            <a:off x="1718118" y="5801831"/>
            <a:ext cx="10473881" cy="105617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DE12013-8CBD-BC26-C56E-7D5F5966C200}"/>
              </a:ext>
            </a:extLst>
          </p:cNvPr>
          <p:cNvPicPr>
            <a:picLocks noChangeAspect="1"/>
          </p:cNvPicPr>
          <p:nvPr/>
        </p:nvPicPr>
        <p:blipFill>
          <a:blip r:embed="rId3">
            <a:alphaModFix amt="20000"/>
            <a:extLst>
              <a:ext uri="{837473B0-CC2E-450A-ABE3-18F120FF3D39}">
                <a1611:picAttrSrcUrl xmlns:a1611="http://schemas.microsoft.com/office/drawing/2016/11/main" r:id="rId4"/>
              </a:ext>
            </a:extLst>
          </a:blip>
          <a:stretch>
            <a:fillRect/>
          </a:stretch>
        </p:blipFill>
        <p:spPr>
          <a:xfrm>
            <a:off x="1718119" y="5780373"/>
            <a:ext cx="10473881" cy="1099086"/>
          </a:xfrm>
          <a:prstGeom prst="rect">
            <a:avLst/>
          </a:prstGeom>
        </p:spPr>
      </p:pic>
      <p:sp>
        <p:nvSpPr>
          <p:cNvPr id="2" name="TextBox 1">
            <a:extLst>
              <a:ext uri="{FF2B5EF4-FFF2-40B4-BE49-F238E27FC236}">
                <a16:creationId xmlns:a16="http://schemas.microsoft.com/office/drawing/2014/main" id="{34B10BA1-C8D5-982D-4C59-4211E6F8AE15}"/>
              </a:ext>
            </a:extLst>
          </p:cNvPr>
          <p:cNvSpPr txBox="1"/>
          <p:nvPr/>
        </p:nvSpPr>
        <p:spPr>
          <a:xfrm>
            <a:off x="1839075" y="202519"/>
            <a:ext cx="1461953" cy="400110"/>
          </a:xfrm>
          <a:prstGeom prst="rect">
            <a:avLst/>
          </a:prstGeom>
          <a:noFill/>
        </p:spPr>
        <p:txBody>
          <a:bodyPr wrap="square" rtlCol="0">
            <a:spAutoFit/>
          </a:bodyPr>
          <a:lstStyle/>
          <a:p>
            <a:r>
              <a:rPr lang="en-US" sz="2000" b="1" dirty="0">
                <a:solidFill>
                  <a:schemeClr val="accent1">
                    <a:lumMod val="50000"/>
                  </a:schemeClr>
                </a:solidFill>
                <a:latin typeface="Cambria" panose="02040503050406030204" pitchFamily="18" charset="0"/>
              </a:rPr>
              <a:t>Response</a:t>
            </a:r>
          </a:p>
        </p:txBody>
      </p:sp>
      <p:sp>
        <p:nvSpPr>
          <p:cNvPr id="3" name="TextBox 2">
            <a:extLst>
              <a:ext uri="{FF2B5EF4-FFF2-40B4-BE49-F238E27FC236}">
                <a16:creationId xmlns:a16="http://schemas.microsoft.com/office/drawing/2014/main" id="{08478C5B-C1A7-38C5-6C7E-4C5FB0169EE2}"/>
              </a:ext>
            </a:extLst>
          </p:cNvPr>
          <p:cNvSpPr txBox="1"/>
          <p:nvPr/>
        </p:nvSpPr>
        <p:spPr>
          <a:xfrm>
            <a:off x="1839075" y="571851"/>
            <a:ext cx="3145520" cy="3477875"/>
          </a:xfrm>
          <a:prstGeom prst="rect">
            <a:avLst/>
          </a:prstGeom>
          <a:noFill/>
        </p:spPr>
        <p:txBody>
          <a:bodyPr wrap="square" rtlCol="0">
            <a:spAutoFit/>
          </a:bodyPr>
          <a:lstStyle/>
          <a:p>
            <a:r>
              <a:rPr lang="en-US" sz="2000" b="1" dirty="0">
                <a:latin typeface="Cambria" panose="02040503050406030204" pitchFamily="18" charset="0"/>
              </a:rPr>
              <a:t>STEM Pathway:</a:t>
            </a:r>
            <a:endParaRPr lang="en-US" sz="2000" dirty="0">
              <a:latin typeface="Cambria" panose="02040503050406030204" pitchFamily="18" charset="0"/>
            </a:endParaRPr>
          </a:p>
          <a:p>
            <a:pPr>
              <a:buFont typeface="Arial" panose="020B0604020202020204" pitchFamily="34" charset="0"/>
              <a:buChar char="•"/>
            </a:pPr>
            <a:r>
              <a:rPr lang="en-US" sz="2000" dirty="0">
                <a:latin typeface="Cambria" panose="02040503050406030204" pitchFamily="18" charset="0"/>
              </a:rPr>
              <a:t>During the Spring 2024 semester, the mathematics department reached a consensus vote that the STEM pathway for the 2024-2025 academic year would be MATH 151 (Precalculus) and MATH 250 (Calculus 1).</a:t>
            </a:r>
          </a:p>
          <a:p>
            <a:pPr>
              <a:buFont typeface="Arial" panose="020B0604020202020204" pitchFamily="34" charset="0"/>
              <a:buChar char="•"/>
            </a:pPr>
            <a:endParaRPr lang="en-US" sz="2000" dirty="0">
              <a:latin typeface="Cambria" panose="02040503050406030204" pitchFamily="18" charset="0"/>
            </a:endParaRPr>
          </a:p>
        </p:txBody>
      </p:sp>
      <p:pic>
        <p:nvPicPr>
          <p:cNvPr id="5" name="Picture 4">
            <a:extLst>
              <a:ext uri="{FF2B5EF4-FFF2-40B4-BE49-F238E27FC236}">
                <a16:creationId xmlns:a16="http://schemas.microsoft.com/office/drawing/2014/main" id="{213DD473-2CEA-936F-DCE2-2E93DB618BCD}"/>
              </a:ext>
            </a:extLst>
          </p:cNvPr>
          <p:cNvPicPr>
            <a:picLocks noChangeAspect="1"/>
          </p:cNvPicPr>
          <p:nvPr/>
        </p:nvPicPr>
        <p:blipFill>
          <a:blip r:embed="rId5"/>
          <a:stretch>
            <a:fillRect/>
          </a:stretch>
        </p:blipFill>
        <p:spPr>
          <a:xfrm>
            <a:off x="5105556" y="402574"/>
            <a:ext cx="6802191" cy="4895252"/>
          </a:xfrm>
          <a:prstGeom prst="rect">
            <a:avLst/>
          </a:prstGeom>
        </p:spPr>
      </p:pic>
    </p:spTree>
    <p:extLst>
      <p:ext uri="{BB962C8B-B14F-4D97-AF65-F5344CB8AC3E}">
        <p14:creationId xmlns:p14="http://schemas.microsoft.com/office/powerpoint/2010/main" val="1881090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331D1B-56CE-854D-E4A0-FB6BC87FB837}"/>
              </a:ext>
            </a:extLst>
          </p:cNvPr>
          <p:cNvPicPr>
            <a:picLocks noChangeAspect="1"/>
          </p:cNvPicPr>
          <p:nvPr/>
        </p:nvPicPr>
        <p:blipFill>
          <a:blip r:embed="rId2"/>
          <a:stretch>
            <a:fillRect/>
          </a:stretch>
        </p:blipFill>
        <p:spPr>
          <a:xfrm>
            <a:off x="0" y="5297826"/>
            <a:ext cx="1718118" cy="1560174"/>
          </a:xfrm>
          <a:prstGeom prst="rect">
            <a:avLst/>
          </a:prstGeom>
        </p:spPr>
      </p:pic>
      <p:sp>
        <p:nvSpPr>
          <p:cNvPr id="9" name="Rectangle 8">
            <a:extLst>
              <a:ext uri="{FF2B5EF4-FFF2-40B4-BE49-F238E27FC236}">
                <a16:creationId xmlns:a16="http://schemas.microsoft.com/office/drawing/2014/main" id="{C4BD6E3C-4ECD-F9FE-9E91-BAB60FD13176}"/>
              </a:ext>
            </a:extLst>
          </p:cNvPr>
          <p:cNvSpPr/>
          <p:nvPr/>
        </p:nvSpPr>
        <p:spPr>
          <a:xfrm>
            <a:off x="1650514" y="9366"/>
            <a:ext cx="67599" cy="5792464"/>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3A8D35-AA27-F439-720E-E11068B6FA5B}"/>
              </a:ext>
            </a:extLst>
          </p:cNvPr>
          <p:cNvSpPr/>
          <p:nvPr/>
        </p:nvSpPr>
        <p:spPr>
          <a:xfrm rot="5400000">
            <a:off x="6932197" y="544832"/>
            <a:ext cx="45719" cy="1047388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B22901F-CA34-0E47-3AEE-B9C1E6B67FDF}"/>
              </a:ext>
            </a:extLst>
          </p:cNvPr>
          <p:cNvSpPr txBox="1"/>
          <p:nvPr/>
        </p:nvSpPr>
        <p:spPr>
          <a:xfrm rot="16200000">
            <a:off x="-541705" y="1964582"/>
            <a:ext cx="2801527" cy="769441"/>
          </a:xfrm>
          <a:prstGeom prst="rect">
            <a:avLst/>
          </a:prstGeom>
          <a:noFill/>
        </p:spPr>
        <p:txBody>
          <a:bodyPr wrap="square" rtlCol="0">
            <a:spAutoFit/>
          </a:bodyPr>
          <a:lstStyle/>
          <a:p>
            <a:r>
              <a:rPr lang="en-US" sz="4400" dirty="0">
                <a:latin typeface="Cambria" panose="02040503050406030204" pitchFamily="18" charset="0"/>
              </a:rPr>
              <a:t>AB 1705 </a:t>
            </a:r>
          </a:p>
        </p:txBody>
      </p:sp>
      <p:sp>
        <p:nvSpPr>
          <p:cNvPr id="26" name="Rectangle 25">
            <a:extLst>
              <a:ext uri="{FF2B5EF4-FFF2-40B4-BE49-F238E27FC236}">
                <a16:creationId xmlns:a16="http://schemas.microsoft.com/office/drawing/2014/main" id="{3E3A4C1D-A4F7-93C0-F877-55A8C849FCF5}"/>
              </a:ext>
            </a:extLst>
          </p:cNvPr>
          <p:cNvSpPr/>
          <p:nvPr/>
        </p:nvSpPr>
        <p:spPr>
          <a:xfrm>
            <a:off x="1718118" y="5801831"/>
            <a:ext cx="10473881" cy="105617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DE12013-8CBD-BC26-C56E-7D5F5966C200}"/>
              </a:ext>
            </a:extLst>
          </p:cNvPr>
          <p:cNvPicPr>
            <a:picLocks noChangeAspect="1"/>
          </p:cNvPicPr>
          <p:nvPr/>
        </p:nvPicPr>
        <p:blipFill>
          <a:blip r:embed="rId3">
            <a:alphaModFix amt="20000"/>
            <a:extLst>
              <a:ext uri="{837473B0-CC2E-450A-ABE3-18F120FF3D39}">
                <a1611:picAttrSrcUrl xmlns:a1611="http://schemas.microsoft.com/office/drawing/2016/11/main" r:id="rId4"/>
              </a:ext>
            </a:extLst>
          </a:blip>
          <a:stretch>
            <a:fillRect/>
          </a:stretch>
        </p:blipFill>
        <p:spPr>
          <a:xfrm>
            <a:off x="1718119" y="5780373"/>
            <a:ext cx="10473881" cy="1099086"/>
          </a:xfrm>
          <a:prstGeom prst="rect">
            <a:avLst/>
          </a:prstGeom>
        </p:spPr>
      </p:pic>
      <p:sp>
        <p:nvSpPr>
          <p:cNvPr id="7" name="TextBox 6">
            <a:extLst>
              <a:ext uri="{FF2B5EF4-FFF2-40B4-BE49-F238E27FC236}">
                <a16:creationId xmlns:a16="http://schemas.microsoft.com/office/drawing/2014/main" id="{8BD80986-DE47-86DB-F11D-F2863597CDD0}"/>
              </a:ext>
            </a:extLst>
          </p:cNvPr>
          <p:cNvSpPr txBox="1"/>
          <p:nvPr/>
        </p:nvSpPr>
        <p:spPr>
          <a:xfrm>
            <a:off x="1949521" y="178842"/>
            <a:ext cx="9768141" cy="1723742"/>
          </a:xfrm>
          <a:prstGeom prst="rect">
            <a:avLst/>
          </a:prstGeom>
          <a:noFill/>
        </p:spPr>
        <p:txBody>
          <a:bodyPr wrap="square">
            <a:spAutoFit/>
          </a:bodyPr>
          <a:lstStyle/>
          <a:p>
            <a:pPr marR="106680" lvl="0" algn="just">
              <a:lnSpc>
                <a:spcPct val="120000"/>
              </a:lnSpc>
              <a:spcBef>
                <a:spcPts val="0"/>
              </a:spcBef>
              <a:spcAft>
                <a:spcPts val="0"/>
              </a:spcAft>
              <a:buClr>
                <a:srgbClr val="545659"/>
              </a:buClr>
              <a:buSzPts val="1000"/>
              <a:tabLst>
                <a:tab pos="321310" algn="l"/>
                <a:tab pos="323850" algn="l"/>
              </a:tabLst>
            </a:pPr>
            <a:r>
              <a:rPr lang="en-US" sz="1800" spc="-5" dirty="0">
                <a:effectLst/>
                <a:latin typeface="Arial" panose="020B0604020202020204" pitchFamily="34" charset="0"/>
                <a:ea typeface="Arial" panose="020B0604020202020204" pitchFamily="34" charset="0"/>
              </a:rPr>
              <a:t>3. By</a:t>
            </a:r>
            <a:r>
              <a:rPr lang="en-US" sz="1800" spc="-1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July</a:t>
            </a:r>
            <a:r>
              <a:rPr lang="en-US" sz="1800" spc="-2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2023,</a:t>
            </a:r>
            <a:r>
              <a:rPr lang="en-US" sz="1800" spc="-5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a</a:t>
            </a:r>
            <a:r>
              <a:rPr lang="en-US" sz="1800" spc="-3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community college</a:t>
            </a:r>
            <a:r>
              <a:rPr lang="en-US" sz="1800" spc="-3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shall</a:t>
            </a:r>
            <a:r>
              <a:rPr lang="en-US" sz="1800" spc="-65"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not</a:t>
            </a:r>
            <a:r>
              <a:rPr lang="en-US" sz="1800" spc="-6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require</a:t>
            </a:r>
            <a:r>
              <a:rPr lang="en-US" sz="1800" spc="-6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students</a:t>
            </a:r>
            <a:r>
              <a:rPr lang="en-US" sz="1800" spc="-1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to repeat</a:t>
            </a:r>
            <a:r>
              <a:rPr lang="en-US" sz="1800" spc="-3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coursework that</a:t>
            </a:r>
            <a:r>
              <a:rPr lang="en-US" sz="1800" spc="-25"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they</a:t>
            </a:r>
            <a:r>
              <a:rPr lang="en-US" sz="1800" spc="-4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have successfully completed in high</a:t>
            </a:r>
            <a:r>
              <a:rPr lang="en-US" sz="1800" spc="-3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school</a:t>
            </a:r>
            <a:r>
              <a:rPr lang="en-US" sz="1800" spc="-4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or</a:t>
            </a:r>
            <a:r>
              <a:rPr lang="en-US" sz="1800" spc="-35"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college or</a:t>
            </a:r>
            <a:r>
              <a:rPr lang="en-US" sz="1800" spc="-35"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take</a:t>
            </a:r>
            <a:r>
              <a:rPr lang="en-US" sz="1800" spc="-2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coursework that repeats</a:t>
            </a:r>
            <a:r>
              <a:rPr lang="en-US" sz="1800" spc="-1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competencies that the</a:t>
            </a:r>
            <a:r>
              <a:rPr lang="en-US" sz="1800" spc="-5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student has demonstrated</a:t>
            </a:r>
            <a:r>
              <a:rPr lang="en-US" sz="1800" spc="135"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through other methods of credit for prior learning. STEM </a:t>
            </a:r>
            <a:r>
              <a:rPr lang="en-US" sz="1800" spc="-10" dirty="0">
                <a:effectLst/>
                <a:latin typeface="Arial" panose="020B0604020202020204" pitchFamily="34" charset="0"/>
                <a:ea typeface="Arial" panose="020B0604020202020204" pitchFamily="34" charset="0"/>
              </a:rPr>
              <a:t>students</a:t>
            </a:r>
            <a:r>
              <a:rPr lang="en-US" sz="1800" spc="-6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who</a:t>
            </a:r>
            <a:r>
              <a:rPr lang="en-US" sz="1800" spc="-1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have</a:t>
            </a:r>
            <a:r>
              <a:rPr lang="en-US" sz="1800" spc="-7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successfully completed precalculus in high</a:t>
            </a:r>
            <a:r>
              <a:rPr lang="en-US" sz="1800" spc="-6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school</a:t>
            </a:r>
            <a:r>
              <a:rPr lang="en-US" sz="1800" spc="-6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shall</a:t>
            </a:r>
            <a:r>
              <a:rPr lang="en-US" sz="1800" spc="-6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have</a:t>
            </a:r>
            <a:r>
              <a:rPr lang="en-US" sz="1800" spc="-6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access</a:t>
            </a:r>
            <a:r>
              <a:rPr lang="en-US" sz="1800" spc="-2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to</a:t>
            </a:r>
            <a:r>
              <a:rPr lang="en-US" sz="1800" spc="7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calculus </a:t>
            </a:r>
            <a:r>
              <a:rPr lang="en-US" sz="1800" spc="-5" dirty="0">
                <a:effectLst/>
                <a:latin typeface="Arial" panose="020B0604020202020204" pitchFamily="34" charset="0"/>
                <a:ea typeface="Arial" panose="020B0604020202020204" pitchFamily="34" charset="0"/>
              </a:rPr>
              <a:t>if their program requires calculus.</a:t>
            </a:r>
            <a:endParaRPr lang="en-US" sz="2400" spc="-5"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228683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331D1B-56CE-854D-E4A0-FB6BC87FB837}"/>
              </a:ext>
            </a:extLst>
          </p:cNvPr>
          <p:cNvPicPr>
            <a:picLocks noChangeAspect="1"/>
          </p:cNvPicPr>
          <p:nvPr/>
        </p:nvPicPr>
        <p:blipFill>
          <a:blip r:embed="rId2"/>
          <a:stretch>
            <a:fillRect/>
          </a:stretch>
        </p:blipFill>
        <p:spPr>
          <a:xfrm>
            <a:off x="0" y="5297826"/>
            <a:ext cx="1718118" cy="1560174"/>
          </a:xfrm>
          <a:prstGeom prst="rect">
            <a:avLst/>
          </a:prstGeom>
        </p:spPr>
      </p:pic>
      <p:sp>
        <p:nvSpPr>
          <p:cNvPr id="9" name="Rectangle 8">
            <a:extLst>
              <a:ext uri="{FF2B5EF4-FFF2-40B4-BE49-F238E27FC236}">
                <a16:creationId xmlns:a16="http://schemas.microsoft.com/office/drawing/2014/main" id="{C4BD6E3C-4ECD-F9FE-9E91-BAB60FD13176}"/>
              </a:ext>
            </a:extLst>
          </p:cNvPr>
          <p:cNvSpPr/>
          <p:nvPr/>
        </p:nvSpPr>
        <p:spPr>
          <a:xfrm>
            <a:off x="1650514" y="9366"/>
            <a:ext cx="67599" cy="5792464"/>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3A8D35-AA27-F439-720E-E11068B6FA5B}"/>
              </a:ext>
            </a:extLst>
          </p:cNvPr>
          <p:cNvSpPr/>
          <p:nvPr/>
        </p:nvSpPr>
        <p:spPr>
          <a:xfrm rot="5400000">
            <a:off x="6932197" y="544832"/>
            <a:ext cx="45719" cy="1047388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B22901F-CA34-0E47-3AEE-B9C1E6B67FDF}"/>
              </a:ext>
            </a:extLst>
          </p:cNvPr>
          <p:cNvSpPr txBox="1"/>
          <p:nvPr/>
        </p:nvSpPr>
        <p:spPr>
          <a:xfrm rot="16200000">
            <a:off x="-541705" y="1964582"/>
            <a:ext cx="2801527" cy="769441"/>
          </a:xfrm>
          <a:prstGeom prst="rect">
            <a:avLst/>
          </a:prstGeom>
          <a:noFill/>
        </p:spPr>
        <p:txBody>
          <a:bodyPr wrap="square" rtlCol="0">
            <a:spAutoFit/>
          </a:bodyPr>
          <a:lstStyle/>
          <a:p>
            <a:r>
              <a:rPr lang="en-US" sz="4400" dirty="0">
                <a:latin typeface="Cambria" panose="02040503050406030204" pitchFamily="18" charset="0"/>
              </a:rPr>
              <a:t>AB 1705 </a:t>
            </a:r>
          </a:p>
        </p:txBody>
      </p:sp>
      <p:sp>
        <p:nvSpPr>
          <p:cNvPr id="26" name="Rectangle 25">
            <a:extLst>
              <a:ext uri="{FF2B5EF4-FFF2-40B4-BE49-F238E27FC236}">
                <a16:creationId xmlns:a16="http://schemas.microsoft.com/office/drawing/2014/main" id="{3E3A4C1D-A4F7-93C0-F877-55A8C849FCF5}"/>
              </a:ext>
            </a:extLst>
          </p:cNvPr>
          <p:cNvSpPr/>
          <p:nvPr/>
        </p:nvSpPr>
        <p:spPr>
          <a:xfrm>
            <a:off x="1718118" y="5801831"/>
            <a:ext cx="10473881" cy="105617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DE12013-8CBD-BC26-C56E-7D5F5966C200}"/>
              </a:ext>
            </a:extLst>
          </p:cNvPr>
          <p:cNvPicPr>
            <a:picLocks noChangeAspect="1"/>
          </p:cNvPicPr>
          <p:nvPr/>
        </p:nvPicPr>
        <p:blipFill>
          <a:blip r:embed="rId3">
            <a:alphaModFix amt="20000"/>
            <a:extLst>
              <a:ext uri="{837473B0-CC2E-450A-ABE3-18F120FF3D39}">
                <a1611:picAttrSrcUrl xmlns:a1611="http://schemas.microsoft.com/office/drawing/2016/11/main" r:id="rId4"/>
              </a:ext>
            </a:extLst>
          </a:blip>
          <a:stretch>
            <a:fillRect/>
          </a:stretch>
        </p:blipFill>
        <p:spPr>
          <a:xfrm>
            <a:off x="1718119" y="5780373"/>
            <a:ext cx="10473881" cy="1099086"/>
          </a:xfrm>
          <a:prstGeom prst="rect">
            <a:avLst/>
          </a:prstGeom>
        </p:spPr>
      </p:pic>
      <p:sp>
        <p:nvSpPr>
          <p:cNvPr id="2" name="TextBox 1">
            <a:extLst>
              <a:ext uri="{FF2B5EF4-FFF2-40B4-BE49-F238E27FC236}">
                <a16:creationId xmlns:a16="http://schemas.microsoft.com/office/drawing/2014/main" id="{34B10BA1-C8D5-982D-4C59-4211E6F8AE15}"/>
              </a:ext>
            </a:extLst>
          </p:cNvPr>
          <p:cNvSpPr txBox="1"/>
          <p:nvPr/>
        </p:nvSpPr>
        <p:spPr>
          <a:xfrm>
            <a:off x="1839075" y="202519"/>
            <a:ext cx="1461953" cy="400110"/>
          </a:xfrm>
          <a:prstGeom prst="rect">
            <a:avLst/>
          </a:prstGeom>
          <a:noFill/>
        </p:spPr>
        <p:txBody>
          <a:bodyPr wrap="square" rtlCol="0">
            <a:spAutoFit/>
          </a:bodyPr>
          <a:lstStyle/>
          <a:p>
            <a:r>
              <a:rPr lang="en-US" sz="2000" b="1" dirty="0">
                <a:solidFill>
                  <a:schemeClr val="accent1">
                    <a:lumMod val="50000"/>
                  </a:schemeClr>
                </a:solidFill>
                <a:latin typeface="Cambria" panose="02040503050406030204" pitchFamily="18" charset="0"/>
              </a:rPr>
              <a:t>Response</a:t>
            </a:r>
          </a:p>
        </p:txBody>
      </p:sp>
      <p:sp>
        <p:nvSpPr>
          <p:cNvPr id="4" name="TextBox 3">
            <a:extLst>
              <a:ext uri="{FF2B5EF4-FFF2-40B4-BE49-F238E27FC236}">
                <a16:creationId xmlns:a16="http://schemas.microsoft.com/office/drawing/2014/main" id="{926247A1-2363-1693-F04D-8662BAF22B2F}"/>
              </a:ext>
            </a:extLst>
          </p:cNvPr>
          <p:cNvSpPr txBox="1"/>
          <p:nvPr/>
        </p:nvSpPr>
        <p:spPr>
          <a:xfrm>
            <a:off x="1839074" y="571851"/>
            <a:ext cx="9267289" cy="1631216"/>
          </a:xfrm>
          <a:prstGeom prst="rect">
            <a:avLst/>
          </a:prstGeom>
          <a:noFill/>
        </p:spPr>
        <p:txBody>
          <a:bodyPr wrap="square" rtlCol="0">
            <a:spAutoFit/>
          </a:bodyPr>
          <a:lstStyle/>
          <a:p>
            <a:r>
              <a:rPr lang="en-US" sz="2000" b="1" dirty="0">
                <a:latin typeface="Cambria" panose="02040503050406030204" pitchFamily="18" charset="0"/>
              </a:rPr>
              <a:t>Updated Placement Protocols:</a:t>
            </a:r>
            <a:endParaRPr lang="en-US" sz="2000" dirty="0">
              <a:latin typeface="Cambria" panose="02040503050406030204" pitchFamily="18" charset="0"/>
            </a:endParaRPr>
          </a:p>
          <a:p>
            <a:pPr>
              <a:buFont typeface="Arial" panose="020B0604020202020204" pitchFamily="34" charset="0"/>
              <a:buChar char="•"/>
            </a:pPr>
            <a:r>
              <a:rPr lang="en-US" sz="2000" dirty="0">
                <a:latin typeface="Cambria" panose="02040503050406030204" pitchFamily="18" charset="0"/>
              </a:rPr>
              <a:t>During Spring 2023 semester, the following STEM mathematics placement tables were updated and supported by the Academic Senate.</a:t>
            </a:r>
          </a:p>
          <a:p>
            <a:pPr>
              <a:buFont typeface="Arial" panose="020B0604020202020204" pitchFamily="34" charset="0"/>
              <a:buChar char="•"/>
            </a:pPr>
            <a:endParaRPr lang="en-US" sz="2000" dirty="0">
              <a:latin typeface="Cambria" panose="02040503050406030204" pitchFamily="18" charset="0"/>
            </a:endParaRPr>
          </a:p>
          <a:p>
            <a:pPr>
              <a:buFont typeface="Arial" panose="020B0604020202020204" pitchFamily="34" charset="0"/>
              <a:buChar char="•"/>
            </a:pPr>
            <a:r>
              <a:rPr lang="en-US" sz="2000" dirty="0">
                <a:latin typeface="Cambria" panose="02040503050406030204" pitchFamily="18" charset="0"/>
              </a:rPr>
              <a:t>Placement tables were implement into Guided Self-Placement form.</a:t>
            </a:r>
          </a:p>
        </p:txBody>
      </p:sp>
      <p:pic>
        <p:nvPicPr>
          <p:cNvPr id="8" name="Picture 7">
            <a:extLst>
              <a:ext uri="{FF2B5EF4-FFF2-40B4-BE49-F238E27FC236}">
                <a16:creationId xmlns:a16="http://schemas.microsoft.com/office/drawing/2014/main" id="{D5AE7C3A-CB57-D84B-A90E-5443588248DB}"/>
              </a:ext>
            </a:extLst>
          </p:cNvPr>
          <p:cNvPicPr>
            <a:picLocks noChangeAspect="1"/>
          </p:cNvPicPr>
          <p:nvPr/>
        </p:nvPicPr>
        <p:blipFill>
          <a:blip r:embed="rId5"/>
          <a:stretch>
            <a:fillRect/>
          </a:stretch>
        </p:blipFill>
        <p:spPr>
          <a:xfrm>
            <a:off x="3742121" y="2315911"/>
            <a:ext cx="6425869" cy="2981232"/>
          </a:xfrm>
          <a:prstGeom prst="rect">
            <a:avLst/>
          </a:prstGeom>
        </p:spPr>
      </p:pic>
    </p:spTree>
    <p:extLst>
      <p:ext uri="{BB962C8B-B14F-4D97-AF65-F5344CB8AC3E}">
        <p14:creationId xmlns:p14="http://schemas.microsoft.com/office/powerpoint/2010/main" val="610014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331D1B-56CE-854D-E4A0-FB6BC87FB837}"/>
              </a:ext>
            </a:extLst>
          </p:cNvPr>
          <p:cNvPicPr>
            <a:picLocks noChangeAspect="1"/>
          </p:cNvPicPr>
          <p:nvPr/>
        </p:nvPicPr>
        <p:blipFill>
          <a:blip r:embed="rId2"/>
          <a:stretch>
            <a:fillRect/>
          </a:stretch>
        </p:blipFill>
        <p:spPr>
          <a:xfrm>
            <a:off x="0" y="5297826"/>
            <a:ext cx="1718118" cy="1560174"/>
          </a:xfrm>
          <a:prstGeom prst="rect">
            <a:avLst/>
          </a:prstGeom>
        </p:spPr>
      </p:pic>
      <p:sp>
        <p:nvSpPr>
          <p:cNvPr id="9" name="Rectangle 8">
            <a:extLst>
              <a:ext uri="{FF2B5EF4-FFF2-40B4-BE49-F238E27FC236}">
                <a16:creationId xmlns:a16="http://schemas.microsoft.com/office/drawing/2014/main" id="{C4BD6E3C-4ECD-F9FE-9E91-BAB60FD13176}"/>
              </a:ext>
            </a:extLst>
          </p:cNvPr>
          <p:cNvSpPr/>
          <p:nvPr/>
        </p:nvSpPr>
        <p:spPr>
          <a:xfrm>
            <a:off x="1650514" y="9366"/>
            <a:ext cx="67599" cy="5792464"/>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3A8D35-AA27-F439-720E-E11068B6FA5B}"/>
              </a:ext>
            </a:extLst>
          </p:cNvPr>
          <p:cNvSpPr/>
          <p:nvPr/>
        </p:nvSpPr>
        <p:spPr>
          <a:xfrm rot="5400000">
            <a:off x="6932197" y="544832"/>
            <a:ext cx="45719" cy="1047388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B22901F-CA34-0E47-3AEE-B9C1E6B67FDF}"/>
              </a:ext>
            </a:extLst>
          </p:cNvPr>
          <p:cNvSpPr txBox="1"/>
          <p:nvPr/>
        </p:nvSpPr>
        <p:spPr>
          <a:xfrm rot="16200000">
            <a:off x="-541705" y="1964582"/>
            <a:ext cx="2801527" cy="769441"/>
          </a:xfrm>
          <a:prstGeom prst="rect">
            <a:avLst/>
          </a:prstGeom>
          <a:noFill/>
        </p:spPr>
        <p:txBody>
          <a:bodyPr wrap="square" rtlCol="0">
            <a:spAutoFit/>
          </a:bodyPr>
          <a:lstStyle/>
          <a:p>
            <a:r>
              <a:rPr lang="en-US" sz="4400" dirty="0">
                <a:latin typeface="Cambria" panose="02040503050406030204" pitchFamily="18" charset="0"/>
              </a:rPr>
              <a:t>AB 1705 </a:t>
            </a:r>
          </a:p>
        </p:txBody>
      </p:sp>
      <p:sp>
        <p:nvSpPr>
          <p:cNvPr id="26" name="Rectangle 25">
            <a:extLst>
              <a:ext uri="{FF2B5EF4-FFF2-40B4-BE49-F238E27FC236}">
                <a16:creationId xmlns:a16="http://schemas.microsoft.com/office/drawing/2014/main" id="{3E3A4C1D-A4F7-93C0-F877-55A8C849FCF5}"/>
              </a:ext>
            </a:extLst>
          </p:cNvPr>
          <p:cNvSpPr/>
          <p:nvPr/>
        </p:nvSpPr>
        <p:spPr>
          <a:xfrm>
            <a:off x="1718118" y="5801831"/>
            <a:ext cx="10473881" cy="105617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DE12013-8CBD-BC26-C56E-7D5F5966C200}"/>
              </a:ext>
            </a:extLst>
          </p:cNvPr>
          <p:cNvPicPr>
            <a:picLocks noChangeAspect="1"/>
          </p:cNvPicPr>
          <p:nvPr/>
        </p:nvPicPr>
        <p:blipFill>
          <a:blip r:embed="rId3">
            <a:alphaModFix amt="20000"/>
            <a:extLst>
              <a:ext uri="{837473B0-CC2E-450A-ABE3-18F120FF3D39}">
                <a1611:picAttrSrcUrl xmlns:a1611="http://schemas.microsoft.com/office/drawing/2016/11/main" r:id="rId4"/>
              </a:ext>
            </a:extLst>
          </a:blip>
          <a:stretch>
            <a:fillRect/>
          </a:stretch>
        </p:blipFill>
        <p:spPr>
          <a:xfrm>
            <a:off x="1718119" y="5780373"/>
            <a:ext cx="10473881" cy="1099086"/>
          </a:xfrm>
          <a:prstGeom prst="rect">
            <a:avLst/>
          </a:prstGeom>
        </p:spPr>
      </p:pic>
      <p:sp>
        <p:nvSpPr>
          <p:cNvPr id="5" name="TextBox 4">
            <a:extLst>
              <a:ext uri="{FF2B5EF4-FFF2-40B4-BE49-F238E27FC236}">
                <a16:creationId xmlns:a16="http://schemas.microsoft.com/office/drawing/2014/main" id="{5EC55CC2-7B2D-3FAA-DDBD-FEDA7A8D9866}"/>
              </a:ext>
            </a:extLst>
          </p:cNvPr>
          <p:cNvSpPr txBox="1"/>
          <p:nvPr/>
        </p:nvSpPr>
        <p:spPr>
          <a:xfrm>
            <a:off x="1898150" y="191496"/>
            <a:ext cx="9819513" cy="1723742"/>
          </a:xfrm>
          <a:prstGeom prst="rect">
            <a:avLst/>
          </a:prstGeom>
          <a:noFill/>
        </p:spPr>
        <p:txBody>
          <a:bodyPr wrap="square">
            <a:spAutoFit/>
          </a:bodyPr>
          <a:lstStyle/>
          <a:p>
            <a:pPr marR="126365" lvl="0" algn="just">
              <a:lnSpc>
                <a:spcPct val="120000"/>
              </a:lnSpc>
              <a:spcBef>
                <a:spcPts val="5"/>
              </a:spcBef>
              <a:spcAft>
                <a:spcPts val="0"/>
              </a:spcAft>
              <a:buClr>
                <a:srgbClr val="545659"/>
              </a:buClr>
              <a:buSzPts val="1000"/>
              <a:tabLst>
                <a:tab pos="322580" algn="l"/>
              </a:tabLst>
            </a:pPr>
            <a:r>
              <a:rPr lang="en-US" sz="1800" spc="-5" dirty="0">
                <a:effectLst/>
                <a:latin typeface="Arial" panose="020B0604020202020204" pitchFamily="34" charset="0"/>
                <a:ea typeface="Arial" panose="020B0604020202020204" pitchFamily="34" charset="0"/>
              </a:rPr>
              <a:t>4. By July</a:t>
            </a:r>
            <a:r>
              <a:rPr lang="en-US" sz="1800" spc="-1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2023, a community college</a:t>
            </a:r>
            <a:r>
              <a:rPr lang="en-US" sz="1800" spc="-1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shall</a:t>
            </a:r>
            <a:r>
              <a:rPr lang="en-US" sz="1800" spc="-3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not</a:t>
            </a:r>
            <a:r>
              <a:rPr lang="en-US" sz="1800" spc="-15"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enroll</a:t>
            </a:r>
            <a:r>
              <a:rPr lang="en-US" sz="1800" spc="-85"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into noncredit coursework students who have graduated from</a:t>
            </a:r>
            <a:r>
              <a:rPr lang="en-US" sz="1800" spc="-45"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a</a:t>
            </a:r>
            <a:r>
              <a:rPr lang="en-US" sz="1800" spc="-25"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United States</a:t>
            </a:r>
            <a:r>
              <a:rPr lang="en-US" sz="1800" spc="-15"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high</a:t>
            </a:r>
            <a:r>
              <a:rPr lang="en-US" sz="1800" spc="-45"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school</a:t>
            </a:r>
            <a:r>
              <a:rPr lang="en-US" sz="1800" spc="-8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or</a:t>
            </a:r>
            <a:r>
              <a:rPr lang="en-US" sz="1800" spc="-25"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been</a:t>
            </a:r>
            <a:r>
              <a:rPr lang="en-US" sz="1800" spc="-1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issued a high</a:t>
            </a:r>
            <a:r>
              <a:rPr lang="en-US" sz="1800" spc="-45"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school</a:t>
            </a:r>
            <a:r>
              <a:rPr lang="en-US" sz="1800" spc="-65"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equivalency certificate, as</a:t>
            </a:r>
            <a:r>
              <a:rPr lang="en-US" sz="1800" spc="-55"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a</a:t>
            </a:r>
            <a:r>
              <a:rPr lang="en-US" sz="1800" spc="-3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substitute</a:t>
            </a:r>
            <a:r>
              <a:rPr lang="en-US" sz="1800" spc="-1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or</a:t>
            </a:r>
            <a:r>
              <a:rPr lang="en-US" sz="1800" spc="-35"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replacement for</a:t>
            </a:r>
            <a:r>
              <a:rPr lang="en-US" sz="1800" spc="-5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direct</a:t>
            </a:r>
            <a:r>
              <a:rPr lang="en-US" sz="1800" spc="-55"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placement and</a:t>
            </a:r>
            <a:r>
              <a:rPr lang="en-US" sz="1800" spc="-4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enrollment into</a:t>
            </a:r>
            <a:r>
              <a:rPr lang="en-US" sz="1800" spc="-45"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transfer-level</a:t>
            </a:r>
            <a:r>
              <a:rPr lang="en-US" sz="1800" spc="-125"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English and mathematics coursework. Colleges can enroll</a:t>
            </a:r>
            <a:r>
              <a:rPr lang="en-US" sz="1800" spc="-45"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students into non-credit corequisites that require co-enrollment</a:t>
            </a:r>
            <a:r>
              <a:rPr lang="en-US" sz="1800" spc="20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in transfer-level coursework.</a:t>
            </a:r>
            <a:endParaRPr lang="en-US" sz="2400" spc="-5"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059950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1648</Words>
  <Application>Microsoft Macintosh PowerPoint</Application>
  <PresentationFormat>Widescreen</PresentationFormat>
  <Paragraphs>72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Castro</dc:creator>
  <cp:lastModifiedBy>Anthony Castro</cp:lastModifiedBy>
  <cp:revision>47</cp:revision>
  <dcterms:created xsi:type="dcterms:W3CDTF">2024-09-16T20:09:53Z</dcterms:created>
  <dcterms:modified xsi:type="dcterms:W3CDTF">2024-09-17T05:21:06Z</dcterms:modified>
</cp:coreProperties>
</file>