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  <p:embeddedFont>
      <p:font typeface="Montserrat SemiBold"/>
      <p:regular r:id="rId15"/>
      <p:bold r:id="rId16"/>
      <p:italic r:id="rId17"/>
      <p:boldItalic r:id="rId18"/>
    </p:embeddedFont>
    <p:embeddedFont>
      <p:font typeface="Nunito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ool8L5AY8+xB7ECw0osVODtKx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Comfortaa-bold.fntdata"/><Relationship Id="rId23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font" Target="fonts/Play-bold.fntdata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Nunito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4e87648a1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4e87648a1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4e87648a1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4e87648a1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4302464" y="-1028912"/>
            <a:ext cx="3566160" cy="1089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7346663" y="2502635"/>
            <a:ext cx="5536884" cy="181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2077849" y="-797689"/>
            <a:ext cx="5536884" cy="841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19"/>
          <p:cNvCxnSpPr/>
          <p:nvPr/>
        </p:nvCxnSpPr>
        <p:spPr>
          <a:xfrm rot="5400000">
            <a:off x="10872154" y="1192438"/>
            <a:ext cx="978862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640080" y="2633472"/>
            <a:ext cx="521208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2" type="body"/>
          </p:nvPr>
        </p:nvSpPr>
        <p:spPr>
          <a:xfrm>
            <a:off x="6318928" y="2633472"/>
            <a:ext cx="521208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ctrTitle"/>
          </p:nvPr>
        </p:nvSpPr>
        <p:spPr>
          <a:xfrm>
            <a:off x="640080" y="1371599"/>
            <a:ext cx="6675120" cy="295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subTitle"/>
          </p:nvPr>
        </p:nvSpPr>
        <p:spPr>
          <a:xfrm>
            <a:off x="640080" y="4584879"/>
            <a:ext cx="6675120" cy="1287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b="1" sz="1800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640080" y="1291366"/>
            <a:ext cx="9214884" cy="3159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640080" y="5018567"/>
            <a:ext cx="7907079" cy="107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66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716281" y="4715234"/>
            <a:ext cx="978862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640079" y="1371599"/>
            <a:ext cx="10890929" cy="93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640079" y="2311352"/>
            <a:ext cx="5212080" cy="695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640079" y="3006725"/>
            <a:ext cx="5212080" cy="3191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6318928" y="2311352"/>
            <a:ext cx="5212080" cy="695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6318928" y="3006725"/>
            <a:ext cx="5212080" cy="3191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041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1pPr>
            <a:lvl2pPr indent="-328041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2pPr>
            <a:lvl3pPr indent="-328041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640080" y="1371600"/>
            <a:ext cx="3859397" cy="1451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4936519" y="1031001"/>
            <a:ext cx="6594490" cy="5166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3286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36"/>
              <a:buChar char="•"/>
              <a:defRPr sz="2800"/>
            </a:lvl1pPr>
            <a:lvl2pPr indent="-361187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88"/>
              <a:buChar char="•"/>
              <a:defRPr sz="2400"/>
            </a:lvl2pPr>
            <a:lvl3pPr indent="-33908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  <a:defRPr sz="2000"/>
            </a:lvl3pPr>
            <a:lvl4pPr indent="-328041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 sz="1800"/>
            </a:lvl4pPr>
            <a:lvl5pPr indent="-328041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 sz="18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640080" y="2972168"/>
            <a:ext cx="3859397" cy="3226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44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40080" y="1371600"/>
            <a:ext cx="3859397" cy="1451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4937760" y="1033271"/>
            <a:ext cx="6592824" cy="516636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640080" y="2972167"/>
            <a:ext cx="3859397" cy="322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2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44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  <a:defRPr b="1" i="0" sz="4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09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28041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16992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-305942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-305942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8"/>
          <p:cNvCxnSpPr/>
          <p:nvPr/>
        </p:nvCxnSpPr>
        <p:spPr>
          <a:xfrm>
            <a:off x="713232" y="1031001"/>
            <a:ext cx="978862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-9920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1" name="Google Shape;91;p1"/>
          <p:cNvSpPr txBox="1"/>
          <p:nvPr>
            <p:ph type="title"/>
          </p:nvPr>
        </p:nvSpPr>
        <p:spPr>
          <a:xfrm>
            <a:off x="-8" y="3059384"/>
            <a:ext cx="38109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0" lang="en-US" sz="3200">
                <a:latin typeface="Comfortaa"/>
                <a:ea typeface="Comfortaa"/>
                <a:cs typeface="Comfortaa"/>
                <a:sym typeface="Comfortaa"/>
              </a:rPr>
              <a:t>Overview of</a:t>
            </a:r>
            <a:br>
              <a:rPr b="0" lang="en-US" sz="3200"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Faculty</a:t>
            </a:r>
            <a:br>
              <a:rPr lang="en-US" sz="3200"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Participatory </a:t>
            </a:r>
            <a:br>
              <a:rPr b="0" lang="en-US" sz="3200">
                <a:latin typeface="Comfortaa"/>
                <a:ea typeface="Comfortaa"/>
                <a:cs typeface="Comfortaa"/>
                <a:sym typeface="Comfortaa"/>
              </a:rPr>
            </a:br>
            <a:r>
              <a:rPr b="0" lang="en-US" sz="2600">
                <a:latin typeface="Comfortaa"/>
                <a:ea typeface="Comfortaa"/>
                <a:cs typeface="Comfortaa"/>
                <a:sym typeface="Comfortaa"/>
              </a:rPr>
              <a:t>(aka Shared)</a:t>
            </a:r>
            <a:r>
              <a:rPr b="0" lang="en-US" sz="32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Governance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4144625" y="3059376"/>
            <a:ext cx="75627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4"/>
              <a:buNone/>
            </a:pPr>
            <a:r>
              <a:rPr b="1" lang="en-US" sz="3200" u="sng"/>
              <a:t>MULTIPRONG EFFORTS</a:t>
            </a:r>
            <a:endParaRPr/>
          </a:p>
          <a:p>
            <a:pPr indent="-228600" lvl="1" marL="493776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36"/>
              <a:buFont typeface="Noto Sans Symbols"/>
              <a:buChar char="❖"/>
            </a:pPr>
            <a:r>
              <a:rPr lang="en-US" sz="2800"/>
              <a:t>District Committees</a:t>
            </a:r>
            <a:endParaRPr/>
          </a:p>
          <a:p>
            <a:pPr indent="-228600" lvl="1" marL="493776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36"/>
              <a:buFont typeface="Noto Sans Symbols"/>
              <a:buChar char="❖"/>
            </a:pPr>
            <a:r>
              <a:rPr lang="en-US" sz="2800"/>
              <a:t>Campus/College Committees</a:t>
            </a:r>
            <a:endParaRPr/>
          </a:p>
          <a:p>
            <a:pPr indent="-228600" lvl="1" marL="493776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36"/>
              <a:buFont typeface="Noto Sans Symbols"/>
              <a:buChar char="❖"/>
            </a:pPr>
            <a:r>
              <a:rPr lang="en-US" sz="2800"/>
              <a:t>Task Forces/Advisory/User Groups/Adhocs</a:t>
            </a:r>
            <a:endParaRPr sz="2800"/>
          </a:p>
          <a:p>
            <a:pPr indent="-228600" lvl="1" marL="493776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36"/>
              <a:buFont typeface="Noto Sans Symbols"/>
              <a:buChar char="❖"/>
            </a:pPr>
            <a:r>
              <a:rPr lang="en-US" sz="2800"/>
              <a:t>ACADEMIC SENATE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7857" y="626369"/>
            <a:ext cx="1219446" cy="121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1080" y="812316"/>
            <a:ext cx="3329657" cy="847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stomer Review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8675" y="-99200"/>
            <a:ext cx="2732653" cy="273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"/>
          <p:cNvCxnSpPr/>
          <p:nvPr/>
        </p:nvCxnSpPr>
        <p:spPr>
          <a:xfrm>
            <a:off x="713232" y="6310301"/>
            <a:ext cx="978862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/>
              <a:t>Our Local ACADEMIC SENATE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640079" y="2633471"/>
            <a:ext cx="5789296" cy="4142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6"/>
              <a:buChar char="•"/>
            </a:pPr>
            <a:r>
              <a:rPr b="1" lang="en-US" sz="2800">
                <a:solidFill>
                  <a:schemeClr val="accent3"/>
                </a:solidFill>
              </a:rPr>
              <a:t>Full Senate Body </a:t>
            </a:r>
            <a:endParaRPr>
              <a:solidFill>
                <a:schemeClr val="accent3"/>
              </a:solidFill>
            </a:endParaRPr>
          </a:p>
          <a:p>
            <a:pPr indent="0" lvl="1" marL="265176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62"/>
              <a:buNone/>
            </a:pPr>
            <a:r>
              <a:rPr b="1" lang="en-US" sz="2600"/>
              <a:t>[‘24-25, N≈38 faculty]</a:t>
            </a:r>
            <a:endParaRPr/>
          </a:p>
          <a:p>
            <a:pPr indent="-228600" lvl="1" marL="493776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62"/>
              <a:buChar char="•"/>
            </a:pPr>
            <a:r>
              <a:rPr b="1" lang="en-US" sz="2600">
                <a:solidFill>
                  <a:schemeClr val="accent2"/>
                </a:solidFill>
              </a:rPr>
              <a:t>Subcommittees</a:t>
            </a:r>
            <a:endParaRPr>
              <a:solidFill>
                <a:schemeClr val="accent2"/>
              </a:solidFill>
            </a:endParaRPr>
          </a:p>
          <a:p>
            <a:pPr indent="-228600" lvl="2" marL="73152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14"/>
              <a:buFont typeface="Noto Sans Symbols"/>
              <a:buChar char="❖"/>
            </a:pPr>
            <a:r>
              <a:rPr i="1" lang="en-US" sz="2200"/>
              <a:t> Elections</a:t>
            </a:r>
            <a:endParaRPr/>
          </a:p>
          <a:p>
            <a:pPr indent="-228600" lvl="2" marL="73152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14"/>
              <a:buFont typeface="Noto Sans Symbols"/>
              <a:buChar char="❖"/>
            </a:pPr>
            <a:r>
              <a:rPr i="1" lang="en-US" sz="2200"/>
              <a:t> Legislative </a:t>
            </a:r>
            <a:endParaRPr/>
          </a:p>
          <a:p>
            <a:pPr indent="-228600" lvl="2" marL="73152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14"/>
              <a:buFont typeface="Noto Sans Symbols"/>
              <a:buChar char="❖"/>
            </a:pPr>
            <a:r>
              <a:rPr i="1" lang="en-US" sz="2200"/>
              <a:t> Personnel Policy </a:t>
            </a:r>
            <a:endParaRPr i="1" sz="2200"/>
          </a:p>
          <a:p>
            <a:pPr indent="0" lvl="0" marL="228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1" sz="2200"/>
          </a:p>
          <a:p>
            <a:pPr indent="0" lvl="0" marL="228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1" sz="2200"/>
          </a:p>
        </p:txBody>
      </p:sp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5464629" y="2538889"/>
            <a:ext cx="6453794" cy="4142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36"/>
              <a:buChar char="•"/>
            </a:pPr>
            <a:r>
              <a:rPr b="1" lang="en-US" sz="2800">
                <a:solidFill>
                  <a:schemeClr val="accent2"/>
                </a:solidFill>
              </a:rPr>
              <a:t>Constituency/Academic Senate Standing </a:t>
            </a:r>
            <a:r>
              <a:rPr b="1" lang="en-US" sz="2800" u="sng">
                <a:solidFill>
                  <a:schemeClr val="accent2"/>
                </a:solidFill>
              </a:rPr>
              <a:t>College</a:t>
            </a:r>
            <a:r>
              <a:rPr b="1" lang="en-US" sz="2800">
                <a:solidFill>
                  <a:schemeClr val="accent2"/>
                </a:solidFill>
              </a:rPr>
              <a:t> Committees</a:t>
            </a:r>
            <a:endParaRPr b="1" sz="2600">
              <a:solidFill>
                <a:schemeClr val="accent2"/>
              </a:solidFill>
            </a:endParaRPr>
          </a:p>
          <a:p>
            <a:pPr indent="-228600" lvl="1" marL="493776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62"/>
              <a:buChar char="•"/>
            </a:pPr>
            <a:r>
              <a:rPr lang="en-US" sz="2600"/>
              <a:t>Formed by the Authority of the Academic Senate </a:t>
            </a:r>
            <a:endParaRPr/>
          </a:p>
          <a:p>
            <a:pPr indent="-228600" lvl="1" marL="493776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62"/>
              <a:buChar char="•"/>
            </a:pPr>
            <a:r>
              <a:rPr lang="en-US" sz="2600"/>
              <a:t>Created to </a:t>
            </a:r>
            <a:r>
              <a:rPr b="1" lang="en-US" sz="2600"/>
              <a:t>address specific academic and/or professional matters</a:t>
            </a:r>
            <a:endParaRPr b="1"/>
          </a:p>
          <a:p>
            <a:pPr indent="-228600" lvl="1" marL="493776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62"/>
              <a:buChar char="•"/>
            </a:pPr>
            <a:r>
              <a:rPr lang="en-US" sz="2600"/>
              <a:t>Report to the Academic Senate</a:t>
            </a:r>
            <a:endParaRPr/>
          </a:p>
          <a:p>
            <a:pPr indent="-228600" lvl="1" marL="493776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62"/>
              <a:buChar char="•"/>
            </a:pPr>
            <a:r>
              <a:rPr lang="en-US" sz="2600"/>
              <a:t>Report findings, recommendations, etc</a:t>
            </a:r>
            <a:endParaRPr sz="260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766" y="359461"/>
            <a:ext cx="3329657" cy="84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617004" y="1094826"/>
            <a:ext cx="10890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Play"/>
              <a:buNone/>
            </a:pPr>
            <a:r>
              <a:rPr b="1" lang="en-US" sz="4000">
                <a:solidFill>
                  <a:schemeClr val="accent2"/>
                </a:solidFill>
              </a:rPr>
              <a:t>Constituency/Standing </a:t>
            </a:r>
            <a:r>
              <a:rPr b="1" lang="en-US" sz="4000" u="sng">
                <a:solidFill>
                  <a:schemeClr val="accent2"/>
                </a:solidFill>
              </a:rPr>
              <a:t>College</a:t>
            </a:r>
            <a:r>
              <a:rPr b="1" lang="en-US" sz="4000">
                <a:solidFill>
                  <a:schemeClr val="accent2"/>
                </a:solidFill>
              </a:rPr>
              <a:t> Committees of the SBVC Academic Senate </a:t>
            </a:r>
            <a:endParaRPr b="1" sz="40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Play"/>
              <a:buNone/>
            </a:pPr>
            <a:r>
              <a:rPr b="0" i="1" lang="en-US" sz="4000">
                <a:solidFill>
                  <a:srgbClr val="0000FF"/>
                </a:solidFill>
              </a:rPr>
              <a:t>(Senate Bylaws 333; 12</a:t>
            </a:r>
            <a:r>
              <a:rPr b="0" i="1" lang="en-US">
                <a:solidFill>
                  <a:srgbClr val="0000FF"/>
                </a:solidFill>
              </a:rPr>
              <a:t>/</a:t>
            </a:r>
            <a:r>
              <a:rPr b="0" i="1" lang="en-US" sz="4000">
                <a:solidFill>
                  <a:srgbClr val="0000FF"/>
                </a:solidFill>
              </a:rPr>
              <a:t>02</a:t>
            </a:r>
            <a:r>
              <a:rPr b="0" i="1" lang="en-US">
                <a:solidFill>
                  <a:srgbClr val="0000FF"/>
                </a:solidFill>
              </a:rPr>
              <a:t>/</a:t>
            </a:r>
            <a:r>
              <a:rPr b="0" i="1" lang="en-US" sz="4000">
                <a:solidFill>
                  <a:srgbClr val="0000FF"/>
                </a:solidFill>
              </a:rPr>
              <a:t>20)</a:t>
            </a:r>
            <a:endParaRPr b="0" i="1">
              <a:solidFill>
                <a:srgbClr val="0000FF"/>
              </a:solidFill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1641725" y="3350824"/>
            <a:ext cx="8116957" cy="3254007"/>
            <a:chOff x="1040046" y="336"/>
            <a:chExt cx="8116957" cy="3254007"/>
          </a:xfrm>
        </p:grpSpPr>
        <p:sp>
          <p:nvSpPr>
            <p:cNvPr id="111" name="Google Shape;111;p3"/>
            <p:cNvSpPr/>
            <p:nvPr/>
          </p:nvSpPr>
          <p:spPr>
            <a:xfrm>
              <a:off x="1147141" y="336"/>
              <a:ext cx="2503082" cy="1501849"/>
            </a:xfrm>
            <a:prstGeom prst="rect">
              <a:avLst/>
            </a:prstGeom>
            <a:solidFill>
              <a:srgbClr val="2B5DE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1040046" y="362"/>
              <a:ext cx="2807400" cy="15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Play"/>
                <a:buNone/>
              </a:pPr>
              <a:r>
                <a:rPr lang="en-US" sz="3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Accreditation &amp; Outcomes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900531" y="336"/>
              <a:ext cx="2503082" cy="1501849"/>
            </a:xfrm>
            <a:prstGeom prst="rect">
              <a:avLst/>
            </a:prstGeom>
            <a:solidFill>
              <a:srgbClr val="2567E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3900531" y="336"/>
              <a:ext cx="2503200" cy="15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Play"/>
                <a:buNone/>
              </a:pPr>
              <a:r>
                <a:rPr lang="en-US" sz="3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Curriculum Committee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653921" y="336"/>
              <a:ext cx="2503082" cy="1501849"/>
            </a:xfrm>
            <a:prstGeom prst="rect">
              <a:avLst/>
            </a:prstGeom>
            <a:solidFill>
              <a:srgbClr val="1F73E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6653921" y="336"/>
              <a:ext cx="2503082" cy="150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Play"/>
                <a:buNone/>
              </a:pPr>
              <a:r>
                <a:rPr lang="en-US" sz="3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Guided Pathways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147141" y="1752494"/>
              <a:ext cx="2503082" cy="1501849"/>
            </a:xfrm>
            <a:prstGeom prst="rect">
              <a:avLst/>
            </a:prstGeom>
            <a:solidFill>
              <a:srgbClr val="1E80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147141" y="1752494"/>
              <a:ext cx="2503200" cy="15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Play"/>
                <a:buNone/>
              </a:pPr>
              <a:r>
                <a:rPr lang="en-US" sz="3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Honors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900531" y="1752494"/>
              <a:ext cx="2503082" cy="1501849"/>
            </a:xfrm>
            <a:prstGeom prst="rect">
              <a:avLst/>
            </a:prstGeom>
            <a:solidFill>
              <a:srgbClr val="1D8BD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3769084" y="1752487"/>
              <a:ext cx="2807400" cy="15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Play"/>
                <a:buNone/>
              </a:pPr>
              <a:r>
                <a:rPr lang="en-US" sz="3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Student Success &amp; Support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653921" y="1752494"/>
              <a:ext cx="2503082" cy="1501849"/>
            </a:xfrm>
            <a:prstGeom prst="rect">
              <a:avLst/>
            </a:prstGeom>
            <a:solidFill>
              <a:srgbClr val="1C97C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653921" y="1752494"/>
              <a:ext cx="2503082" cy="150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Play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Program Review</a:t>
              </a:r>
              <a:endParaRPr/>
            </a:p>
          </p:txBody>
        </p:sp>
      </p:grp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766" y="359461"/>
            <a:ext cx="3329657" cy="84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766" y="359461"/>
            <a:ext cx="3329657" cy="847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4"/>
          <p:cNvGrpSpPr/>
          <p:nvPr/>
        </p:nvGrpSpPr>
        <p:grpSpPr>
          <a:xfrm>
            <a:off x="1885951" y="2014537"/>
            <a:ext cx="8043862" cy="3825050"/>
            <a:chOff x="0" y="0"/>
            <a:chExt cx="8043862" cy="3825050"/>
          </a:xfrm>
        </p:grpSpPr>
        <p:sp>
          <p:nvSpPr>
            <p:cNvPr id="130" name="Google Shape;130;p4"/>
            <p:cNvSpPr/>
            <p:nvPr/>
          </p:nvSpPr>
          <p:spPr>
            <a:xfrm>
              <a:off x="0" y="2309662"/>
              <a:ext cx="8043862" cy="151538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2652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0" y="2309662"/>
              <a:ext cx="8043862" cy="1515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2700" lIns="362700" spcFirstLastPara="1" rIns="362700" wrap="square" tIns="36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Play"/>
                <a:buNone/>
              </a:pPr>
              <a:r>
                <a:rPr i="0" lang="en-US" sz="5100" u="none" cap="none" strike="noStrike">
                  <a:solidFill>
                    <a:srgbClr val="0000FF"/>
                  </a:solidFill>
                  <a:highlight>
                    <a:srgbClr val="FFFFFF"/>
                  </a:highlight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College Council</a:t>
              </a:r>
              <a:endParaRPr>
                <a:solidFill>
                  <a:srgbClr val="0000FF"/>
                </a:solidFill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0" y="0"/>
              <a:ext cx="8043862" cy="233066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lt1"/>
            </a:solidFill>
            <a:ln cap="flat" cmpd="sng" w="12700">
              <a:solidFill>
                <a:srgbClr val="2652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0" y="0"/>
              <a:ext cx="8043862" cy="1514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2700" lIns="362700" spcFirstLastPara="1" rIns="362700" wrap="square" tIns="362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Play"/>
                <a:buNone/>
              </a:pPr>
              <a:r>
                <a:rPr b="1" i="0" lang="en-US" sz="5100" u="none" cap="none" strike="noStrike">
                  <a:solidFill>
                    <a:srgbClr val="FF00FF"/>
                  </a:solidFill>
                  <a:latin typeface="Play"/>
                  <a:ea typeface="Play"/>
                  <a:cs typeface="Play"/>
                  <a:sym typeface="Play"/>
                </a:rPr>
                <a:t>Academic Senate</a:t>
              </a:r>
              <a:endParaRPr b="1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650535" y="1120473"/>
            <a:ext cx="10890929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edero"/>
              <a:buNone/>
            </a:pPr>
            <a:r>
              <a:rPr b="1" lang="en-US" u="sng">
                <a:latin typeface="Federo"/>
                <a:ea typeface="Federo"/>
                <a:cs typeface="Federo"/>
                <a:sym typeface="Federo"/>
              </a:rPr>
              <a:t>Other College Committees</a:t>
            </a:r>
            <a:r>
              <a:rPr b="1" lang="en-US">
                <a:latin typeface="Federo"/>
                <a:ea typeface="Federo"/>
                <a:cs typeface="Federo"/>
                <a:sym typeface="Federo"/>
              </a:rPr>
              <a:t> </a:t>
            </a:r>
            <a:endParaRPr b="1">
              <a:latin typeface="Federo"/>
              <a:ea typeface="Federo"/>
              <a:cs typeface="Federo"/>
              <a:sym typeface="Fede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Federo"/>
              <a:buNone/>
            </a:pPr>
            <a:r>
              <a:rPr b="0" lang="en-US" sz="3777"/>
              <a:t>report/advise/recommend to their appropriate governance body</a:t>
            </a:r>
            <a:br>
              <a:rPr b="0" lang="en-US"/>
            </a:br>
            <a:br>
              <a:rPr b="0" lang="en-US"/>
            </a:br>
            <a:r>
              <a:rPr b="0" lang="en-US" sz="3000"/>
              <a:t>For example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Federo"/>
              <a:buNone/>
            </a:pPr>
            <a:r>
              <a:rPr b="0" lang="en-US" sz="3000"/>
              <a:t>in ‘23-’24:  </a:t>
            </a:r>
            <a:endParaRPr b="0" sz="3000"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766" y="359461"/>
            <a:ext cx="3329657" cy="847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5"/>
          <p:cNvGrpSpPr/>
          <p:nvPr/>
        </p:nvGrpSpPr>
        <p:grpSpPr>
          <a:xfrm>
            <a:off x="5068475" y="3761800"/>
            <a:ext cx="5814158" cy="2008505"/>
            <a:chOff x="-38" y="-33"/>
            <a:chExt cx="8043938" cy="3824995"/>
          </a:xfrm>
        </p:grpSpPr>
        <p:sp>
          <p:nvSpPr>
            <p:cNvPr id="141" name="Google Shape;141;p5"/>
            <p:cNvSpPr/>
            <p:nvPr/>
          </p:nvSpPr>
          <p:spPr>
            <a:xfrm>
              <a:off x="0" y="2309662"/>
              <a:ext cx="8043900" cy="1515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2652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0" y="2309662"/>
              <a:ext cx="8043900" cy="151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2700" lIns="362700" spcFirstLastPara="1" rIns="362700" wrap="square" tIns="36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Play"/>
                <a:buNone/>
              </a:pPr>
              <a:r>
                <a:rPr i="0" lang="en-US" sz="3300" u="none" cap="none" strike="noStrike">
                  <a:solidFill>
                    <a:srgbClr val="0000FF"/>
                  </a:solidFill>
                  <a:highlight>
                    <a:srgbClr val="FFFFFF"/>
                  </a:highlight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College Council</a:t>
              </a:r>
              <a:endParaRPr sz="100">
                <a:solidFill>
                  <a:srgbClr val="0000FF"/>
                </a:solidFill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 rot="10800000">
              <a:off x="-38" y="-33"/>
              <a:ext cx="8043900" cy="23307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lt1"/>
            </a:solidFill>
            <a:ln cap="flat" cmpd="sng" w="12700">
              <a:solidFill>
                <a:srgbClr val="2652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0" y="0"/>
              <a:ext cx="8043900" cy="15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2700" lIns="362700" spcFirstLastPara="1" rIns="362700" wrap="square" tIns="362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Play"/>
                <a:buNone/>
              </a:pPr>
              <a:r>
                <a:rPr b="1" lang="en-US" sz="2900">
                  <a:solidFill>
                    <a:srgbClr val="6AA84F"/>
                  </a:solidFill>
                  <a:latin typeface="Play"/>
                  <a:ea typeface="Play"/>
                  <a:cs typeface="Play"/>
                  <a:sym typeface="Play"/>
                </a:rPr>
                <a:t>Facilities &amp; Safety Committee</a:t>
              </a:r>
              <a:endParaRPr b="1" sz="100">
                <a:solidFill>
                  <a:srgbClr val="6AA84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4e87648a1_0_354"/>
          <p:cNvSpPr txBox="1"/>
          <p:nvPr>
            <p:ph type="title"/>
          </p:nvPr>
        </p:nvSpPr>
        <p:spPr>
          <a:xfrm>
            <a:off x="640079" y="1371601"/>
            <a:ext cx="10890900" cy="10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B5DE2"/>
                </a:solidFill>
              </a:rPr>
              <a:t>College Council</a:t>
            </a:r>
            <a:endParaRPr>
              <a:solidFill>
                <a:srgbClr val="2B5DE2"/>
              </a:solidFill>
            </a:endParaRPr>
          </a:p>
        </p:txBody>
      </p:sp>
      <p:sp>
        <p:nvSpPr>
          <p:cNvPr id="150" name="Google Shape;150;g2f4e87648a1_0_354"/>
          <p:cNvSpPr txBox="1"/>
          <p:nvPr>
            <p:ph idx="1" type="body"/>
          </p:nvPr>
        </p:nvSpPr>
        <p:spPr>
          <a:xfrm>
            <a:off x="640080" y="2633472"/>
            <a:ext cx="5212200" cy="356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Co-Chairs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College President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Academic Senate President</a:t>
            </a:r>
            <a:endParaRPr/>
          </a:p>
        </p:txBody>
      </p:sp>
      <p:sp>
        <p:nvSpPr>
          <p:cNvPr id="151" name="Google Shape;151;g2f4e87648a1_0_354"/>
          <p:cNvSpPr txBox="1"/>
          <p:nvPr>
            <p:ph idx="2" type="body"/>
          </p:nvPr>
        </p:nvSpPr>
        <p:spPr>
          <a:xfrm>
            <a:off x="6318925" y="2348425"/>
            <a:ext cx="5507700" cy="42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661"/>
              <a:t>Membership (‘23-’24)</a:t>
            </a:r>
            <a:endParaRPr sz="566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461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Budget Committee 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Curriculum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Student Success and Support Programs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Facilities &amp; Safety Committee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Professional Development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Program Review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Accreditation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Associated Student Government President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CSEA President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Classified Senate President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CTA President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VP, Administrative Services 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VP, Instruction (Instruction/Accreditation)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VP, Student Services/Enrollment Management &amp; Student Equity </a:t>
            </a:r>
            <a:endParaRPr sz="4800">
              <a:solidFill>
                <a:srgbClr val="12121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80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Director, Technology Services</a:t>
            </a:r>
            <a:r>
              <a:rPr lang="en-US" sz="4800"/>
              <a:t>	</a:t>
            </a:r>
            <a:endParaRPr sz="4800"/>
          </a:p>
        </p:txBody>
      </p:sp>
      <p:pic>
        <p:nvPicPr>
          <p:cNvPr id="152" name="Google Shape;152;g2f4e87648a1_0_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50" y="5405650"/>
            <a:ext cx="1218550" cy="12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f4e87648a1_0_3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2125" y="121627"/>
            <a:ext cx="2794600" cy="7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 b="7156" l="8786" r="8454" t="0"/>
          <a:stretch/>
        </p:blipFill>
        <p:spPr>
          <a:xfrm>
            <a:off x="773524" y="42803"/>
            <a:ext cx="7815265" cy="677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2125" y="121627"/>
            <a:ext cx="2794600" cy="7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4e87648a1_0_366"/>
          <p:cNvSpPr txBox="1"/>
          <p:nvPr>
            <p:ph type="title"/>
          </p:nvPr>
        </p:nvSpPr>
        <p:spPr>
          <a:xfrm>
            <a:off x="640079" y="1371601"/>
            <a:ext cx="10890900" cy="10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ASCCC Resources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22">
                <a:solidFill>
                  <a:schemeClr val="accent1"/>
                </a:solidFill>
              </a:rPr>
              <a:t>- helpful resources on shared governance and so much more! </a:t>
            </a:r>
            <a:endParaRPr sz="3222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22">
              <a:solidFill>
                <a:schemeClr val="accent1"/>
              </a:solidFill>
            </a:endParaRPr>
          </a:p>
        </p:txBody>
      </p:sp>
      <p:pic>
        <p:nvPicPr>
          <p:cNvPr id="165" name="Google Shape;165;g2f4e87648a1_0_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8350" y="559477"/>
            <a:ext cx="2794600" cy="7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f4e87648a1_0_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278" y="2767350"/>
            <a:ext cx="7580672" cy="409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4e87648a1_0_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75" y="4468600"/>
            <a:ext cx="2159000" cy="22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sh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2024-08-18T21:28:41Z</dcterms:created>
  <dc:creator>Vasquez, Tatiana</dc:creator>
</cp:coreProperties>
</file>