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69" r:id="rId5"/>
  </p:sldMasterIdLst>
  <p:notesMasterIdLst>
    <p:notesMasterId r:id="rId14"/>
  </p:notesMasterIdLst>
  <p:sldIdLst>
    <p:sldId id="283" r:id="rId6"/>
    <p:sldId id="284" r:id="rId7"/>
    <p:sldId id="260" r:id="rId8"/>
    <p:sldId id="287" r:id="rId9"/>
    <p:sldId id="256" r:id="rId10"/>
    <p:sldId id="257" r:id="rId11"/>
    <p:sldId id="288" r:id="rId12"/>
    <p:sldId id="2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D55"/>
    <a:srgbClr val="B4001B"/>
    <a:srgbClr val="9399A1"/>
    <a:srgbClr val="DEE6E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0B6C0-3DB6-4023-91A4-511F7332CC9D}" vWet="2" dt="2023-03-15T17:33:12.663"/>
    <p1510:client id="{DE6C681E-C997-4948-8434-FD965C6B5C6D}" v="2820" dt="2023-03-15T21:00:5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1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30EFF-4DEE-4E97-9D13-5D460C4E01D7}" type="datetimeFigureOut">
              <a:rPr lang="ru-RU" smtClean="0"/>
              <a:t>15.03.2023</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CEB2E-2861-4439-B3C7-4B58EA3C42C9}" type="slidenum">
              <a:rPr lang="ru-RU" smtClean="0"/>
              <a:t>‹#›</a:t>
            </a:fld>
            <a:endParaRPr lang="ru-RU"/>
          </a:p>
        </p:txBody>
      </p:sp>
    </p:spTree>
    <p:extLst>
      <p:ext uri="{BB962C8B-B14F-4D97-AF65-F5344CB8AC3E}">
        <p14:creationId xmlns:p14="http://schemas.microsoft.com/office/powerpoint/2010/main" val="33340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86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903355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r>
              <a:rPr lang="en-US"/>
              <a:t>MM.DD.20XX</a:t>
            </a:r>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ADD A FOOTER</a:t>
            </a:r>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407332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MM.DD.20XX</a:t>
            </a:r>
            <a:endParaRPr lang="ru-RU"/>
          </a:p>
        </p:txBody>
      </p:sp>
      <p:sp>
        <p:nvSpPr>
          <p:cNvPr id="6" name="Footer Placeholder 5"/>
          <p:cNvSpPr>
            <a:spLocks noGrp="1"/>
          </p:cNvSpPr>
          <p:nvPr>
            <p:ph type="ftr" sz="quarter" idx="11"/>
          </p:nvPr>
        </p:nvSpPr>
        <p:spPr/>
        <p:txBody>
          <a:bodyPr/>
          <a:lstStyle/>
          <a:p>
            <a:r>
              <a:rPr lang="en-US"/>
              <a:t>ADD A FOOTER</a:t>
            </a:r>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177415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MM.DD.20XX</a:t>
            </a:r>
            <a:endParaRPr lang="ru-RU"/>
          </a:p>
        </p:txBody>
      </p:sp>
      <p:sp>
        <p:nvSpPr>
          <p:cNvPr id="5" name="Footer Placeholder 4"/>
          <p:cNvSpPr>
            <a:spLocks noGrp="1"/>
          </p:cNvSpPr>
          <p:nvPr>
            <p:ph type="ftr" sz="quarter" idx="11"/>
          </p:nvPr>
        </p:nvSpPr>
        <p:spPr/>
        <p:txBody>
          <a:bodyPr/>
          <a:lstStyle/>
          <a:p>
            <a:r>
              <a:rPr lang="en-US"/>
              <a:t>ADD A FOOTER</a:t>
            </a:r>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317399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MM.DD.20XX</a:t>
            </a:r>
            <a:endParaRPr lang="ru-RU"/>
          </a:p>
        </p:txBody>
      </p:sp>
      <p:sp>
        <p:nvSpPr>
          <p:cNvPr id="5" name="Footer Placeholder 4"/>
          <p:cNvSpPr>
            <a:spLocks noGrp="1"/>
          </p:cNvSpPr>
          <p:nvPr>
            <p:ph type="ftr" sz="quarter" idx="11"/>
          </p:nvPr>
        </p:nvSpPr>
        <p:spPr/>
        <p:txBody>
          <a:bodyPr/>
          <a:lstStyle/>
          <a:p>
            <a:r>
              <a:rPr lang="en-US"/>
              <a:t>ADD A FOOTER</a:t>
            </a:r>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411114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MM.DD.20XX</a:t>
            </a:r>
            <a:endParaRPr lang="ru-RU"/>
          </a:p>
        </p:txBody>
      </p:sp>
      <p:sp>
        <p:nvSpPr>
          <p:cNvPr id="5" name="Footer Placeholder 4"/>
          <p:cNvSpPr>
            <a:spLocks noGrp="1"/>
          </p:cNvSpPr>
          <p:nvPr>
            <p:ph type="ftr" sz="quarter" idx="11"/>
          </p:nvPr>
        </p:nvSpPr>
        <p:spPr/>
        <p:txBody>
          <a:bodyPr/>
          <a:lstStyle/>
          <a:p>
            <a:r>
              <a:rPr lang="en-US"/>
              <a:t>ADD A FOOTER</a:t>
            </a:r>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427331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MM.DD.20XX</a:t>
            </a:r>
            <a:endParaRPr lang="ru-RU"/>
          </a:p>
        </p:txBody>
      </p:sp>
      <p:sp>
        <p:nvSpPr>
          <p:cNvPr id="8" name="Footer Placeholder 7"/>
          <p:cNvSpPr>
            <a:spLocks noGrp="1"/>
          </p:cNvSpPr>
          <p:nvPr>
            <p:ph type="ftr" sz="quarter" idx="11"/>
          </p:nvPr>
        </p:nvSpPr>
        <p:spPr/>
        <p:txBody>
          <a:bodyPr/>
          <a:lstStyle/>
          <a:p>
            <a:r>
              <a:rPr lang="en-US"/>
              <a:t>ADD A FOOTER</a:t>
            </a:r>
            <a:endParaRPr lang="ru-RU"/>
          </a:p>
        </p:txBody>
      </p:sp>
      <p:sp>
        <p:nvSpPr>
          <p:cNvPr id="9" name="Slide Number Placeholder 8"/>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4294290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MM.DD.20XX</a:t>
            </a:r>
            <a:endParaRPr lang="ru-RU"/>
          </a:p>
        </p:txBody>
      </p:sp>
      <p:sp>
        <p:nvSpPr>
          <p:cNvPr id="8" name="Footer Placeholder 7"/>
          <p:cNvSpPr>
            <a:spLocks noGrp="1"/>
          </p:cNvSpPr>
          <p:nvPr>
            <p:ph type="ftr" sz="quarter" idx="11"/>
          </p:nvPr>
        </p:nvSpPr>
        <p:spPr>
          <a:xfrm>
            <a:off x="561111" y="6391838"/>
            <a:ext cx="3644282" cy="304801"/>
          </a:xfrm>
        </p:spPr>
        <p:txBody>
          <a:bodyPr/>
          <a:lstStyle/>
          <a:p>
            <a:r>
              <a:rPr lang="en-US"/>
              <a:t>ADD A FOOTER</a:t>
            </a:r>
            <a:endParaRPr lang="ru-RU"/>
          </a:p>
        </p:txBody>
      </p:sp>
      <p:sp>
        <p:nvSpPr>
          <p:cNvPr id="9" name="Slide Number Placeholder 8"/>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3917293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r>
              <a:rPr lang="en-US"/>
              <a:t>MM.DD.20XX</a:t>
            </a:r>
            <a:endParaRPr lang="ru-RU"/>
          </a:p>
        </p:txBody>
      </p:sp>
      <p:sp>
        <p:nvSpPr>
          <p:cNvPr id="5" name="Footer Placeholder 4"/>
          <p:cNvSpPr>
            <a:spLocks noGrp="1"/>
          </p:cNvSpPr>
          <p:nvPr>
            <p:ph type="ftr" sz="quarter" idx="11"/>
          </p:nvPr>
        </p:nvSpPr>
        <p:spPr/>
        <p:txBody>
          <a:bodyPr/>
          <a:lstStyle/>
          <a:p>
            <a:r>
              <a:rPr lang="en-US"/>
              <a:t>ADD A FOOTER</a:t>
            </a:r>
            <a:endParaRPr lang="ru-RU"/>
          </a:p>
        </p:txBody>
      </p:sp>
      <p:sp>
        <p:nvSpPr>
          <p:cNvPr id="6" name="Slide Number Placeholder 5"/>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331520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r>
              <a:rPr lang="en-US"/>
              <a:t>MM.DD.20XX</a:t>
            </a:r>
            <a:endParaRPr lang="ru-RU"/>
          </a:p>
        </p:txBody>
      </p:sp>
      <p:sp>
        <p:nvSpPr>
          <p:cNvPr id="5" name="Footer Placeholder 4"/>
          <p:cNvSpPr>
            <a:spLocks noGrp="1"/>
          </p:cNvSpPr>
          <p:nvPr>
            <p:ph type="ftr" sz="quarter" idx="11"/>
          </p:nvPr>
        </p:nvSpPr>
        <p:spPr/>
        <p:txBody>
          <a:bodyPr/>
          <a:lstStyle/>
          <a:p>
            <a:r>
              <a:rPr lang="en-US"/>
              <a:t>ADD A FOOTER</a:t>
            </a:r>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319009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15.03.2023</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3871298903"/>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36968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MM.DD.20XX</a:t>
            </a:r>
            <a:endParaRPr lang="ru-RU"/>
          </a:p>
        </p:txBody>
      </p:sp>
      <p:sp>
        <p:nvSpPr>
          <p:cNvPr id="5" name="Footer Placeholder 4"/>
          <p:cNvSpPr>
            <a:spLocks noGrp="1"/>
          </p:cNvSpPr>
          <p:nvPr>
            <p:ph type="ftr" sz="quarter" idx="11"/>
          </p:nvPr>
        </p:nvSpPr>
        <p:spPr/>
        <p:txBody>
          <a:bodyPr/>
          <a:lstStyle/>
          <a:p>
            <a:r>
              <a:rPr lang="en-US"/>
              <a:t>ADD A FOOTER</a:t>
            </a:r>
            <a:endParaRPr lang="ru-RU"/>
          </a:p>
        </p:txBody>
      </p:sp>
      <p:sp>
        <p:nvSpPr>
          <p:cNvPr id="6" name="Slide Number Placeholder 5"/>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271798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479933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79965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40225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770749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030603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286644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1925985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041368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119513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26299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MM.DD.20XX</a:t>
            </a:r>
            <a:endParaRPr lang="ru-RU"/>
          </a:p>
        </p:txBody>
      </p:sp>
      <p:sp>
        <p:nvSpPr>
          <p:cNvPr id="5" name="Footer Placeholder 4"/>
          <p:cNvSpPr>
            <a:spLocks noGrp="1"/>
          </p:cNvSpPr>
          <p:nvPr>
            <p:ph type="ftr" sz="quarter" idx="11"/>
          </p:nvPr>
        </p:nvSpPr>
        <p:spPr/>
        <p:txBody>
          <a:bodyPr/>
          <a:lstStyle/>
          <a:p>
            <a:r>
              <a:rPr lang="en-US"/>
              <a:t>ADD A FOOTER</a:t>
            </a:r>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1690849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712951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615887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845778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555007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99735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330654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271885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4095112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01174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73783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MM.DD.20XX</a:t>
            </a:r>
            <a:endParaRPr lang="ru-RU"/>
          </a:p>
        </p:txBody>
      </p:sp>
      <p:sp>
        <p:nvSpPr>
          <p:cNvPr id="6" name="Footer Placeholder 5"/>
          <p:cNvSpPr>
            <a:spLocks noGrp="1"/>
          </p:cNvSpPr>
          <p:nvPr>
            <p:ph type="ftr" sz="quarter" idx="11"/>
          </p:nvPr>
        </p:nvSpPr>
        <p:spPr/>
        <p:txBody>
          <a:bodyPr/>
          <a:lstStyle/>
          <a:p>
            <a:r>
              <a:rPr lang="en-US"/>
              <a:t>ADD A FOOTER</a:t>
            </a:r>
            <a:endParaRPr lang="ru-RU"/>
          </a:p>
        </p:txBody>
      </p:sp>
      <p:sp>
        <p:nvSpPr>
          <p:cNvPr id="7" name="Slide Number Placeholder 6"/>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1623827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933421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304300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3160951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40623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MM.DD.20XX</a:t>
            </a:r>
            <a:endParaRPr lang="ru-RU"/>
          </a:p>
        </p:txBody>
      </p:sp>
      <p:sp>
        <p:nvSpPr>
          <p:cNvPr id="8" name="Footer Placeholder 7"/>
          <p:cNvSpPr>
            <a:spLocks noGrp="1"/>
          </p:cNvSpPr>
          <p:nvPr>
            <p:ph type="ftr" sz="quarter" idx="11"/>
          </p:nvPr>
        </p:nvSpPr>
        <p:spPr/>
        <p:txBody>
          <a:bodyPr/>
          <a:lstStyle/>
          <a:p>
            <a:r>
              <a:rPr lang="en-US"/>
              <a:t>ADD A FOOTER</a:t>
            </a:r>
            <a:endParaRPr lang="ru-RU"/>
          </a:p>
        </p:txBody>
      </p:sp>
      <p:sp>
        <p:nvSpPr>
          <p:cNvPr id="9" name="Slide Number Placeholder 8"/>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4631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MM.DD.20XX</a:t>
            </a:r>
            <a:endParaRPr lang="ru-RU"/>
          </a:p>
        </p:txBody>
      </p:sp>
      <p:sp>
        <p:nvSpPr>
          <p:cNvPr id="4" name="Footer Placeholder 3"/>
          <p:cNvSpPr>
            <a:spLocks noGrp="1"/>
          </p:cNvSpPr>
          <p:nvPr>
            <p:ph type="ftr" sz="quarter" idx="11"/>
          </p:nvPr>
        </p:nvSpPr>
        <p:spPr/>
        <p:txBody>
          <a:bodyPr/>
          <a:lstStyle/>
          <a:p>
            <a:r>
              <a:rPr lang="en-US"/>
              <a:t>ADD A FOOTER</a:t>
            </a:r>
            <a:endParaRPr lang="ru-RU"/>
          </a:p>
        </p:txBody>
      </p:sp>
      <p:sp>
        <p:nvSpPr>
          <p:cNvPr id="5" name="Slide Number Placeholder 4"/>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240841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MM.DD.20XX</a:t>
            </a:r>
            <a:endParaRPr lang="ru-RU"/>
          </a:p>
        </p:txBody>
      </p:sp>
      <p:sp>
        <p:nvSpPr>
          <p:cNvPr id="3" name="Footer Placeholder 2"/>
          <p:cNvSpPr>
            <a:spLocks noGrp="1"/>
          </p:cNvSpPr>
          <p:nvPr>
            <p:ph type="ftr" sz="quarter" idx="11"/>
          </p:nvPr>
        </p:nvSpPr>
        <p:spPr/>
        <p:txBody>
          <a:bodyPr/>
          <a:lstStyle/>
          <a:p>
            <a:r>
              <a:rPr lang="en-US"/>
              <a:t>ADD A FOOTER</a:t>
            </a:r>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190210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MM.DD.20XX</a:t>
            </a:r>
            <a:endParaRPr lang="ru-RU"/>
          </a:p>
        </p:txBody>
      </p:sp>
      <p:sp>
        <p:nvSpPr>
          <p:cNvPr id="6" name="Footer Placeholder 5"/>
          <p:cNvSpPr>
            <a:spLocks noGrp="1"/>
          </p:cNvSpPr>
          <p:nvPr>
            <p:ph type="ftr" sz="quarter" idx="11"/>
          </p:nvPr>
        </p:nvSpPr>
        <p:spPr/>
        <p:txBody>
          <a:bodyPr/>
          <a:lstStyle/>
          <a:p>
            <a:r>
              <a:rPr lang="en-US"/>
              <a:t>ADD A FOOTER</a:t>
            </a:r>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110251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MM.DD.20XX</a:t>
            </a:r>
            <a:endParaRPr lang="ru-RU"/>
          </a:p>
        </p:txBody>
      </p:sp>
      <p:sp>
        <p:nvSpPr>
          <p:cNvPr id="6" name="Footer Placeholder 5"/>
          <p:cNvSpPr>
            <a:spLocks noGrp="1"/>
          </p:cNvSpPr>
          <p:nvPr>
            <p:ph type="ftr" sz="quarter" idx="11"/>
          </p:nvPr>
        </p:nvSpPr>
        <p:spPr/>
        <p:txBody>
          <a:bodyPr/>
          <a:lstStyle/>
          <a:p>
            <a:r>
              <a:rPr lang="en-US"/>
              <a:t>ADD A FOOTER</a:t>
            </a:r>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4E0FEE-E42D-435A-A441-DBC63D7AFC28}" type="slidenum">
              <a:rPr lang="ru-RU" smtClean="0"/>
              <a:pPr/>
              <a:t>‹#›</a:t>
            </a:fld>
            <a:endParaRPr lang="ru-RU"/>
          </a:p>
        </p:txBody>
      </p:sp>
    </p:spTree>
    <p:extLst>
      <p:ext uri="{BB962C8B-B14F-4D97-AF65-F5344CB8AC3E}">
        <p14:creationId xmlns:p14="http://schemas.microsoft.com/office/powerpoint/2010/main" val="129237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MM.DD.20XX</a:t>
            </a:r>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ADD A FOOTER</a:t>
            </a:r>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4E0FEE-E42D-435A-A441-DBC63D7AFC28}" type="slidenum">
              <a:rPr lang="ru-RU" smtClean="0"/>
              <a:pPr/>
              <a:t>‹#›</a:t>
            </a:fld>
            <a:endParaRPr lang="ru-RU"/>
          </a:p>
        </p:txBody>
      </p:sp>
      <p:cxnSp>
        <p:nvCxnSpPr>
          <p:cNvPr id="9" name="Straight Connector 8">
            <a:extLst>
              <a:ext uri="{FF2B5EF4-FFF2-40B4-BE49-F238E27FC236}">
                <a16:creationId xmlns:a16="http://schemas.microsoft.com/office/drawing/2014/main" id="{45F164E8-D2CF-0AF0-20C6-87F7326CA86A}"/>
              </a:ext>
            </a:extLst>
          </p:cNvPr>
          <p:cNvCxnSpPr>
            <a:cxnSpLocks/>
            <a:stCxn id="8" idx="6"/>
            <a:endCxn id="10" idx="6"/>
          </p:cNvCxnSpPr>
          <p:nvPr userDrawn="1"/>
        </p:nvCxnSpPr>
        <p:spPr>
          <a:xfrm flipV="1">
            <a:off x="1070213" y="6081964"/>
            <a:ext cx="10174050" cy="1"/>
          </a:xfrm>
          <a:prstGeom prst="line">
            <a:avLst/>
          </a:prstGeom>
          <a:ln w="889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F5FFC01-5C56-C41F-FF55-676B2FFACB44}"/>
              </a:ext>
            </a:extLst>
          </p:cNvPr>
          <p:cNvSpPr/>
          <p:nvPr userDrawn="1"/>
        </p:nvSpPr>
        <p:spPr>
          <a:xfrm>
            <a:off x="11107103" y="601338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 </a:t>
            </a:r>
            <a:endParaRPr lang="ru-RU"/>
          </a:p>
        </p:txBody>
      </p:sp>
      <p:sp>
        <p:nvSpPr>
          <p:cNvPr id="11" name="Oval 10">
            <a:extLst>
              <a:ext uri="{FF2B5EF4-FFF2-40B4-BE49-F238E27FC236}">
                <a16:creationId xmlns:a16="http://schemas.microsoft.com/office/drawing/2014/main" id="{B7A95F7C-50FE-BD52-FC0E-5C4C2B393258}"/>
              </a:ext>
            </a:extLst>
          </p:cNvPr>
          <p:cNvSpPr/>
          <p:nvPr userDrawn="1"/>
        </p:nvSpPr>
        <p:spPr>
          <a:xfrm>
            <a:off x="805037" y="5949377"/>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9256327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2943645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p:txBody>
          <a:bodyPr/>
          <a:lstStyle/>
          <a:p>
            <a:r>
              <a:rPr lang="en-US"/>
              <a:t>MAP &amp; CPL</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171062" y="5428423"/>
            <a:ext cx="4306705" cy="1048939"/>
          </a:xfrm>
        </p:spPr>
        <p:txBody>
          <a:bodyPr/>
          <a:lstStyle/>
          <a:p>
            <a:r>
              <a:rPr lang="en-US"/>
              <a:t>Military Articulations &amp; </a:t>
            </a:r>
          </a:p>
          <a:p>
            <a:r>
              <a:rPr lang="en-US"/>
              <a:t>Credit for  prior learning</a:t>
            </a:r>
          </a:p>
        </p:txBody>
      </p:sp>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Wallpapers — San Bernardino Valley College">
            <a:extLst>
              <a:ext uri="{FF2B5EF4-FFF2-40B4-BE49-F238E27FC236}">
                <a16:creationId xmlns:a16="http://schemas.microsoft.com/office/drawing/2014/main" id="{97CA8974-CF0E-E27B-99A3-CD6AD116B813}"/>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2622" r="22622"/>
          <a:stretch>
            <a:fillRect/>
          </a:stretch>
        </p:blipFill>
        <p:spPr bwMode="auto">
          <a:xfrm>
            <a:off x="1393665" y="1097407"/>
            <a:ext cx="4543068" cy="46631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 text&#10;&#10;Description automatically generated">
            <a:extLst>
              <a:ext uri="{FF2B5EF4-FFF2-40B4-BE49-F238E27FC236}">
                <a16:creationId xmlns:a16="http://schemas.microsoft.com/office/drawing/2014/main" id="{C9FB451A-8A6F-D73A-2F92-DB1E1ACAD3EE}"/>
              </a:ext>
            </a:extLst>
          </p:cNvPr>
          <p:cNvPicPr>
            <a:picLocks noChangeAspect="1"/>
          </p:cNvPicPr>
          <p:nvPr/>
        </p:nvPicPr>
        <p:blipFill>
          <a:blip r:embed="rId4"/>
          <a:stretch>
            <a:fillRect/>
          </a:stretch>
        </p:blipFill>
        <p:spPr>
          <a:xfrm>
            <a:off x="641576" y="3564704"/>
            <a:ext cx="2628900" cy="800100"/>
          </a:xfrm>
          <a:prstGeom prst="rect">
            <a:avLst/>
          </a:prstGeom>
        </p:spPr>
      </p:pic>
    </p:spTree>
    <p:extLst>
      <p:ext uri="{BB962C8B-B14F-4D97-AF65-F5344CB8AC3E}">
        <p14:creationId xmlns:p14="http://schemas.microsoft.com/office/powerpoint/2010/main" val="80926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3281C-96F8-4B6E-92D0-9129F4ABFE0A}"/>
              </a:ext>
            </a:extLst>
          </p:cNvPr>
          <p:cNvSpPr>
            <a:spLocks noGrp="1"/>
          </p:cNvSpPr>
          <p:nvPr>
            <p:ph type="body" idx="1"/>
          </p:nvPr>
        </p:nvSpPr>
        <p:spPr>
          <a:xfrm>
            <a:off x="6335490" y="1025814"/>
            <a:ext cx="3069500" cy="920433"/>
          </a:xfrm>
        </p:spPr>
        <p:txBody>
          <a:bodyPr/>
          <a:lstStyle/>
          <a:p>
            <a:r>
              <a:rPr lang="en-US" sz="2000" dirty="0"/>
              <a:t>2018 Cervantes AB 1786 </a:t>
            </a:r>
          </a:p>
        </p:txBody>
      </p:sp>
      <p:sp>
        <p:nvSpPr>
          <p:cNvPr id="3" name="Content Placeholder 2">
            <a:extLst>
              <a:ext uri="{FF2B5EF4-FFF2-40B4-BE49-F238E27FC236}">
                <a16:creationId xmlns:a16="http://schemas.microsoft.com/office/drawing/2014/main" id="{4AAFFBD7-1225-A34C-EC70-7A29C8B3C115}"/>
              </a:ext>
            </a:extLst>
          </p:cNvPr>
          <p:cNvSpPr>
            <a:spLocks noGrp="1"/>
          </p:cNvSpPr>
          <p:nvPr>
            <p:ph sz="half" idx="2"/>
          </p:nvPr>
        </p:nvSpPr>
        <p:spPr>
          <a:xfrm>
            <a:off x="6043298" y="2056728"/>
            <a:ext cx="4560792" cy="1734278"/>
          </a:xfrm>
        </p:spPr>
        <p:txBody>
          <a:bodyPr/>
          <a:lstStyle/>
          <a:p>
            <a:r>
              <a:rPr lang="en-US" dirty="0"/>
              <a:t>Academic Credit for Military Experience: Specified that by March 31, 2019, the CCC Chancellor is to establish an initiative to expand military Credit for Prior Learning (CPL).</a:t>
            </a:r>
          </a:p>
        </p:txBody>
      </p:sp>
      <p:sp>
        <p:nvSpPr>
          <p:cNvPr id="4" name="Text Placeholder 3">
            <a:extLst>
              <a:ext uri="{FF2B5EF4-FFF2-40B4-BE49-F238E27FC236}">
                <a16:creationId xmlns:a16="http://schemas.microsoft.com/office/drawing/2014/main" id="{D5F308B5-6EDE-32B5-4DFF-FEB6D50172B6}"/>
              </a:ext>
            </a:extLst>
          </p:cNvPr>
          <p:cNvSpPr>
            <a:spLocks noGrp="1"/>
          </p:cNvSpPr>
          <p:nvPr>
            <p:ph type="body" sz="quarter" idx="13"/>
          </p:nvPr>
        </p:nvSpPr>
        <p:spPr>
          <a:xfrm>
            <a:off x="6384650" y="3138975"/>
            <a:ext cx="3069500" cy="1008000"/>
          </a:xfrm>
        </p:spPr>
        <p:txBody>
          <a:bodyPr/>
          <a:lstStyle/>
          <a:p>
            <a:r>
              <a:rPr lang="en-US" sz="2000" dirty="0"/>
              <a:t>2018 Roth CA S 1071 </a:t>
            </a:r>
          </a:p>
        </p:txBody>
      </p:sp>
      <p:sp>
        <p:nvSpPr>
          <p:cNvPr id="5" name="Text Placeholder 4">
            <a:extLst>
              <a:ext uri="{FF2B5EF4-FFF2-40B4-BE49-F238E27FC236}">
                <a16:creationId xmlns:a16="http://schemas.microsoft.com/office/drawing/2014/main" id="{C3A7AD3C-44E3-F9AD-4CC0-2A29A664B0BC}"/>
              </a:ext>
            </a:extLst>
          </p:cNvPr>
          <p:cNvSpPr>
            <a:spLocks noGrp="1"/>
          </p:cNvSpPr>
          <p:nvPr>
            <p:ph type="body" sz="quarter" idx="12"/>
          </p:nvPr>
        </p:nvSpPr>
        <p:spPr>
          <a:xfrm>
            <a:off x="6125014" y="3966083"/>
            <a:ext cx="4795824" cy="3051192"/>
          </a:xfrm>
        </p:spPr>
        <p:txBody>
          <a:bodyPr/>
          <a:lstStyle/>
          <a:p>
            <a:r>
              <a:rPr lang="en-US" dirty="0"/>
              <a:t>Community Colleges Uniform Policy to Award Credit: Requires CCC Chancellor to work with Academic Senate for California Community Colleges (ASCCC) to develop a consistent policy to award military personnel and Veterans who have an official Joint Services Transcript course credit for Intersegmental General Education Transfer Curriculum, State University General Education Breadth or local community college general education requirements. </a:t>
            </a:r>
          </a:p>
        </p:txBody>
      </p:sp>
      <p:sp>
        <p:nvSpPr>
          <p:cNvPr id="6" name="Title 5">
            <a:extLst>
              <a:ext uri="{FF2B5EF4-FFF2-40B4-BE49-F238E27FC236}">
                <a16:creationId xmlns:a16="http://schemas.microsoft.com/office/drawing/2014/main" id="{8EBBBDC5-8449-BC44-D0E9-4F61DF446A07}"/>
              </a:ext>
            </a:extLst>
          </p:cNvPr>
          <p:cNvSpPr>
            <a:spLocks noGrp="1"/>
          </p:cNvSpPr>
          <p:nvPr>
            <p:ph type="title"/>
          </p:nvPr>
        </p:nvSpPr>
        <p:spPr/>
        <p:txBody>
          <a:bodyPr/>
          <a:lstStyle/>
          <a:p>
            <a:r>
              <a:rPr lang="en-US" dirty="0"/>
              <a:t>How we got here…</a:t>
            </a:r>
          </a:p>
        </p:txBody>
      </p:sp>
      <p:sp>
        <p:nvSpPr>
          <p:cNvPr id="7" name="Text Placeholder 6">
            <a:extLst>
              <a:ext uri="{FF2B5EF4-FFF2-40B4-BE49-F238E27FC236}">
                <a16:creationId xmlns:a16="http://schemas.microsoft.com/office/drawing/2014/main" id="{BBED15EA-4B0B-70B5-F87F-5DCBAC932C86}"/>
              </a:ext>
            </a:extLst>
          </p:cNvPr>
          <p:cNvSpPr>
            <a:spLocks noGrp="1"/>
          </p:cNvSpPr>
          <p:nvPr>
            <p:ph type="body" sz="quarter" idx="20"/>
          </p:nvPr>
        </p:nvSpPr>
        <p:spPr/>
        <p:txBody>
          <a:bodyPr/>
          <a:lstStyle/>
          <a:p>
            <a:r>
              <a:rPr lang="en-US" dirty="0"/>
              <a:t>Policies for consistency to award Military personnel and Veterans college credit from based on their JST’s</a:t>
            </a:r>
          </a:p>
        </p:txBody>
      </p:sp>
      <p:sp>
        <p:nvSpPr>
          <p:cNvPr id="8" name="Slide Number Placeholder 7">
            <a:extLst>
              <a:ext uri="{FF2B5EF4-FFF2-40B4-BE49-F238E27FC236}">
                <a16:creationId xmlns:a16="http://schemas.microsoft.com/office/drawing/2014/main" id="{0100C8BA-6A6D-4CA0-2F87-28EECDBDD5BF}"/>
              </a:ext>
            </a:extLst>
          </p:cNvPr>
          <p:cNvSpPr>
            <a:spLocks noGrp="1"/>
          </p:cNvSpPr>
          <p:nvPr>
            <p:ph type="sldNum" sz="quarter" idx="21"/>
          </p:nvPr>
        </p:nvSpPr>
        <p:spPr/>
        <p:txBody>
          <a:bodyPr/>
          <a:lstStyle/>
          <a:p>
            <a:fld id="{B67B645E-C5E5-4727-B977-D372A0AA71D9}" type="slidenum">
              <a:rPr lang="en-US" noProof="0" smtClean="0"/>
              <a:pPr/>
              <a:t>2</a:t>
            </a:fld>
            <a:endParaRPr lang="en-US" noProof="0"/>
          </a:p>
        </p:txBody>
      </p:sp>
      <p:pic>
        <p:nvPicPr>
          <p:cNvPr id="9" name="Picture 8" descr="Graphical user interface, text&#10;&#10;Description automatically generated">
            <a:extLst>
              <a:ext uri="{FF2B5EF4-FFF2-40B4-BE49-F238E27FC236}">
                <a16:creationId xmlns:a16="http://schemas.microsoft.com/office/drawing/2014/main" id="{85A71560-1CE0-81F0-1CA2-042F2A1D9859}"/>
              </a:ext>
            </a:extLst>
          </p:cNvPr>
          <p:cNvPicPr>
            <a:picLocks noChangeAspect="1"/>
          </p:cNvPicPr>
          <p:nvPr/>
        </p:nvPicPr>
        <p:blipFill>
          <a:blip r:embed="rId2"/>
          <a:stretch>
            <a:fillRect/>
          </a:stretch>
        </p:blipFill>
        <p:spPr>
          <a:xfrm>
            <a:off x="9454150" y="6025950"/>
            <a:ext cx="2274797" cy="692330"/>
          </a:xfrm>
          <a:prstGeom prst="rect">
            <a:avLst/>
          </a:prstGeom>
        </p:spPr>
      </p:pic>
      <p:sp>
        <p:nvSpPr>
          <p:cNvPr id="10" name="TextBox 9">
            <a:extLst>
              <a:ext uri="{FF2B5EF4-FFF2-40B4-BE49-F238E27FC236}">
                <a16:creationId xmlns:a16="http://schemas.microsoft.com/office/drawing/2014/main" id="{79619FB8-B143-E879-457D-14900D375403}"/>
              </a:ext>
            </a:extLst>
          </p:cNvPr>
          <p:cNvSpPr txBox="1"/>
          <p:nvPr/>
        </p:nvSpPr>
        <p:spPr>
          <a:xfrm>
            <a:off x="693174" y="1445342"/>
            <a:ext cx="3908323" cy="400110"/>
          </a:xfrm>
          <a:prstGeom prst="rect">
            <a:avLst/>
          </a:prstGeom>
          <a:noFill/>
        </p:spPr>
        <p:txBody>
          <a:bodyPr wrap="square" rtlCol="0">
            <a:spAutoFit/>
          </a:bodyPr>
          <a:lstStyle/>
          <a:p>
            <a:r>
              <a:rPr lang="en-US" sz="2000" b="1" dirty="0">
                <a:latin typeface="+mj-lt"/>
              </a:rPr>
              <a:t>ASCCC Resolution 18.04 (2011)</a:t>
            </a:r>
          </a:p>
        </p:txBody>
      </p:sp>
      <p:sp>
        <p:nvSpPr>
          <p:cNvPr id="11" name="TextBox 10">
            <a:extLst>
              <a:ext uri="{FF2B5EF4-FFF2-40B4-BE49-F238E27FC236}">
                <a16:creationId xmlns:a16="http://schemas.microsoft.com/office/drawing/2014/main" id="{4DA74E90-0FD3-C443-77A0-DBCFAF04E76B}"/>
              </a:ext>
            </a:extLst>
          </p:cNvPr>
          <p:cNvSpPr txBox="1"/>
          <p:nvPr/>
        </p:nvSpPr>
        <p:spPr>
          <a:xfrm>
            <a:off x="693174" y="2128370"/>
            <a:ext cx="3752203" cy="3416320"/>
          </a:xfrm>
          <a:prstGeom prst="rect">
            <a:avLst/>
          </a:prstGeom>
          <a:noFill/>
        </p:spPr>
        <p:txBody>
          <a:bodyPr wrap="square" rtlCol="0">
            <a:spAutoFit/>
          </a:bodyPr>
          <a:lstStyle/>
          <a:p>
            <a:r>
              <a:rPr lang="en-US" dirty="0"/>
              <a:t>Urges local academic senates to apply credit for educational experiences during military service toward the associate degree – including the fulfillment of general education, major coursework, certificates, and other degree requirements – in accordance with the recommendations listed in the </a:t>
            </a:r>
            <a:r>
              <a:rPr lang="en-US" b="1" i="1" dirty="0"/>
              <a:t>American Council on Education (ACE) </a:t>
            </a:r>
            <a:r>
              <a:rPr lang="en-US" dirty="0"/>
              <a:t>Guide to the Evaluation of Educational Experiences in the Armed Services.</a:t>
            </a:r>
          </a:p>
        </p:txBody>
      </p:sp>
    </p:spTree>
    <p:extLst>
      <p:ext uri="{BB962C8B-B14F-4D97-AF65-F5344CB8AC3E}">
        <p14:creationId xmlns:p14="http://schemas.microsoft.com/office/powerpoint/2010/main" val="3659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p:txBody>
          <a:bodyPr/>
          <a:lstStyle/>
          <a:p>
            <a:r>
              <a:rPr lang="en-US"/>
              <a:t>About Us</a:t>
            </a:r>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504317" y="3454467"/>
            <a:ext cx="4203518" cy="2477005"/>
          </a:xfrm>
        </p:spPr>
        <p:txBody>
          <a:bodyPr/>
          <a:lstStyle/>
          <a:p>
            <a:r>
              <a:rPr lang="en-US" sz="2400"/>
              <a:t>What is MAP (Military Articulation Platform)?</a:t>
            </a:r>
          </a:p>
          <a:p>
            <a:r>
              <a:rPr lang="en-US" sz="2000">
                <a:solidFill>
                  <a:srgbClr val="202121"/>
                </a:solidFill>
                <a:latin typeface="Roboto" panose="02000000000000000000" pitchFamily="2" charset="0"/>
              </a:rPr>
              <a:t>MAP is a collaborative effort enjoined by the Academic Senate of the California Community Colleges (ASCCC), the CCC Chancellor’s Office (CCCCO), ACE, CalVet, and local and regional legislators</a:t>
            </a:r>
            <a:endParaRPr lang="en-US" sz="2000" noProof="1"/>
          </a:p>
        </p:txBody>
      </p:sp>
      <p:pic>
        <p:nvPicPr>
          <p:cNvPr id="12" name="Picture Placeholder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3"/>
          <a:srcRect/>
          <a:stretch/>
        </p:blipFill>
        <p:spPr>
          <a:xfrm>
            <a:off x="3639493" y="0"/>
            <a:ext cx="4291601" cy="4013828"/>
          </a:xfrm>
        </p:spPr>
      </p:pic>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
        <p:nvSpPr>
          <p:cNvPr id="5" name="Subtitle 4">
            <a:extLst>
              <a:ext uri="{FF2B5EF4-FFF2-40B4-BE49-F238E27FC236}">
                <a16:creationId xmlns:a16="http://schemas.microsoft.com/office/drawing/2014/main" id="{F9BE6639-FAFC-F5EA-47C4-9A380673C34C}"/>
              </a:ext>
            </a:extLst>
          </p:cNvPr>
          <p:cNvSpPr>
            <a:spLocks noGrp="1"/>
          </p:cNvSpPr>
          <p:nvPr>
            <p:ph type="subTitle" idx="1"/>
          </p:nvPr>
        </p:nvSpPr>
        <p:spPr>
          <a:xfrm>
            <a:off x="7240974" y="3449780"/>
            <a:ext cx="4787737" cy="3062493"/>
          </a:xfrm>
        </p:spPr>
        <p:txBody>
          <a:bodyPr/>
          <a:lstStyle/>
          <a:p>
            <a:r>
              <a:rPr lang="en-US" b="0" i="0">
                <a:solidFill>
                  <a:srgbClr val="202121"/>
                </a:solidFill>
                <a:effectLst/>
                <a:latin typeface="Roboto" panose="02000000000000000000" pitchFamily="2" charset="0"/>
              </a:rPr>
              <a:t>.</a:t>
            </a:r>
            <a:endParaRPr lang="en-US" noProof="1"/>
          </a:p>
          <a:p>
            <a:r>
              <a:rPr lang="en-US"/>
              <a:t>(SB1071) requires the system to implement a consistent policy to award credit for veteran and military students using their Joint Services Transcripts.</a:t>
            </a:r>
          </a:p>
        </p:txBody>
      </p:sp>
      <p:pic>
        <p:nvPicPr>
          <p:cNvPr id="7" name="Picture 6" descr="Graphical user interface, text&#10;&#10;Description automatically generated">
            <a:extLst>
              <a:ext uri="{FF2B5EF4-FFF2-40B4-BE49-F238E27FC236}">
                <a16:creationId xmlns:a16="http://schemas.microsoft.com/office/drawing/2014/main" id="{B1E25971-8165-62C2-0E74-F4BA36F19DFB}"/>
              </a:ext>
            </a:extLst>
          </p:cNvPr>
          <p:cNvPicPr>
            <a:picLocks noChangeAspect="1"/>
          </p:cNvPicPr>
          <p:nvPr/>
        </p:nvPicPr>
        <p:blipFill>
          <a:blip r:embed="rId4"/>
          <a:stretch>
            <a:fillRect/>
          </a:stretch>
        </p:blipFill>
        <p:spPr>
          <a:xfrm>
            <a:off x="10262736" y="6307255"/>
            <a:ext cx="1459954" cy="444334"/>
          </a:xfrm>
          <a:prstGeom prst="rect">
            <a:avLst/>
          </a:prstGeom>
        </p:spPr>
      </p:pic>
    </p:spTree>
    <p:extLst>
      <p:ext uri="{BB962C8B-B14F-4D97-AF65-F5344CB8AC3E}">
        <p14:creationId xmlns:p14="http://schemas.microsoft.com/office/powerpoint/2010/main" val="212272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p:txBody>
          <a:bodyPr/>
          <a:lstStyle/>
          <a:p>
            <a:r>
              <a:rPr lang="en-US"/>
              <a:t>About Us</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0" y="3970665"/>
            <a:ext cx="4087450" cy="1415429"/>
          </a:xfrm>
        </p:spPr>
        <p:txBody>
          <a:bodyPr/>
          <a:lstStyle/>
          <a:p>
            <a:r>
              <a:rPr lang="en-US"/>
              <a:t>(AB1786) requires an initiative to expand the use of course credit at the California Community Colleges for students with prior learning</a:t>
            </a:r>
            <a:r>
              <a:rPr lang="en-US" noProof="1"/>
              <a:t>.</a:t>
            </a:r>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344032" y="3429000"/>
            <a:ext cx="4532769" cy="2974216"/>
          </a:xfrm>
        </p:spPr>
        <p:txBody>
          <a:bodyPr/>
          <a:lstStyle/>
          <a:p>
            <a:r>
              <a:rPr lang="en-US" sz="2000"/>
              <a:t>What is the CPL (Credit for Prior Learning) Initiative?</a:t>
            </a:r>
          </a:p>
          <a:p>
            <a:endParaRPr lang="en-US" sz="2000" noProof="1"/>
          </a:p>
          <a:p>
            <a:pPr lvl="1"/>
            <a:r>
              <a:rPr lang="en-US" sz="2000" b="0" i="0">
                <a:solidFill>
                  <a:srgbClr val="202121"/>
                </a:solidFill>
                <a:effectLst/>
                <a:latin typeface="Roboto" panose="02000000000000000000" pitchFamily="2" charset="0"/>
              </a:rPr>
              <a:t>CPL is a collaborative effort enjoined by the Academic Senate of the California Community Colleges (ASCCC), the CCC Chancellor’s Office (CCCCO), ACE, CalVet, and local and regional legislators.</a:t>
            </a:r>
            <a:endParaRPr lang="en-US" sz="2000" noProof="1"/>
          </a:p>
        </p:txBody>
      </p:sp>
      <p:pic>
        <p:nvPicPr>
          <p:cNvPr id="12" name="Picture Placeholder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3"/>
          <a:srcRect/>
          <a:stretch/>
        </p:blipFill>
        <p:spPr/>
      </p:pic>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4</a:t>
            </a:fld>
            <a:endParaRPr lang="en-US"/>
          </a:p>
        </p:txBody>
      </p:sp>
      <p:pic>
        <p:nvPicPr>
          <p:cNvPr id="7" name="Picture 6" descr="Graphical user interface, text&#10;&#10;Description automatically generated">
            <a:extLst>
              <a:ext uri="{FF2B5EF4-FFF2-40B4-BE49-F238E27FC236}">
                <a16:creationId xmlns:a16="http://schemas.microsoft.com/office/drawing/2014/main" id="{88FB24F6-5A1C-3421-0F03-734936CA1AB7}"/>
              </a:ext>
            </a:extLst>
          </p:cNvPr>
          <p:cNvPicPr>
            <a:picLocks noChangeAspect="1"/>
          </p:cNvPicPr>
          <p:nvPr/>
        </p:nvPicPr>
        <p:blipFill>
          <a:blip r:embed="rId4"/>
          <a:stretch>
            <a:fillRect/>
          </a:stretch>
        </p:blipFill>
        <p:spPr>
          <a:xfrm>
            <a:off x="10262736" y="6307255"/>
            <a:ext cx="1459954" cy="444334"/>
          </a:xfrm>
          <a:prstGeom prst="rect">
            <a:avLst/>
          </a:prstGeom>
        </p:spPr>
      </p:pic>
    </p:spTree>
    <p:extLst>
      <p:ext uri="{BB962C8B-B14F-4D97-AF65-F5344CB8AC3E}">
        <p14:creationId xmlns:p14="http://schemas.microsoft.com/office/powerpoint/2010/main" val="167682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a:xfrm>
            <a:off x="4053446" y="507698"/>
            <a:ext cx="6299094" cy="793932"/>
          </a:xfrm>
        </p:spPr>
        <p:txBody>
          <a:bodyPr/>
          <a:lstStyle/>
          <a:p>
            <a:r>
              <a:rPr lang="en-US"/>
              <a:t>MAP Initiative</a:t>
            </a:r>
            <a:endParaRPr lang="ru-RU"/>
          </a:p>
        </p:txBody>
      </p:sp>
      <p:sp>
        <p:nvSpPr>
          <p:cNvPr id="3" name="Subtitle 2">
            <a:extLst>
              <a:ext uri="{FF2B5EF4-FFF2-40B4-BE49-F238E27FC236}">
                <a16:creationId xmlns:a16="http://schemas.microsoft.com/office/drawing/2014/main" id="{9826B88A-CA53-4491-9D51-BD04EBF2F4DD}"/>
              </a:ext>
            </a:extLst>
          </p:cNvPr>
          <p:cNvSpPr>
            <a:spLocks noGrp="1"/>
          </p:cNvSpPr>
          <p:nvPr>
            <p:ph type="subTitle" idx="1"/>
          </p:nvPr>
        </p:nvSpPr>
        <p:spPr>
          <a:xfrm>
            <a:off x="2707804" y="1357066"/>
            <a:ext cx="8617176" cy="481916"/>
          </a:xfrm>
        </p:spPr>
        <p:txBody>
          <a:bodyPr/>
          <a:lstStyle/>
          <a:p>
            <a:r>
              <a:rPr lang="en-US" dirty="0">
                <a:solidFill>
                  <a:schemeClr val="accent3"/>
                </a:solidFill>
              </a:rPr>
              <a:t>The Beginning…Spring 2023</a:t>
            </a:r>
            <a:endParaRPr lang="ru-RU" dirty="0">
              <a:solidFill>
                <a:schemeClr val="accent3"/>
              </a:solidFill>
            </a:endParaRPr>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p:txBody>
          <a:bodyPr/>
          <a:lstStyle/>
          <a:p>
            <a:r>
              <a:rPr lang="en-US" dirty="0">
                <a:solidFill>
                  <a:schemeClr val="tx1"/>
                </a:solidFill>
              </a:rPr>
              <a:t>2022</a:t>
            </a:r>
            <a:endParaRPr lang="ru-RU" dirty="0">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dirty="0">
                <a:solidFill>
                  <a:schemeClr val="accent3"/>
                </a:solidFill>
              </a:rPr>
              <a:t>March </a:t>
            </a:r>
            <a:endParaRPr lang="ru-RU" dirty="0">
              <a:solidFill>
                <a:schemeClr val="accent3"/>
              </a:solidFill>
            </a:endParaRPr>
          </a:p>
        </p:txBody>
      </p:sp>
      <p:sp>
        <p:nvSpPr>
          <p:cNvPr id="23" name="Text Placeholder 22">
            <a:extLst>
              <a:ext uri="{FF2B5EF4-FFF2-40B4-BE49-F238E27FC236}">
                <a16:creationId xmlns:a16="http://schemas.microsoft.com/office/drawing/2014/main" id="{BE904312-F9B9-4F27-8665-50D0641FBE59}"/>
              </a:ext>
            </a:extLst>
          </p:cNvPr>
          <p:cNvSpPr>
            <a:spLocks noGrp="1"/>
          </p:cNvSpPr>
          <p:nvPr>
            <p:ph type="body" sz="quarter" idx="24"/>
          </p:nvPr>
        </p:nvSpPr>
        <p:spPr>
          <a:xfrm>
            <a:off x="924397" y="3579643"/>
            <a:ext cx="1783407" cy="1711071"/>
          </a:xfrm>
        </p:spPr>
        <p:txBody>
          <a:bodyPr/>
          <a:lstStyle/>
          <a:p>
            <a:r>
              <a:rPr lang="en-US" dirty="0">
                <a:solidFill>
                  <a:schemeClr val="accent3"/>
                </a:solidFill>
              </a:rPr>
              <a:t>Initial talks with CCC &amp; the Norco Team regarding SBVC’s </a:t>
            </a:r>
            <a:r>
              <a:rPr lang="en-US" dirty="0"/>
              <a:t>par</a:t>
            </a:r>
            <a:r>
              <a:rPr lang="en-US" dirty="0">
                <a:solidFill>
                  <a:schemeClr val="accent3"/>
                </a:solidFill>
              </a:rPr>
              <a:t>ticipation </a:t>
            </a:r>
            <a:r>
              <a:rPr lang="en-US" dirty="0"/>
              <a:t>in </a:t>
            </a:r>
            <a:r>
              <a:rPr lang="en-US" dirty="0">
                <a:solidFill>
                  <a:schemeClr val="accent3"/>
                </a:solidFill>
              </a:rPr>
              <a:t>the MAP cohort group</a:t>
            </a:r>
            <a:endParaRPr lang="ru-RU" dirty="0">
              <a:solidFill>
                <a:schemeClr val="accent3"/>
              </a:solidFill>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dirty="0">
                <a:solidFill>
                  <a:schemeClr val="tx1"/>
                </a:solidFill>
              </a:rPr>
              <a:t>2022</a:t>
            </a:r>
            <a:endParaRPr lang="ru-RU" dirty="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dirty="0">
                <a:solidFill>
                  <a:schemeClr val="accent3"/>
                </a:solidFill>
              </a:rPr>
              <a:t>April 18</a:t>
            </a:r>
            <a:endParaRPr lang="ru-RU" dirty="0">
              <a:solidFill>
                <a:schemeClr val="accent3"/>
              </a:solidFill>
            </a:endParaRPr>
          </a:p>
        </p:txBody>
      </p:sp>
      <p:sp>
        <p:nvSpPr>
          <p:cNvPr id="15" name="Text Placeholder 14">
            <a:extLst>
              <a:ext uri="{FF2B5EF4-FFF2-40B4-BE49-F238E27FC236}">
                <a16:creationId xmlns:a16="http://schemas.microsoft.com/office/drawing/2014/main" id="{EEF11A1D-EB73-4B08-8ADD-1B50D40FC186}"/>
              </a:ext>
            </a:extLst>
          </p:cNvPr>
          <p:cNvSpPr>
            <a:spLocks noGrp="1"/>
          </p:cNvSpPr>
          <p:nvPr>
            <p:ph type="body" sz="quarter" idx="25"/>
          </p:nvPr>
        </p:nvSpPr>
        <p:spPr>
          <a:xfrm>
            <a:off x="3076929" y="3603112"/>
            <a:ext cx="1884021" cy="1414919"/>
          </a:xfrm>
        </p:spPr>
        <p:txBody>
          <a:bodyPr/>
          <a:lstStyle/>
          <a:p>
            <a:r>
              <a:rPr lang="en-US" dirty="0">
                <a:solidFill>
                  <a:schemeClr val="accent3"/>
                </a:solidFill>
              </a:rPr>
              <a:t>Initial talks with Registrar, evaluators and VCR ambassadors Alvarez and Kelley-</a:t>
            </a:r>
            <a:r>
              <a:rPr lang="en-US" dirty="0" err="1">
                <a:solidFill>
                  <a:schemeClr val="accent3"/>
                </a:solidFill>
              </a:rPr>
              <a:t>Silagy</a:t>
            </a:r>
            <a:r>
              <a:rPr lang="en-US" dirty="0"/>
              <a:t> regarding possibilities of MAP </a:t>
            </a:r>
            <a:endParaRPr lang="ru-RU" dirty="0">
              <a:solidFill>
                <a:schemeClr val="accent3"/>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p:txBody>
          <a:bodyPr/>
          <a:lstStyle/>
          <a:p>
            <a:r>
              <a:rPr lang="en-US" dirty="0">
                <a:solidFill>
                  <a:schemeClr val="tx1"/>
                </a:solidFill>
              </a:rPr>
              <a:t>2022</a:t>
            </a:r>
            <a:endParaRPr lang="ru-RU" dirty="0">
              <a:solidFill>
                <a:schemeClr val="tx1"/>
              </a:solidFill>
            </a:endParaRP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dirty="0">
                <a:solidFill>
                  <a:schemeClr val="accent3"/>
                </a:solidFill>
              </a:rPr>
              <a:t>April 26</a:t>
            </a:r>
            <a:endParaRPr lang="ru-RU" dirty="0">
              <a:solidFill>
                <a:schemeClr val="accent3"/>
              </a:solidFill>
            </a:endParaRPr>
          </a:p>
        </p:txBody>
      </p:sp>
      <p:sp>
        <p:nvSpPr>
          <p:cNvPr id="16" name="Text Placeholder 15">
            <a:extLst>
              <a:ext uri="{FF2B5EF4-FFF2-40B4-BE49-F238E27FC236}">
                <a16:creationId xmlns:a16="http://schemas.microsoft.com/office/drawing/2014/main" id="{16E9DC07-6080-4AF6-8CFB-03465BE57D46}"/>
              </a:ext>
            </a:extLst>
          </p:cNvPr>
          <p:cNvSpPr>
            <a:spLocks noGrp="1"/>
          </p:cNvSpPr>
          <p:nvPr>
            <p:ph type="body" sz="quarter" idx="26"/>
          </p:nvPr>
        </p:nvSpPr>
        <p:spPr>
          <a:xfrm>
            <a:off x="5153990" y="3640835"/>
            <a:ext cx="1697037" cy="1414919"/>
          </a:xfrm>
        </p:spPr>
        <p:txBody>
          <a:bodyPr/>
          <a:lstStyle/>
          <a:p>
            <a:r>
              <a:rPr lang="en-US" dirty="0">
                <a:solidFill>
                  <a:schemeClr val="accent3"/>
                </a:solidFill>
              </a:rPr>
              <a:t>Broader conservations</a:t>
            </a:r>
            <a:r>
              <a:rPr lang="en-US" dirty="0"/>
              <a:t> &amp; presentations</a:t>
            </a:r>
            <a:r>
              <a:rPr lang="en-US" dirty="0">
                <a:solidFill>
                  <a:schemeClr val="accent3"/>
                </a:solidFill>
              </a:rPr>
              <a:t> about MAP with some constituent groups and the Norco group. </a:t>
            </a:r>
            <a:endParaRPr lang="ru-RU" dirty="0">
              <a:solidFill>
                <a:schemeClr val="accent3"/>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p:txBody>
          <a:bodyPr/>
          <a:lstStyle/>
          <a:p>
            <a:r>
              <a:rPr lang="en-US" dirty="0">
                <a:solidFill>
                  <a:schemeClr val="tx1"/>
                </a:solidFill>
              </a:rPr>
              <a:t>2022</a:t>
            </a:r>
            <a:endParaRPr lang="ru-RU" dirty="0">
              <a:solidFill>
                <a:schemeClr val="tx1"/>
              </a:solidFill>
            </a:endParaRP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dirty="0">
                <a:solidFill>
                  <a:schemeClr val="accent3"/>
                </a:solidFill>
              </a:rPr>
              <a:t>May 10</a:t>
            </a:r>
            <a:endParaRPr lang="ru-RU" dirty="0">
              <a:solidFill>
                <a:schemeClr val="accent3"/>
              </a:solidFill>
            </a:endParaRPr>
          </a:p>
        </p:txBody>
      </p:sp>
      <p:sp>
        <p:nvSpPr>
          <p:cNvPr id="17" name="Text Placeholder 16">
            <a:extLst>
              <a:ext uri="{FF2B5EF4-FFF2-40B4-BE49-F238E27FC236}">
                <a16:creationId xmlns:a16="http://schemas.microsoft.com/office/drawing/2014/main" id="{DF398F53-954F-4FC0-88A5-32A456A33D3B}"/>
              </a:ext>
            </a:extLst>
          </p:cNvPr>
          <p:cNvSpPr>
            <a:spLocks noGrp="1"/>
          </p:cNvSpPr>
          <p:nvPr>
            <p:ph type="body" sz="quarter" idx="27"/>
          </p:nvPr>
        </p:nvSpPr>
        <p:spPr>
          <a:xfrm>
            <a:off x="7231051" y="3640835"/>
            <a:ext cx="1883452" cy="1535849"/>
          </a:xfrm>
        </p:spPr>
        <p:txBody>
          <a:bodyPr/>
          <a:lstStyle/>
          <a:p>
            <a:r>
              <a:rPr lang="en-US" dirty="0">
                <a:solidFill>
                  <a:schemeClr val="accent3"/>
                </a:solidFill>
              </a:rPr>
              <a:t>Fact finding </a:t>
            </a:r>
            <a:r>
              <a:rPr lang="en-US" dirty="0"/>
              <a:t>with reps from VCR, evaluators, articulation officer, Senate President and Counseling</a:t>
            </a:r>
            <a:r>
              <a:rPr lang="en-US" dirty="0">
                <a:solidFill>
                  <a:schemeClr val="accent3"/>
                </a:solidFill>
              </a:rPr>
              <a:t>  </a:t>
            </a:r>
            <a:endParaRPr lang="ru-RU" dirty="0">
              <a:solidFill>
                <a:schemeClr val="accent3"/>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dirty="0">
                <a:solidFill>
                  <a:schemeClr val="tx1"/>
                </a:solidFill>
              </a:rPr>
              <a:t>2022</a:t>
            </a:r>
            <a:endParaRPr lang="ru-RU" dirty="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p:txBody>
          <a:bodyPr/>
          <a:lstStyle/>
          <a:p>
            <a:r>
              <a:rPr lang="en-US" dirty="0">
                <a:solidFill>
                  <a:schemeClr val="accent3"/>
                </a:solidFill>
              </a:rPr>
              <a:t>May 24</a:t>
            </a:r>
            <a:endParaRPr lang="ru-RU" dirty="0">
              <a:solidFill>
                <a:schemeClr val="accent3"/>
              </a:solidFill>
            </a:endParaRPr>
          </a:p>
        </p:txBody>
      </p:sp>
      <p:sp>
        <p:nvSpPr>
          <p:cNvPr id="18" name="Text Placeholder 17">
            <a:extLst>
              <a:ext uri="{FF2B5EF4-FFF2-40B4-BE49-F238E27FC236}">
                <a16:creationId xmlns:a16="http://schemas.microsoft.com/office/drawing/2014/main" id="{4DD7473F-5C97-4494-8F24-D313570F369B}"/>
              </a:ext>
            </a:extLst>
          </p:cNvPr>
          <p:cNvSpPr>
            <a:spLocks noGrp="1"/>
          </p:cNvSpPr>
          <p:nvPr>
            <p:ph type="body" sz="quarter" idx="28"/>
          </p:nvPr>
        </p:nvSpPr>
        <p:spPr>
          <a:xfrm>
            <a:off x="9308112" y="3640835"/>
            <a:ext cx="1697037" cy="1535849"/>
          </a:xfrm>
        </p:spPr>
        <p:txBody>
          <a:bodyPr/>
          <a:lstStyle/>
          <a:p>
            <a:r>
              <a:rPr lang="en-US" dirty="0">
                <a:solidFill>
                  <a:schemeClr val="accent3"/>
                </a:solidFill>
              </a:rPr>
              <a:t>VCR ambassadors evaluating and critiquing MAP platform w/focus on JST uploads </a:t>
            </a:r>
            <a:endParaRPr lang="ru-RU" dirty="0">
              <a:solidFill>
                <a:schemeClr val="accent3"/>
              </a:solidFill>
            </a:endParaRPr>
          </a:p>
        </p:txBody>
      </p:sp>
      <p:sp>
        <p:nvSpPr>
          <p:cNvPr id="24" name="Date Placeholder 23">
            <a:extLst>
              <a:ext uri="{FF2B5EF4-FFF2-40B4-BE49-F238E27FC236}">
                <a16:creationId xmlns:a16="http://schemas.microsoft.com/office/drawing/2014/main" id="{9E89DE10-6FB2-4E01-BEE6-0723A264BB79}"/>
              </a:ext>
            </a:extLst>
          </p:cNvPr>
          <p:cNvSpPr>
            <a:spLocks noGrp="1"/>
          </p:cNvSpPr>
          <p:nvPr>
            <p:ph type="dt" sz="half" idx="10"/>
          </p:nvPr>
        </p:nvSpPr>
        <p:spPr/>
        <p:txBody>
          <a:bodyPr/>
          <a:lstStyle/>
          <a:p>
            <a:r>
              <a:rPr lang="en-US" dirty="0"/>
              <a:t>3/15/23</a:t>
            </a:r>
            <a:endParaRPr lang="ru-RU" dirty="0"/>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lstStyle/>
          <a:p>
            <a:r>
              <a:rPr lang="en-US"/>
              <a:t>0</a:t>
            </a:r>
            <a:fld id="{4F4E0FEE-E42D-435A-A441-DBC63D7AFC28}" type="slidenum">
              <a:rPr lang="ru-RU" smtClean="0"/>
              <a:t>5</a:t>
            </a:fld>
            <a:endParaRPr lang="ru-RU"/>
          </a:p>
        </p:txBody>
      </p:sp>
      <p:pic>
        <p:nvPicPr>
          <p:cNvPr id="14" name="Picture 13" descr="Graphical user interface, text&#10;&#10;Description automatically generated">
            <a:extLst>
              <a:ext uri="{FF2B5EF4-FFF2-40B4-BE49-F238E27FC236}">
                <a16:creationId xmlns:a16="http://schemas.microsoft.com/office/drawing/2014/main" id="{E048A3B2-66D5-1E36-013F-18F06F861451}"/>
              </a:ext>
            </a:extLst>
          </p:cNvPr>
          <p:cNvPicPr>
            <a:picLocks noChangeAspect="1"/>
          </p:cNvPicPr>
          <p:nvPr/>
        </p:nvPicPr>
        <p:blipFill>
          <a:blip r:embed="rId2"/>
          <a:stretch>
            <a:fillRect/>
          </a:stretch>
        </p:blipFill>
        <p:spPr>
          <a:xfrm>
            <a:off x="924397" y="806419"/>
            <a:ext cx="2628900" cy="800100"/>
          </a:xfrm>
          <a:prstGeom prst="rect">
            <a:avLst/>
          </a:prstGeom>
        </p:spPr>
      </p:pic>
    </p:spTree>
    <p:extLst>
      <p:ext uri="{BB962C8B-B14F-4D97-AF65-F5344CB8AC3E}">
        <p14:creationId xmlns:p14="http://schemas.microsoft.com/office/powerpoint/2010/main" val="312939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DB4EA0A-6ABB-98F8-CB97-FFDD1D66325F}"/>
              </a:ext>
            </a:extLst>
          </p:cNvPr>
          <p:cNvSpPr>
            <a:spLocks noGrp="1"/>
          </p:cNvSpPr>
          <p:nvPr>
            <p:ph type="pic" sz="quarter" idx="29"/>
          </p:nvPr>
        </p:nvSpPr>
        <p:spPr/>
      </p:sp>
      <p:sp>
        <p:nvSpPr>
          <p:cNvPr id="3" name="Title 2">
            <a:extLst>
              <a:ext uri="{FF2B5EF4-FFF2-40B4-BE49-F238E27FC236}">
                <a16:creationId xmlns:a16="http://schemas.microsoft.com/office/drawing/2014/main" id="{90EB0374-6245-10A5-992E-8F86A4416A08}"/>
              </a:ext>
            </a:extLst>
          </p:cNvPr>
          <p:cNvSpPr>
            <a:spLocks noGrp="1"/>
          </p:cNvSpPr>
          <p:nvPr>
            <p:ph type="ctrTitle"/>
          </p:nvPr>
        </p:nvSpPr>
        <p:spPr/>
        <p:txBody>
          <a:bodyPr/>
          <a:lstStyle/>
          <a:p>
            <a:r>
              <a:rPr lang="en-US" dirty="0"/>
              <a:t>The Beginnings</a:t>
            </a:r>
          </a:p>
        </p:txBody>
      </p:sp>
      <p:sp>
        <p:nvSpPr>
          <p:cNvPr id="4" name="Subtitle 3">
            <a:extLst>
              <a:ext uri="{FF2B5EF4-FFF2-40B4-BE49-F238E27FC236}">
                <a16:creationId xmlns:a16="http://schemas.microsoft.com/office/drawing/2014/main" id="{734C4B75-B6A4-B31C-7371-F934AAF699A0}"/>
              </a:ext>
            </a:extLst>
          </p:cNvPr>
          <p:cNvSpPr>
            <a:spLocks noGrp="1"/>
          </p:cNvSpPr>
          <p:nvPr>
            <p:ph type="subTitle" idx="1"/>
          </p:nvPr>
        </p:nvSpPr>
        <p:spPr/>
        <p:txBody>
          <a:bodyPr/>
          <a:lstStyle/>
          <a:p>
            <a:r>
              <a:rPr lang="en-US" dirty="0"/>
              <a:t>Where we are…</a:t>
            </a:r>
          </a:p>
        </p:txBody>
      </p:sp>
      <p:sp>
        <p:nvSpPr>
          <p:cNvPr id="5" name="Text Placeholder 4">
            <a:extLst>
              <a:ext uri="{FF2B5EF4-FFF2-40B4-BE49-F238E27FC236}">
                <a16:creationId xmlns:a16="http://schemas.microsoft.com/office/drawing/2014/main" id="{EEDD8ED5-35DF-97A5-DACA-A43B1F434660}"/>
              </a:ext>
            </a:extLst>
          </p:cNvPr>
          <p:cNvSpPr>
            <a:spLocks noGrp="1"/>
          </p:cNvSpPr>
          <p:nvPr>
            <p:ph type="body" sz="quarter" idx="14"/>
          </p:nvPr>
        </p:nvSpPr>
        <p:spPr/>
        <p:txBody>
          <a:bodyPr/>
          <a:lstStyle/>
          <a:p>
            <a:r>
              <a:rPr lang="en-US" dirty="0"/>
              <a:t>2022</a:t>
            </a:r>
          </a:p>
        </p:txBody>
      </p:sp>
      <p:sp>
        <p:nvSpPr>
          <p:cNvPr id="6" name="Text Placeholder 5">
            <a:extLst>
              <a:ext uri="{FF2B5EF4-FFF2-40B4-BE49-F238E27FC236}">
                <a16:creationId xmlns:a16="http://schemas.microsoft.com/office/drawing/2014/main" id="{C25D8C56-B414-604A-B95D-5BF6C724F731}"/>
              </a:ext>
            </a:extLst>
          </p:cNvPr>
          <p:cNvSpPr>
            <a:spLocks noGrp="1"/>
          </p:cNvSpPr>
          <p:nvPr>
            <p:ph type="body" sz="quarter" idx="19"/>
          </p:nvPr>
        </p:nvSpPr>
        <p:spPr/>
        <p:txBody>
          <a:bodyPr/>
          <a:lstStyle/>
          <a:p>
            <a:r>
              <a:rPr lang="en-US" dirty="0"/>
              <a:t>Fall Semester</a:t>
            </a:r>
          </a:p>
        </p:txBody>
      </p:sp>
      <p:sp>
        <p:nvSpPr>
          <p:cNvPr id="7" name="Text Placeholder 6">
            <a:extLst>
              <a:ext uri="{FF2B5EF4-FFF2-40B4-BE49-F238E27FC236}">
                <a16:creationId xmlns:a16="http://schemas.microsoft.com/office/drawing/2014/main" id="{86698EE8-FE02-6D1E-89C3-9E33D1B683C8}"/>
              </a:ext>
            </a:extLst>
          </p:cNvPr>
          <p:cNvSpPr>
            <a:spLocks noGrp="1"/>
          </p:cNvSpPr>
          <p:nvPr>
            <p:ph type="body" sz="quarter" idx="24"/>
          </p:nvPr>
        </p:nvSpPr>
        <p:spPr>
          <a:xfrm>
            <a:off x="999868" y="3580663"/>
            <a:ext cx="1920313" cy="1846743"/>
          </a:xfrm>
        </p:spPr>
        <p:txBody>
          <a:bodyPr/>
          <a:lstStyle/>
          <a:p>
            <a:r>
              <a:rPr lang="en-US" dirty="0"/>
              <a:t>Strategic planning on what MAP might look like at SBVC &amp; what personnel, funding, etc.  would be needed</a:t>
            </a:r>
          </a:p>
        </p:txBody>
      </p:sp>
      <p:sp>
        <p:nvSpPr>
          <p:cNvPr id="8" name="Text Placeholder 7">
            <a:extLst>
              <a:ext uri="{FF2B5EF4-FFF2-40B4-BE49-F238E27FC236}">
                <a16:creationId xmlns:a16="http://schemas.microsoft.com/office/drawing/2014/main" id="{DB18B0C4-EF7F-C652-6AA6-014A0AD7827E}"/>
              </a:ext>
            </a:extLst>
          </p:cNvPr>
          <p:cNvSpPr>
            <a:spLocks noGrp="1"/>
          </p:cNvSpPr>
          <p:nvPr>
            <p:ph type="body" sz="quarter" idx="15"/>
          </p:nvPr>
        </p:nvSpPr>
        <p:spPr/>
        <p:txBody>
          <a:bodyPr/>
          <a:lstStyle/>
          <a:p>
            <a:r>
              <a:rPr lang="en-US" dirty="0"/>
              <a:t>2022</a:t>
            </a:r>
          </a:p>
        </p:txBody>
      </p:sp>
      <p:sp>
        <p:nvSpPr>
          <p:cNvPr id="9" name="Text Placeholder 8">
            <a:extLst>
              <a:ext uri="{FF2B5EF4-FFF2-40B4-BE49-F238E27FC236}">
                <a16:creationId xmlns:a16="http://schemas.microsoft.com/office/drawing/2014/main" id="{78AA5DB6-3F33-2638-3793-729C9FFB2B89}"/>
              </a:ext>
            </a:extLst>
          </p:cNvPr>
          <p:cNvSpPr>
            <a:spLocks noGrp="1"/>
          </p:cNvSpPr>
          <p:nvPr>
            <p:ph type="body" sz="quarter" idx="20"/>
          </p:nvPr>
        </p:nvSpPr>
        <p:spPr/>
        <p:txBody>
          <a:bodyPr/>
          <a:lstStyle/>
          <a:p>
            <a:r>
              <a:rPr lang="en-US" dirty="0"/>
              <a:t>December</a:t>
            </a:r>
          </a:p>
        </p:txBody>
      </p:sp>
      <p:sp>
        <p:nvSpPr>
          <p:cNvPr id="10" name="Text Placeholder 9">
            <a:extLst>
              <a:ext uri="{FF2B5EF4-FFF2-40B4-BE49-F238E27FC236}">
                <a16:creationId xmlns:a16="http://schemas.microsoft.com/office/drawing/2014/main" id="{0DD363D3-E0FF-F52E-9BBE-E1EE02C2B8B1}"/>
              </a:ext>
            </a:extLst>
          </p:cNvPr>
          <p:cNvSpPr>
            <a:spLocks noGrp="1"/>
          </p:cNvSpPr>
          <p:nvPr>
            <p:ph type="body" sz="quarter" idx="25"/>
          </p:nvPr>
        </p:nvSpPr>
        <p:spPr/>
        <p:txBody>
          <a:bodyPr/>
          <a:lstStyle/>
          <a:p>
            <a:r>
              <a:rPr lang="en-US" dirty="0"/>
              <a:t>Secured seed funding for the MAP/CPL initiative</a:t>
            </a:r>
          </a:p>
        </p:txBody>
      </p:sp>
      <p:sp>
        <p:nvSpPr>
          <p:cNvPr id="11" name="Text Placeholder 10">
            <a:extLst>
              <a:ext uri="{FF2B5EF4-FFF2-40B4-BE49-F238E27FC236}">
                <a16:creationId xmlns:a16="http://schemas.microsoft.com/office/drawing/2014/main" id="{420B3248-D4E0-4571-C9D2-7CDF13BDADCD}"/>
              </a:ext>
            </a:extLst>
          </p:cNvPr>
          <p:cNvSpPr>
            <a:spLocks noGrp="1"/>
          </p:cNvSpPr>
          <p:nvPr>
            <p:ph type="body" sz="quarter" idx="16"/>
          </p:nvPr>
        </p:nvSpPr>
        <p:spPr/>
        <p:txBody>
          <a:bodyPr/>
          <a:lstStyle/>
          <a:p>
            <a:r>
              <a:rPr lang="en-US" dirty="0"/>
              <a:t>2023</a:t>
            </a:r>
          </a:p>
        </p:txBody>
      </p:sp>
      <p:sp>
        <p:nvSpPr>
          <p:cNvPr id="12" name="Text Placeholder 11">
            <a:extLst>
              <a:ext uri="{FF2B5EF4-FFF2-40B4-BE49-F238E27FC236}">
                <a16:creationId xmlns:a16="http://schemas.microsoft.com/office/drawing/2014/main" id="{F9C9A9B0-4A83-3513-C3B1-A69A0269BE8E}"/>
              </a:ext>
            </a:extLst>
          </p:cNvPr>
          <p:cNvSpPr>
            <a:spLocks noGrp="1"/>
          </p:cNvSpPr>
          <p:nvPr>
            <p:ph type="body" sz="quarter" idx="21"/>
          </p:nvPr>
        </p:nvSpPr>
        <p:spPr/>
        <p:txBody>
          <a:bodyPr/>
          <a:lstStyle/>
          <a:p>
            <a:r>
              <a:rPr lang="en-US" dirty="0"/>
              <a:t>February</a:t>
            </a:r>
          </a:p>
        </p:txBody>
      </p:sp>
      <p:sp>
        <p:nvSpPr>
          <p:cNvPr id="13" name="Text Placeholder 12">
            <a:extLst>
              <a:ext uri="{FF2B5EF4-FFF2-40B4-BE49-F238E27FC236}">
                <a16:creationId xmlns:a16="http://schemas.microsoft.com/office/drawing/2014/main" id="{E9166B3B-950E-44A9-CE03-BC2A4AEDCE20}"/>
              </a:ext>
            </a:extLst>
          </p:cNvPr>
          <p:cNvSpPr>
            <a:spLocks noGrp="1"/>
          </p:cNvSpPr>
          <p:nvPr>
            <p:ph type="body" sz="quarter" idx="26"/>
          </p:nvPr>
        </p:nvSpPr>
        <p:spPr/>
        <p:txBody>
          <a:bodyPr/>
          <a:lstStyle/>
          <a:p>
            <a:r>
              <a:rPr lang="en-US" dirty="0"/>
              <a:t>Convened strategic planning with VCR, A&amp;R, and counseling</a:t>
            </a:r>
          </a:p>
        </p:txBody>
      </p:sp>
      <p:sp>
        <p:nvSpPr>
          <p:cNvPr id="14" name="Text Placeholder 13">
            <a:extLst>
              <a:ext uri="{FF2B5EF4-FFF2-40B4-BE49-F238E27FC236}">
                <a16:creationId xmlns:a16="http://schemas.microsoft.com/office/drawing/2014/main" id="{49CAB403-E80F-C5DA-C5A5-124B7132C0FA}"/>
              </a:ext>
            </a:extLst>
          </p:cNvPr>
          <p:cNvSpPr>
            <a:spLocks noGrp="1"/>
          </p:cNvSpPr>
          <p:nvPr>
            <p:ph type="body" sz="quarter" idx="17"/>
          </p:nvPr>
        </p:nvSpPr>
        <p:spPr/>
        <p:txBody>
          <a:bodyPr/>
          <a:lstStyle/>
          <a:p>
            <a:r>
              <a:rPr lang="en-US" dirty="0"/>
              <a:t>2023</a:t>
            </a:r>
          </a:p>
        </p:txBody>
      </p:sp>
      <p:sp>
        <p:nvSpPr>
          <p:cNvPr id="15" name="Text Placeholder 14">
            <a:extLst>
              <a:ext uri="{FF2B5EF4-FFF2-40B4-BE49-F238E27FC236}">
                <a16:creationId xmlns:a16="http://schemas.microsoft.com/office/drawing/2014/main" id="{27C0BFB4-520F-5A53-D2E8-A0E1EAC5D69D}"/>
              </a:ext>
            </a:extLst>
          </p:cNvPr>
          <p:cNvSpPr>
            <a:spLocks noGrp="1"/>
          </p:cNvSpPr>
          <p:nvPr>
            <p:ph type="body" sz="quarter" idx="22"/>
          </p:nvPr>
        </p:nvSpPr>
        <p:spPr/>
        <p:txBody>
          <a:bodyPr/>
          <a:lstStyle/>
          <a:p>
            <a:r>
              <a:rPr lang="en-US" dirty="0"/>
              <a:t>March</a:t>
            </a:r>
          </a:p>
        </p:txBody>
      </p:sp>
      <p:sp>
        <p:nvSpPr>
          <p:cNvPr id="16" name="Text Placeholder 15">
            <a:extLst>
              <a:ext uri="{FF2B5EF4-FFF2-40B4-BE49-F238E27FC236}">
                <a16:creationId xmlns:a16="http://schemas.microsoft.com/office/drawing/2014/main" id="{313301E6-9A18-405A-5B96-6D47C2E2D304}"/>
              </a:ext>
            </a:extLst>
          </p:cNvPr>
          <p:cNvSpPr>
            <a:spLocks noGrp="1"/>
          </p:cNvSpPr>
          <p:nvPr>
            <p:ph type="body" sz="quarter" idx="27"/>
          </p:nvPr>
        </p:nvSpPr>
        <p:spPr/>
        <p:txBody>
          <a:bodyPr/>
          <a:lstStyle/>
          <a:p>
            <a:r>
              <a:rPr lang="en-US" dirty="0"/>
              <a:t>Positions &amp; descriptions… (work group)</a:t>
            </a:r>
          </a:p>
        </p:txBody>
      </p:sp>
      <p:sp>
        <p:nvSpPr>
          <p:cNvPr id="17" name="Text Placeholder 16">
            <a:extLst>
              <a:ext uri="{FF2B5EF4-FFF2-40B4-BE49-F238E27FC236}">
                <a16:creationId xmlns:a16="http://schemas.microsoft.com/office/drawing/2014/main" id="{BC2A4E36-48C8-CEAA-89A9-67936985F2B9}"/>
              </a:ext>
            </a:extLst>
          </p:cNvPr>
          <p:cNvSpPr>
            <a:spLocks noGrp="1"/>
          </p:cNvSpPr>
          <p:nvPr>
            <p:ph type="body" sz="quarter" idx="18"/>
          </p:nvPr>
        </p:nvSpPr>
        <p:spPr/>
        <p:txBody>
          <a:bodyPr/>
          <a:lstStyle/>
          <a:p>
            <a:r>
              <a:rPr lang="en-US" dirty="0"/>
              <a:t>2023</a:t>
            </a:r>
          </a:p>
        </p:txBody>
      </p:sp>
      <p:sp>
        <p:nvSpPr>
          <p:cNvPr id="18" name="Text Placeholder 17">
            <a:extLst>
              <a:ext uri="{FF2B5EF4-FFF2-40B4-BE49-F238E27FC236}">
                <a16:creationId xmlns:a16="http://schemas.microsoft.com/office/drawing/2014/main" id="{751BC69C-49DC-AF85-FC20-CF7D1FA42750}"/>
              </a:ext>
            </a:extLst>
          </p:cNvPr>
          <p:cNvSpPr>
            <a:spLocks noGrp="1"/>
          </p:cNvSpPr>
          <p:nvPr>
            <p:ph type="body" sz="quarter" idx="23"/>
          </p:nvPr>
        </p:nvSpPr>
        <p:spPr/>
        <p:txBody>
          <a:bodyPr/>
          <a:lstStyle/>
          <a:p>
            <a:r>
              <a:rPr lang="en-US" dirty="0"/>
              <a:t>March</a:t>
            </a:r>
          </a:p>
        </p:txBody>
      </p:sp>
      <p:sp>
        <p:nvSpPr>
          <p:cNvPr id="19" name="Text Placeholder 18">
            <a:extLst>
              <a:ext uri="{FF2B5EF4-FFF2-40B4-BE49-F238E27FC236}">
                <a16:creationId xmlns:a16="http://schemas.microsoft.com/office/drawing/2014/main" id="{59CE29F1-D67A-B5EA-A49F-57838D481EAA}"/>
              </a:ext>
            </a:extLst>
          </p:cNvPr>
          <p:cNvSpPr>
            <a:spLocks noGrp="1"/>
          </p:cNvSpPr>
          <p:nvPr>
            <p:ph type="body" sz="quarter" idx="28"/>
          </p:nvPr>
        </p:nvSpPr>
        <p:spPr>
          <a:xfrm>
            <a:off x="9308112" y="3580663"/>
            <a:ext cx="1697037" cy="1551776"/>
          </a:xfrm>
        </p:spPr>
        <p:txBody>
          <a:bodyPr/>
          <a:lstStyle/>
          <a:p>
            <a:r>
              <a:rPr lang="en-US" dirty="0"/>
              <a:t>Continued Support and Informational Meetings: Chairs, academic Senate</a:t>
            </a:r>
          </a:p>
        </p:txBody>
      </p:sp>
      <p:sp>
        <p:nvSpPr>
          <p:cNvPr id="20" name="TextBox 19">
            <a:extLst>
              <a:ext uri="{FF2B5EF4-FFF2-40B4-BE49-F238E27FC236}">
                <a16:creationId xmlns:a16="http://schemas.microsoft.com/office/drawing/2014/main" id="{27F9C24D-F225-3903-1AB4-FE060F166075}"/>
              </a:ext>
            </a:extLst>
          </p:cNvPr>
          <p:cNvSpPr txBox="1"/>
          <p:nvPr/>
        </p:nvSpPr>
        <p:spPr>
          <a:xfrm>
            <a:off x="4058654" y="6132106"/>
            <a:ext cx="6946496" cy="523220"/>
          </a:xfrm>
          <a:prstGeom prst="rect">
            <a:avLst/>
          </a:prstGeom>
          <a:noFill/>
        </p:spPr>
        <p:txBody>
          <a:bodyPr wrap="square" rtlCol="0">
            <a:spAutoFit/>
          </a:bodyPr>
          <a:lstStyle/>
          <a:p>
            <a:r>
              <a:rPr lang="en-US" sz="1400" dirty="0"/>
              <a:t>Possible positions: Regional Facilitator, SBVC Lead MAP/CPL Facilitator,  Evaluator, VCR counselor</a:t>
            </a:r>
          </a:p>
        </p:txBody>
      </p:sp>
      <p:pic>
        <p:nvPicPr>
          <p:cNvPr id="21" name="Picture 20" descr="Graphical user interface, text&#10;&#10;Description automatically generated">
            <a:extLst>
              <a:ext uri="{FF2B5EF4-FFF2-40B4-BE49-F238E27FC236}">
                <a16:creationId xmlns:a16="http://schemas.microsoft.com/office/drawing/2014/main" id="{AF347328-B42D-979E-2F24-CBD06815C404}"/>
              </a:ext>
            </a:extLst>
          </p:cNvPr>
          <p:cNvPicPr>
            <a:picLocks noChangeAspect="1"/>
          </p:cNvPicPr>
          <p:nvPr/>
        </p:nvPicPr>
        <p:blipFill>
          <a:blip r:embed="rId2"/>
          <a:stretch>
            <a:fillRect/>
          </a:stretch>
        </p:blipFill>
        <p:spPr>
          <a:xfrm>
            <a:off x="843234" y="842253"/>
            <a:ext cx="2628900" cy="800100"/>
          </a:xfrm>
          <a:prstGeom prst="rect">
            <a:avLst/>
          </a:prstGeom>
        </p:spPr>
      </p:pic>
    </p:spTree>
    <p:extLst>
      <p:ext uri="{BB962C8B-B14F-4D97-AF65-F5344CB8AC3E}">
        <p14:creationId xmlns:p14="http://schemas.microsoft.com/office/powerpoint/2010/main" val="161648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DB4EA0A-6ABB-98F8-CB97-FFDD1D66325F}"/>
              </a:ext>
            </a:extLst>
          </p:cNvPr>
          <p:cNvSpPr>
            <a:spLocks noGrp="1"/>
          </p:cNvSpPr>
          <p:nvPr>
            <p:ph type="pic" sz="quarter" idx="29"/>
          </p:nvPr>
        </p:nvSpPr>
        <p:spPr/>
      </p:sp>
      <p:sp>
        <p:nvSpPr>
          <p:cNvPr id="3" name="Title 2">
            <a:extLst>
              <a:ext uri="{FF2B5EF4-FFF2-40B4-BE49-F238E27FC236}">
                <a16:creationId xmlns:a16="http://schemas.microsoft.com/office/drawing/2014/main" id="{90EB0374-6245-10A5-992E-8F86A4416A08}"/>
              </a:ext>
            </a:extLst>
          </p:cNvPr>
          <p:cNvSpPr>
            <a:spLocks noGrp="1"/>
          </p:cNvSpPr>
          <p:nvPr>
            <p:ph type="ctrTitle"/>
          </p:nvPr>
        </p:nvSpPr>
        <p:spPr>
          <a:xfrm>
            <a:off x="1539454" y="327287"/>
            <a:ext cx="8617176" cy="793932"/>
          </a:xfrm>
        </p:spPr>
        <p:txBody>
          <a:bodyPr/>
          <a:lstStyle/>
          <a:p>
            <a:r>
              <a:rPr lang="en-US" dirty="0"/>
              <a:t>Moving forward…</a:t>
            </a:r>
          </a:p>
        </p:txBody>
      </p:sp>
      <p:sp>
        <p:nvSpPr>
          <p:cNvPr id="4" name="Subtitle 3">
            <a:extLst>
              <a:ext uri="{FF2B5EF4-FFF2-40B4-BE49-F238E27FC236}">
                <a16:creationId xmlns:a16="http://schemas.microsoft.com/office/drawing/2014/main" id="{734C4B75-B6A4-B31C-7371-F934AAF699A0}"/>
              </a:ext>
            </a:extLst>
          </p:cNvPr>
          <p:cNvSpPr>
            <a:spLocks noGrp="1"/>
          </p:cNvSpPr>
          <p:nvPr>
            <p:ph type="subTitle" idx="1"/>
          </p:nvPr>
        </p:nvSpPr>
        <p:spPr>
          <a:xfrm>
            <a:off x="2696905" y="1261789"/>
            <a:ext cx="8617176" cy="481916"/>
          </a:xfrm>
        </p:spPr>
        <p:txBody>
          <a:bodyPr/>
          <a:lstStyle/>
          <a:p>
            <a:r>
              <a:rPr lang="en-US" dirty="0"/>
              <a:t>Here and there…</a:t>
            </a:r>
          </a:p>
        </p:txBody>
      </p:sp>
      <p:sp>
        <p:nvSpPr>
          <p:cNvPr id="5" name="Text Placeholder 4">
            <a:extLst>
              <a:ext uri="{FF2B5EF4-FFF2-40B4-BE49-F238E27FC236}">
                <a16:creationId xmlns:a16="http://schemas.microsoft.com/office/drawing/2014/main" id="{EEDD8ED5-35DF-97A5-DACA-A43B1F434660}"/>
              </a:ext>
            </a:extLst>
          </p:cNvPr>
          <p:cNvSpPr>
            <a:spLocks noGrp="1"/>
          </p:cNvSpPr>
          <p:nvPr>
            <p:ph type="body" sz="quarter" idx="14"/>
          </p:nvPr>
        </p:nvSpPr>
        <p:spPr/>
        <p:txBody>
          <a:bodyPr/>
          <a:lstStyle/>
          <a:p>
            <a:r>
              <a:rPr lang="en-US" dirty="0"/>
              <a:t>2023</a:t>
            </a:r>
          </a:p>
        </p:txBody>
      </p:sp>
      <p:sp>
        <p:nvSpPr>
          <p:cNvPr id="6" name="Text Placeholder 5">
            <a:extLst>
              <a:ext uri="{FF2B5EF4-FFF2-40B4-BE49-F238E27FC236}">
                <a16:creationId xmlns:a16="http://schemas.microsoft.com/office/drawing/2014/main" id="{C25D8C56-B414-604A-B95D-5BF6C724F731}"/>
              </a:ext>
            </a:extLst>
          </p:cNvPr>
          <p:cNvSpPr>
            <a:spLocks noGrp="1"/>
          </p:cNvSpPr>
          <p:nvPr>
            <p:ph type="body" sz="quarter" idx="19"/>
          </p:nvPr>
        </p:nvSpPr>
        <p:spPr/>
        <p:txBody>
          <a:bodyPr/>
          <a:lstStyle/>
          <a:p>
            <a:r>
              <a:rPr lang="en-US" dirty="0"/>
              <a:t>Spring</a:t>
            </a:r>
          </a:p>
        </p:txBody>
      </p:sp>
      <p:sp>
        <p:nvSpPr>
          <p:cNvPr id="7" name="Text Placeholder 6">
            <a:extLst>
              <a:ext uri="{FF2B5EF4-FFF2-40B4-BE49-F238E27FC236}">
                <a16:creationId xmlns:a16="http://schemas.microsoft.com/office/drawing/2014/main" id="{86698EE8-FE02-6D1E-89C3-9E33D1B683C8}"/>
              </a:ext>
            </a:extLst>
          </p:cNvPr>
          <p:cNvSpPr>
            <a:spLocks noGrp="1"/>
          </p:cNvSpPr>
          <p:nvPr>
            <p:ph type="body" sz="quarter" idx="24"/>
          </p:nvPr>
        </p:nvSpPr>
        <p:spPr>
          <a:xfrm>
            <a:off x="999868" y="3580663"/>
            <a:ext cx="1920313" cy="1846743"/>
          </a:xfrm>
        </p:spPr>
        <p:txBody>
          <a:bodyPr/>
          <a:lstStyle/>
          <a:p>
            <a:r>
              <a:rPr lang="en-US" dirty="0"/>
              <a:t>Hiring and onboarding personnel</a:t>
            </a:r>
          </a:p>
        </p:txBody>
      </p:sp>
      <p:sp>
        <p:nvSpPr>
          <p:cNvPr id="8" name="Text Placeholder 7">
            <a:extLst>
              <a:ext uri="{FF2B5EF4-FFF2-40B4-BE49-F238E27FC236}">
                <a16:creationId xmlns:a16="http://schemas.microsoft.com/office/drawing/2014/main" id="{DB18B0C4-EF7F-C652-6AA6-014A0AD7827E}"/>
              </a:ext>
            </a:extLst>
          </p:cNvPr>
          <p:cNvSpPr>
            <a:spLocks noGrp="1"/>
          </p:cNvSpPr>
          <p:nvPr>
            <p:ph type="body" sz="quarter" idx="15"/>
          </p:nvPr>
        </p:nvSpPr>
        <p:spPr/>
        <p:txBody>
          <a:bodyPr/>
          <a:lstStyle/>
          <a:p>
            <a:r>
              <a:rPr lang="en-US" dirty="0"/>
              <a:t>2023</a:t>
            </a:r>
          </a:p>
        </p:txBody>
      </p:sp>
      <p:sp>
        <p:nvSpPr>
          <p:cNvPr id="9" name="Text Placeholder 8">
            <a:extLst>
              <a:ext uri="{FF2B5EF4-FFF2-40B4-BE49-F238E27FC236}">
                <a16:creationId xmlns:a16="http://schemas.microsoft.com/office/drawing/2014/main" id="{78AA5DB6-3F33-2638-3793-729C9FFB2B89}"/>
              </a:ext>
            </a:extLst>
          </p:cNvPr>
          <p:cNvSpPr>
            <a:spLocks noGrp="1"/>
          </p:cNvSpPr>
          <p:nvPr>
            <p:ph type="body" sz="quarter" idx="20"/>
          </p:nvPr>
        </p:nvSpPr>
        <p:spPr/>
        <p:txBody>
          <a:bodyPr/>
          <a:lstStyle/>
          <a:p>
            <a:r>
              <a:rPr lang="en-US" dirty="0"/>
              <a:t>Summer/Fall</a:t>
            </a:r>
          </a:p>
        </p:txBody>
      </p:sp>
      <p:sp>
        <p:nvSpPr>
          <p:cNvPr id="10" name="Text Placeholder 9">
            <a:extLst>
              <a:ext uri="{FF2B5EF4-FFF2-40B4-BE49-F238E27FC236}">
                <a16:creationId xmlns:a16="http://schemas.microsoft.com/office/drawing/2014/main" id="{0DD363D3-E0FF-F52E-9BBE-E1EE02C2B8B1}"/>
              </a:ext>
            </a:extLst>
          </p:cNvPr>
          <p:cNvSpPr>
            <a:spLocks noGrp="1"/>
          </p:cNvSpPr>
          <p:nvPr>
            <p:ph type="body" sz="quarter" idx="25"/>
          </p:nvPr>
        </p:nvSpPr>
        <p:spPr/>
        <p:txBody>
          <a:bodyPr/>
          <a:lstStyle/>
          <a:p>
            <a:r>
              <a:rPr lang="en-US" dirty="0"/>
              <a:t>Hiring and onboarding personnel</a:t>
            </a:r>
          </a:p>
          <a:p>
            <a:endParaRPr lang="en-US" dirty="0"/>
          </a:p>
        </p:txBody>
      </p:sp>
      <p:sp>
        <p:nvSpPr>
          <p:cNvPr id="11" name="Text Placeholder 10">
            <a:extLst>
              <a:ext uri="{FF2B5EF4-FFF2-40B4-BE49-F238E27FC236}">
                <a16:creationId xmlns:a16="http://schemas.microsoft.com/office/drawing/2014/main" id="{420B3248-D4E0-4571-C9D2-7CDF13BDADCD}"/>
              </a:ext>
            </a:extLst>
          </p:cNvPr>
          <p:cNvSpPr>
            <a:spLocks noGrp="1"/>
          </p:cNvSpPr>
          <p:nvPr>
            <p:ph type="body" sz="quarter" idx="16"/>
          </p:nvPr>
        </p:nvSpPr>
        <p:spPr/>
        <p:txBody>
          <a:bodyPr/>
          <a:lstStyle/>
          <a:p>
            <a:r>
              <a:rPr lang="en-US" dirty="0"/>
              <a:t>2023</a:t>
            </a:r>
          </a:p>
        </p:txBody>
      </p:sp>
      <p:sp>
        <p:nvSpPr>
          <p:cNvPr id="12" name="Text Placeholder 11">
            <a:extLst>
              <a:ext uri="{FF2B5EF4-FFF2-40B4-BE49-F238E27FC236}">
                <a16:creationId xmlns:a16="http://schemas.microsoft.com/office/drawing/2014/main" id="{F9C9A9B0-4A83-3513-C3B1-A69A0269BE8E}"/>
              </a:ext>
            </a:extLst>
          </p:cNvPr>
          <p:cNvSpPr>
            <a:spLocks noGrp="1"/>
          </p:cNvSpPr>
          <p:nvPr>
            <p:ph type="body" sz="quarter" idx="21"/>
          </p:nvPr>
        </p:nvSpPr>
        <p:spPr/>
        <p:txBody>
          <a:bodyPr/>
          <a:lstStyle/>
          <a:p>
            <a:r>
              <a:rPr lang="en-US" dirty="0"/>
              <a:t>Fall</a:t>
            </a:r>
          </a:p>
        </p:txBody>
      </p:sp>
      <p:sp>
        <p:nvSpPr>
          <p:cNvPr id="13" name="Text Placeholder 12">
            <a:extLst>
              <a:ext uri="{FF2B5EF4-FFF2-40B4-BE49-F238E27FC236}">
                <a16:creationId xmlns:a16="http://schemas.microsoft.com/office/drawing/2014/main" id="{E9166B3B-950E-44A9-CE03-BC2A4AEDCE20}"/>
              </a:ext>
            </a:extLst>
          </p:cNvPr>
          <p:cNvSpPr>
            <a:spLocks noGrp="1"/>
          </p:cNvSpPr>
          <p:nvPr>
            <p:ph type="body" sz="quarter" idx="26"/>
          </p:nvPr>
        </p:nvSpPr>
        <p:spPr>
          <a:xfrm>
            <a:off x="5153990" y="3580663"/>
            <a:ext cx="1697037" cy="2015548"/>
          </a:xfrm>
        </p:spPr>
        <p:txBody>
          <a:bodyPr/>
          <a:lstStyle/>
          <a:p>
            <a:r>
              <a:rPr lang="en-US" dirty="0"/>
              <a:t>Chair  (designee), staff workshops:</a:t>
            </a:r>
          </a:p>
          <a:p>
            <a:r>
              <a:rPr lang="en-US" dirty="0"/>
              <a:t>VCR JST uploads; Evaluation processes critiqued and adjusted</a:t>
            </a:r>
          </a:p>
        </p:txBody>
      </p:sp>
      <p:sp>
        <p:nvSpPr>
          <p:cNvPr id="14" name="Text Placeholder 13">
            <a:extLst>
              <a:ext uri="{FF2B5EF4-FFF2-40B4-BE49-F238E27FC236}">
                <a16:creationId xmlns:a16="http://schemas.microsoft.com/office/drawing/2014/main" id="{49CAB403-E80F-C5DA-C5A5-124B7132C0FA}"/>
              </a:ext>
            </a:extLst>
          </p:cNvPr>
          <p:cNvSpPr>
            <a:spLocks noGrp="1"/>
          </p:cNvSpPr>
          <p:nvPr>
            <p:ph type="body" sz="quarter" idx="17"/>
          </p:nvPr>
        </p:nvSpPr>
        <p:spPr/>
        <p:txBody>
          <a:bodyPr/>
          <a:lstStyle/>
          <a:p>
            <a:r>
              <a:rPr lang="en-US" dirty="0"/>
              <a:t>2024</a:t>
            </a:r>
          </a:p>
        </p:txBody>
      </p:sp>
      <p:sp>
        <p:nvSpPr>
          <p:cNvPr id="15" name="Text Placeholder 14">
            <a:extLst>
              <a:ext uri="{FF2B5EF4-FFF2-40B4-BE49-F238E27FC236}">
                <a16:creationId xmlns:a16="http://schemas.microsoft.com/office/drawing/2014/main" id="{27C0BFB4-520F-5A53-D2E8-A0E1EAC5D69D}"/>
              </a:ext>
            </a:extLst>
          </p:cNvPr>
          <p:cNvSpPr>
            <a:spLocks noGrp="1"/>
          </p:cNvSpPr>
          <p:nvPr>
            <p:ph type="body" sz="quarter" idx="22"/>
          </p:nvPr>
        </p:nvSpPr>
        <p:spPr/>
        <p:txBody>
          <a:bodyPr/>
          <a:lstStyle/>
          <a:p>
            <a:r>
              <a:rPr lang="en-US" dirty="0"/>
              <a:t>Spring</a:t>
            </a:r>
          </a:p>
        </p:txBody>
      </p:sp>
      <p:sp>
        <p:nvSpPr>
          <p:cNvPr id="16" name="Text Placeholder 15">
            <a:extLst>
              <a:ext uri="{FF2B5EF4-FFF2-40B4-BE49-F238E27FC236}">
                <a16:creationId xmlns:a16="http://schemas.microsoft.com/office/drawing/2014/main" id="{313301E6-9A18-405A-5B96-6D47C2E2D304}"/>
              </a:ext>
            </a:extLst>
          </p:cNvPr>
          <p:cNvSpPr>
            <a:spLocks noGrp="1"/>
          </p:cNvSpPr>
          <p:nvPr>
            <p:ph type="body" sz="quarter" idx="27"/>
          </p:nvPr>
        </p:nvSpPr>
        <p:spPr>
          <a:xfrm>
            <a:off x="7299158" y="3580662"/>
            <a:ext cx="1628930" cy="2015547"/>
          </a:xfrm>
        </p:spPr>
        <p:txBody>
          <a:bodyPr/>
          <a:lstStyle/>
          <a:p>
            <a:r>
              <a:rPr lang="en-US" dirty="0"/>
              <a:t>All onboarding should be complete.  VCR processes should be operational.  CPL transitions and additional workgroups</a:t>
            </a:r>
          </a:p>
        </p:txBody>
      </p:sp>
      <p:sp>
        <p:nvSpPr>
          <p:cNvPr id="17" name="Text Placeholder 16">
            <a:extLst>
              <a:ext uri="{FF2B5EF4-FFF2-40B4-BE49-F238E27FC236}">
                <a16:creationId xmlns:a16="http://schemas.microsoft.com/office/drawing/2014/main" id="{BC2A4E36-48C8-CEAA-89A9-67936985F2B9}"/>
              </a:ext>
            </a:extLst>
          </p:cNvPr>
          <p:cNvSpPr>
            <a:spLocks noGrp="1"/>
          </p:cNvSpPr>
          <p:nvPr>
            <p:ph type="body" sz="quarter" idx="18"/>
          </p:nvPr>
        </p:nvSpPr>
        <p:spPr/>
        <p:txBody>
          <a:bodyPr/>
          <a:lstStyle/>
          <a:p>
            <a:r>
              <a:rPr lang="en-US" dirty="0"/>
              <a:t>2024</a:t>
            </a:r>
          </a:p>
        </p:txBody>
      </p:sp>
      <p:sp>
        <p:nvSpPr>
          <p:cNvPr id="18" name="Text Placeholder 17">
            <a:extLst>
              <a:ext uri="{FF2B5EF4-FFF2-40B4-BE49-F238E27FC236}">
                <a16:creationId xmlns:a16="http://schemas.microsoft.com/office/drawing/2014/main" id="{751BC69C-49DC-AF85-FC20-CF7D1FA42750}"/>
              </a:ext>
            </a:extLst>
          </p:cNvPr>
          <p:cNvSpPr>
            <a:spLocks noGrp="1"/>
          </p:cNvSpPr>
          <p:nvPr>
            <p:ph type="body" sz="quarter" idx="23"/>
          </p:nvPr>
        </p:nvSpPr>
        <p:spPr/>
        <p:txBody>
          <a:bodyPr/>
          <a:lstStyle/>
          <a:p>
            <a:r>
              <a:rPr lang="en-US" dirty="0"/>
              <a:t>Spring/Fall</a:t>
            </a:r>
          </a:p>
        </p:txBody>
      </p:sp>
      <p:sp>
        <p:nvSpPr>
          <p:cNvPr id="19" name="Text Placeholder 18">
            <a:extLst>
              <a:ext uri="{FF2B5EF4-FFF2-40B4-BE49-F238E27FC236}">
                <a16:creationId xmlns:a16="http://schemas.microsoft.com/office/drawing/2014/main" id="{59CE29F1-D67A-B5EA-A49F-57838D481EAA}"/>
              </a:ext>
            </a:extLst>
          </p:cNvPr>
          <p:cNvSpPr>
            <a:spLocks noGrp="1"/>
          </p:cNvSpPr>
          <p:nvPr>
            <p:ph type="body" sz="quarter" idx="28"/>
          </p:nvPr>
        </p:nvSpPr>
        <p:spPr>
          <a:xfrm>
            <a:off x="9308112" y="3580663"/>
            <a:ext cx="2338456" cy="1551776"/>
          </a:xfrm>
        </p:spPr>
        <p:txBody>
          <a:bodyPr/>
          <a:lstStyle/>
          <a:p>
            <a:r>
              <a:rPr lang="en-US" dirty="0"/>
              <a:t>CPL transitions</a:t>
            </a:r>
          </a:p>
          <a:p>
            <a:r>
              <a:rPr lang="en-US" dirty="0"/>
              <a:t>MAP formative/summative</a:t>
            </a:r>
          </a:p>
          <a:p>
            <a:r>
              <a:rPr lang="en-US" dirty="0"/>
              <a:t>evaluations </a:t>
            </a:r>
          </a:p>
        </p:txBody>
      </p:sp>
      <p:sp>
        <p:nvSpPr>
          <p:cNvPr id="20" name="TextBox 19">
            <a:extLst>
              <a:ext uri="{FF2B5EF4-FFF2-40B4-BE49-F238E27FC236}">
                <a16:creationId xmlns:a16="http://schemas.microsoft.com/office/drawing/2014/main" id="{27F9C24D-F225-3903-1AB4-FE060F166075}"/>
              </a:ext>
            </a:extLst>
          </p:cNvPr>
          <p:cNvSpPr txBox="1"/>
          <p:nvPr/>
        </p:nvSpPr>
        <p:spPr>
          <a:xfrm>
            <a:off x="4058654" y="6132106"/>
            <a:ext cx="6946496" cy="523220"/>
          </a:xfrm>
          <a:prstGeom prst="rect">
            <a:avLst/>
          </a:prstGeom>
          <a:noFill/>
        </p:spPr>
        <p:txBody>
          <a:bodyPr wrap="square" rtlCol="0">
            <a:spAutoFit/>
          </a:bodyPr>
          <a:lstStyle/>
          <a:p>
            <a:r>
              <a:rPr lang="en-US" sz="1400" dirty="0"/>
              <a:t>Possible positions: Regional Facilitator, SBVC Lead MAP/CPL Facilitator,  Evaluator, VCR counselor</a:t>
            </a:r>
          </a:p>
        </p:txBody>
      </p:sp>
      <p:pic>
        <p:nvPicPr>
          <p:cNvPr id="21" name="Picture 20" descr="Graphical user interface, text&#10;&#10;Description automatically generated">
            <a:extLst>
              <a:ext uri="{FF2B5EF4-FFF2-40B4-BE49-F238E27FC236}">
                <a16:creationId xmlns:a16="http://schemas.microsoft.com/office/drawing/2014/main" id="{AF347328-B42D-979E-2F24-CBD06815C404}"/>
              </a:ext>
            </a:extLst>
          </p:cNvPr>
          <p:cNvPicPr>
            <a:picLocks noChangeAspect="1"/>
          </p:cNvPicPr>
          <p:nvPr/>
        </p:nvPicPr>
        <p:blipFill>
          <a:blip r:embed="rId2"/>
          <a:stretch>
            <a:fillRect/>
          </a:stretch>
        </p:blipFill>
        <p:spPr>
          <a:xfrm>
            <a:off x="843234" y="842253"/>
            <a:ext cx="2628900" cy="800100"/>
          </a:xfrm>
          <a:prstGeom prst="rect">
            <a:avLst/>
          </a:prstGeom>
        </p:spPr>
      </p:pic>
    </p:spTree>
    <p:extLst>
      <p:ext uri="{BB962C8B-B14F-4D97-AF65-F5344CB8AC3E}">
        <p14:creationId xmlns:p14="http://schemas.microsoft.com/office/powerpoint/2010/main" val="243587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5020-7C7F-FA89-4DD2-6BE197828F5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0336AC22-B194-57D8-6692-E5F7D00FAC61}"/>
              </a:ext>
            </a:extLst>
          </p:cNvPr>
          <p:cNvSpPr>
            <a:spLocks noGrp="1"/>
          </p:cNvSpPr>
          <p:nvPr>
            <p:ph type="body" idx="1"/>
          </p:nvPr>
        </p:nvSpPr>
        <p:spPr>
          <a:xfrm>
            <a:off x="1154954" y="5024967"/>
            <a:ext cx="8825659" cy="1215412"/>
          </a:xfrm>
        </p:spPr>
        <p:txBody>
          <a:bodyPr>
            <a:normAutofit lnSpcReduction="10000"/>
          </a:bodyPr>
          <a:lstStyle/>
          <a:p>
            <a:r>
              <a:rPr lang="en-US" dirty="0"/>
              <a:t>Contacts: Jason Alvarez, Deanna Kelly-Silagy (MAP)</a:t>
            </a:r>
          </a:p>
          <a:p>
            <a:r>
              <a:rPr lang="en-US" dirty="0"/>
              <a:t>Norco Contact: Calvin Gloria</a:t>
            </a:r>
          </a:p>
          <a:p>
            <a:r>
              <a:rPr lang="en-US" dirty="0"/>
              <a:t>Lead Administrator: Stephanie Lewis</a:t>
            </a:r>
          </a:p>
          <a:p>
            <a:endParaRPr lang="en-US" dirty="0"/>
          </a:p>
        </p:txBody>
      </p:sp>
      <p:pic>
        <p:nvPicPr>
          <p:cNvPr id="4" name="Picture 3" descr="Graphical user interface, text&#10;&#10;Description automatically generated">
            <a:extLst>
              <a:ext uri="{FF2B5EF4-FFF2-40B4-BE49-F238E27FC236}">
                <a16:creationId xmlns:a16="http://schemas.microsoft.com/office/drawing/2014/main" id="{2AB4D476-36A2-E932-6A31-2E5A2B8C4844}"/>
              </a:ext>
            </a:extLst>
          </p:cNvPr>
          <p:cNvPicPr>
            <a:picLocks noChangeAspect="1"/>
          </p:cNvPicPr>
          <p:nvPr/>
        </p:nvPicPr>
        <p:blipFill>
          <a:blip r:embed="rId2"/>
          <a:stretch>
            <a:fillRect/>
          </a:stretch>
        </p:blipFill>
        <p:spPr>
          <a:xfrm>
            <a:off x="9281381" y="5840329"/>
            <a:ext cx="2628900" cy="800100"/>
          </a:xfrm>
          <a:prstGeom prst="rect">
            <a:avLst/>
          </a:prstGeom>
        </p:spPr>
      </p:pic>
    </p:spTree>
    <p:extLst>
      <p:ext uri="{BB962C8B-B14F-4D97-AF65-F5344CB8AC3E}">
        <p14:creationId xmlns:p14="http://schemas.microsoft.com/office/powerpoint/2010/main" val="2663934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D8C62-B8C9-46F0-88EB-7D1075CE0A2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9CBF1A6-2A07-45BD-A581-EA6CA78F83DF}">
  <ds:schemaRefs>
    <ds:schemaRef ds:uri="http://schemas.microsoft.com/sharepoint/v3/contenttype/forms"/>
  </ds:schemaRefs>
</ds:datastoreItem>
</file>

<file path=customXml/itemProps3.xml><?xml version="1.0" encoding="utf-8"?>
<ds:datastoreItem xmlns:ds="http://schemas.openxmlformats.org/officeDocument/2006/customXml" ds:itemID="{2533FB1C-4FE2-4970-8606-2C6AE365C5C8}">
  <ds:schemaRefs>
    <ds:schemaRef ds:uri="6dc4bcd6-49db-4c07-9060-8acfc67cef9f"/>
    <ds:schemaRef ds:uri="fb0879af-3eba-417a-a55a-ffe6dcd6ca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654</Words>
  <Application>Microsoft Office PowerPoint</Application>
  <PresentationFormat>Widescreen</PresentationFormat>
  <Paragraphs>89</Paragraphs>
  <Slides>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Century Gothic</vt:lpstr>
      <vt:lpstr>Corbel</vt:lpstr>
      <vt:lpstr>Roboto</vt:lpstr>
      <vt:lpstr>Wingdings 3</vt:lpstr>
      <vt:lpstr>Ion Boardroom</vt:lpstr>
      <vt:lpstr>Office Theme</vt:lpstr>
      <vt:lpstr>MAP &amp; CPL</vt:lpstr>
      <vt:lpstr>How we got here…</vt:lpstr>
      <vt:lpstr>About Us</vt:lpstr>
      <vt:lpstr>About Us</vt:lpstr>
      <vt:lpstr>MAP Initiative</vt:lpstr>
      <vt:lpstr>The Beginnings</vt:lpstr>
      <vt:lpstr>Moving forward…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Stephanie</dc:creator>
  <cp:lastModifiedBy>Lewis, Stephanie</cp:lastModifiedBy>
  <cp:revision>1</cp:revision>
  <dcterms:created xsi:type="dcterms:W3CDTF">2023-03-15T17:24:18Z</dcterms:created>
  <dcterms:modified xsi:type="dcterms:W3CDTF">2023-03-15T21:00:58Z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