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F72F7D-35A2-4448-B291-86D24A46ADDB}" v="3" dt="2023-03-12T17:42:38.5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108" d="100"/>
          <a:sy n="108" d="100"/>
        </p:scale>
        <p:origin x="42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3/12/2023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3/12/2023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3/12/2023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3/12/2023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kittlingbooks.com/2015/06/the-winners-of-my-curl-up-with-cozy.html" TargetMode="External"/><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hyperlink" Target="https://creativecommons.org/licenses/by-nd/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370FFC1-D1DF-F0D6-1057-429882E90AB6}"/>
              </a:ext>
            </a:extLst>
          </p:cNvPr>
          <p:cNvPicPr>
            <a:picLocks noChangeAspect="1"/>
          </p:cNvPicPr>
          <p:nvPr/>
        </p:nvPicPr>
        <p:blipFill rotWithShape="1">
          <a:blip r:embed="rId2"/>
          <a:srcRect l="9092" t="24057" r="-7" b="-7"/>
          <a:stretch/>
        </p:blipFill>
        <p:spPr>
          <a:xfrm>
            <a:off x="20" y="10"/>
            <a:ext cx="12191981" cy="6857990"/>
          </a:xfrm>
          <a:prstGeom prst="rect">
            <a:avLst/>
          </a:prstGeom>
        </p:spPr>
      </p:pic>
      <p:sp>
        <p:nvSpPr>
          <p:cNvPr id="11" name="Rectangle 10">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8" y="-1534136"/>
            <a:ext cx="4592270" cy="12192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4553" y="3091928"/>
            <a:ext cx="9078562" cy="2387600"/>
          </a:xfrm>
        </p:spPr>
        <p:txBody>
          <a:bodyPr>
            <a:normAutofit/>
          </a:bodyPr>
          <a:lstStyle/>
          <a:p>
            <a:pPr algn="l"/>
            <a:r>
              <a:rPr lang="en-US" sz="6600">
                <a:ea typeface="+mj-lt"/>
                <a:cs typeface="+mj-lt"/>
              </a:rPr>
              <a:t>SP23 Tenure Review Committee</a:t>
            </a:r>
            <a:endParaRPr lang="en-US" sz="6600"/>
          </a:p>
        </p:txBody>
      </p:sp>
      <p:sp>
        <p:nvSpPr>
          <p:cNvPr id="13" name="Rectangle: Rounded Corners 12">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04553" y="5624945"/>
            <a:ext cx="9078562" cy="592975"/>
          </a:xfrm>
        </p:spPr>
        <p:txBody>
          <a:bodyPr vert="horz" lIns="91440" tIns="45720" rIns="91440" bIns="45720" rtlCol="0" anchor="ctr">
            <a:normAutofit/>
          </a:bodyPr>
          <a:lstStyle/>
          <a:p>
            <a:pPr algn="l"/>
            <a:r>
              <a:rPr lang="en-US" dirty="0">
                <a:latin typeface="Calibri Light"/>
                <a:ea typeface="Calibri Light"/>
                <a:cs typeface="Calibri Light"/>
              </a:rPr>
              <a:t>Faculty Granted Tenure</a:t>
            </a:r>
            <a:endParaRPr lang="en-US">
              <a:ea typeface="+mn-lt"/>
              <a:cs typeface="+mn-lt"/>
            </a:endParaRPr>
          </a:p>
          <a:p>
            <a:pPr algn="l"/>
            <a:endParaRPr lang="en-US">
              <a:ea typeface="Calibri"/>
              <a:cs typeface="Calibri"/>
            </a:endParaRPr>
          </a:p>
        </p:txBody>
      </p:sp>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D42D14-41C7-48C4-37EA-FCAC63BBC123}"/>
              </a:ext>
            </a:extLst>
          </p:cNvPr>
          <p:cNvSpPr>
            <a:spLocks noGrp="1"/>
          </p:cNvSpPr>
          <p:nvPr>
            <p:ph type="title"/>
          </p:nvPr>
        </p:nvSpPr>
        <p:spPr>
          <a:xfrm>
            <a:off x="841248" y="548640"/>
            <a:ext cx="3600860" cy="5431536"/>
          </a:xfrm>
        </p:spPr>
        <p:txBody>
          <a:bodyPr>
            <a:normAutofit/>
          </a:bodyPr>
          <a:lstStyle/>
          <a:p>
            <a:r>
              <a:rPr lang="en-US" sz="3400">
                <a:ea typeface="Calibri Light"/>
                <a:cs typeface="Calibri Light"/>
              </a:rPr>
              <a:t>The Recommendation</a:t>
            </a:r>
            <a:endParaRPr lang="en-US" sz="34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D4F8509-E778-E517-833E-AC2F77C639E7}"/>
              </a:ext>
            </a:extLst>
          </p:cNvPr>
          <p:cNvSpPr>
            <a:spLocks noGrp="1"/>
          </p:cNvSpPr>
          <p:nvPr>
            <p:ph idx="1"/>
          </p:nvPr>
        </p:nvSpPr>
        <p:spPr>
          <a:xfrm>
            <a:off x="5126418" y="552091"/>
            <a:ext cx="6224335" cy="5431536"/>
          </a:xfrm>
        </p:spPr>
        <p:txBody>
          <a:bodyPr vert="horz" lIns="91440" tIns="45720" rIns="91440" bIns="45720" rtlCol="0" anchor="ctr">
            <a:normAutofit/>
          </a:bodyPr>
          <a:lstStyle/>
          <a:p>
            <a:r>
              <a:rPr lang="en-US" sz="2200">
                <a:ea typeface="+mn-lt"/>
                <a:cs typeface="+mn-lt"/>
              </a:rPr>
              <a:t>The Tenure Review Committee recommended six faculty to the Board of Trustees for advancement to Tenured and Associate Professor. March 9, 2023, the Board of Trustee's vote upheld the recommendation to grant tenure to six faculty members at SBVC.</a:t>
            </a:r>
            <a:endParaRPr lang="en-US" sz="2200">
              <a:ea typeface="Calibri"/>
              <a:cs typeface="Calibri"/>
            </a:endParaRPr>
          </a:p>
          <a:p>
            <a:endParaRPr lang="en-US" sz="2200">
              <a:ea typeface="Calibri"/>
              <a:cs typeface="Calibri"/>
            </a:endParaRPr>
          </a:p>
        </p:txBody>
      </p:sp>
    </p:spTree>
    <p:extLst>
      <p:ext uri="{BB962C8B-B14F-4D97-AF65-F5344CB8AC3E}">
        <p14:creationId xmlns:p14="http://schemas.microsoft.com/office/powerpoint/2010/main" val="4291733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147648-B5E9-700C-0E12-D366076C2778}"/>
              </a:ext>
            </a:extLst>
          </p:cNvPr>
          <p:cNvSpPr>
            <a:spLocks noGrp="1"/>
          </p:cNvSpPr>
          <p:nvPr>
            <p:ph type="title"/>
          </p:nvPr>
        </p:nvSpPr>
        <p:spPr>
          <a:xfrm>
            <a:off x="841248" y="548640"/>
            <a:ext cx="3600860" cy="5431536"/>
          </a:xfrm>
        </p:spPr>
        <p:txBody>
          <a:bodyPr>
            <a:normAutofit/>
          </a:bodyPr>
          <a:lstStyle/>
          <a:p>
            <a:r>
              <a:rPr lang="en-US" sz="5400">
                <a:ea typeface="Calibri Light"/>
                <a:cs typeface="Calibri Light"/>
              </a:rPr>
              <a:t>Tenured Faculty for Spring 2023</a:t>
            </a:r>
            <a:endParaRPr lang="en-US" sz="54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39137D9-6B4E-A24F-E68A-B4005E602BE5}"/>
              </a:ext>
            </a:extLst>
          </p:cNvPr>
          <p:cNvSpPr>
            <a:spLocks noGrp="1"/>
          </p:cNvSpPr>
          <p:nvPr>
            <p:ph idx="1"/>
          </p:nvPr>
        </p:nvSpPr>
        <p:spPr>
          <a:xfrm>
            <a:off x="5126418" y="552091"/>
            <a:ext cx="6224335" cy="5431536"/>
          </a:xfrm>
        </p:spPr>
        <p:txBody>
          <a:bodyPr vert="horz" lIns="91440" tIns="45720" rIns="91440" bIns="45720" rtlCol="0" anchor="ctr">
            <a:normAutofit/>
          </a:bodyPr>
          <a:lstStyle/>
          <a:p>
            <a:r>
              <a:rPr lang="en-US" sz="2200">
                <a:ea typeface="+mn-lt"/>
                <a:cs typeface="+mn-lt"/>
              </a:rPr>
              <a:t>Jesse Chou</a:t>
            </a:r>
            <a:endParaRPr lang="en-US" sz="2200">
              <a:ea typeface="Calibri" panose="020F0502020204030204"/>
              <a:cs typeface="Calibri" panose="020F0502020204030204"/>
            </a:endParaRPr>
          </a:p>
          <a:p>
            <a:r>
              <a:rPr lang="en-US" sz="2200">
                <a:ea typeface="+mn-lt"/>
                <a:cs typeface="+mn-lt"/>
              </a:rPr>
              <a:t>Jeremy Croy</a:t>
            </a:r>
            <a:endParaRPr lang="en-US" sz="2200"/>
          </a:p>
          <a:p>
            <a:r>
              <a:rPr lang="en-US" sz="2200">
                <a:ea typeface="+mn-lt"/>
                <a:cs typeface="+mn-lt"/>
              </a:rPr>
              <a:t>Danielle Graham</a:t>
            </a:r>
            <a:endParaRPr lang="en-US" sz="2200"/>
          </a:p>
          <a:p>
            <a:r>
              <a:rPr lang="en-US" sz="2200">
                <a:ea typeface="+mn-lt"/>
                <a:cs typeface="+mn-lt"/>
              </a:rPr>
              <a:t>Ali Hassanzadah</a:t>
            </a:r>
            <a:endParaRPr lang="en-US" sz="2200"/>
          </a:p>
          <a:p>
            <a:r>
              <a:rPr lang="en-US" sz="2200">
                <a:ea typeface="+mn-lt"/>
                <a:cs typeface="+mn-lt"/>
              </a:rPr>
              <a:t>Elizabeth “Beth” Larivee</a:t>
            </a:r>
            <a:endParaRPr lang="en-US" sz="2200"/>
          </a:p>
          <a:p>
            <a:r>
              <a:rPr lang="en-US" sz="2200">
                <a:ea typeface="+mn-lt"/>
                <a:cs typeface="+mn-lt"/>
              </a:rPr>
              <a:t>Alvin Sacdalan</a:t>
            </a:r>
            <a:endParaRPr lang="en-US" sz="2200"/>
          </a:p>
          <a:p>
            <a:pPr marL="0" indent="0">
              <a:buNone/>
            </a:pPr>
            <a:endParaRPr lang="en-US" sz="2200">
              <a:ea typeface="Calibri"/>
              <a:cs typeface="Calibri"/>
            </a:endParaRPr>
          </a:p>
        </p:txBody>
      </p:sp>
    </p:spTree>
    <p:extLst>
      <p:ext uri="{BB962C8B-B14F-4D97-AF65-F5344CB8AC3E}">
        <p14:creationId xmlns:p14="http://schemas.microsoft.com/office/powerpoint/2010/main" val="897474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9">
            <a:extLst>
              <a:ext uri="{FF2B5EF4-FFF2-40B4-BE49-F238E27FC236}">
                <a16:creationId xmlns:a16="http://schemas.microsoft.com/office/drawing/2014/main" id="{2D2B266D-3625-4584-A5C3-7D3F672CF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id="{C463B99A-73EE-4FBB-B7C4-F9F9BCC25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5D2A5D1-BA0D-47D3-B051-DA7743C46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219825"/>
          </a:xfrm>
          <a:custGeom>
            <a:avLst/>
            <a:gdLst>
              <a:gd name="connsiteX0" fmla="*/ 6789701 w 12192000"/>
              <a:gd name="connsiteY0" fmla="*/ 6151588 h 6219825"/>
              <a:gd name="connsiteX1" fmla="*/ 6788702 w 12192000"/>
              <a:gd name="connsiteY1" fmla="*/ 6151666 h 6219825"/>
              <a:gd name="connsiteX2" fmla="*/ 6788476 w 12192000"/>
              <a:gd name="connsiteY2" fmla="*/ 6152200 h 6219825"/>
              <a:gd name="connsiteX3" fmla="*/ 9834 w 12192000"/>
              <a:gd name="connsiteY3" fmla="*/ 0 h 6219825"/>
              <a:gd name="connsiteX4" fmla="*/ 12357 w 12192000"/>
              <a:gd name="connsiteY4" fmla="*/ 1 h 6219825"/>
              <a:gd name="connsiteX5" fmla="*/ 12192000 w 12192000"/>
              <a:gd name="connsiteY5" fmla="*/ 1 h 6219825"/>
              <a:gd name="connsiteX6" fmla="*/ 12192000 w 12192000"/>
              <a:gd name="connsiteY6" fmla="*/ 5105401 h 6219825"/>
              <a:gd name="connsiteX7" fmla="*/ 12191716 w 12192000"/>
              <a:gd name="connsiteY7" fmla="*/ 5105401 h 6219825"/>
              <a:gd name="connsiteX8" fmla="*/ 12192000 w 12192000"/>
              <a:gd name="connsiteY8" fmla="*/ 5256977 h 6219825"/>
              <a:gd name="connsiteX9" fmla="*/ 12061096 w 12192000"/>
              <a:gd name="connsiteY9" fmla="*/ 5296034 h 6219825"/>
              <a:gd name="connsiteX10" fmla="*/ 11676800 w 12192000"/>
              <a:gd name="connsiteY10" fmla="*/ 5399652 h 6219825"/>
              <a:gd name="connsiteX11" fmla="*/ 10425355 w 12192000"/>
              <a:gd name="connsiteY11" fmla="*/ 5683310 h 6219825"/>
              <a:gd name="connsiteX12" fmla="*/ 9424022 w 12192000"/>
              <a:gd name="connsiteY12" fmla="*/ 5858546 h 6219825"/>
              <a:gd name="connsiteX13" fmla="*/ 8458419 w 12192000"/>
              <a:gd name="connsiteY13" fmla="*/ 5992303 h 6219825"/>
              <a:gd name="connsiteX14" fmla="*/ 7715970 w 12192000"/>
              <a:gd name="connsiteY14" fmla="*/ 6072283 h 6219825"/>
              <a:gd name="connsiteX15" fmla="*/ 6951716 w 12192000"/>
              <a:gd name="connsiteY15" fmla="*/ 6138091 h 6219825"/>
              <a:gd name="connsiteX16" fmla="*/ 6936303 w 12192000"/>
              <a:gd name="connsiteY16" fmla="*/ 6140163 h 6219825"/>
              <a:gd name="connsiteX17" fmla="*/ 6790448 w 12192000"/>
              <a:gd name="connsiteY17" fmla="*/ 6151529 h 6219825"/>
              <a:gd name="connsiteX18" fmla="*/ 6799941 w 12192000"/>
              <a:gd name="connsiteY18" fmla="*/ 6153349 h 6219825"/>
              <a:gd name="connsiteX19" fmla="*/ 6835432 w 12192000"/>
              <a:gd name="connsiteY19" fmla="*/ 6151642 h 6219825"/>
              <a:gd name="connsiteX20" fmla="*/ 6884003 w 12192000"/>
              <a:gd name="connsiteY20" fmla="*/ 6148662 h 6219825"/>
              <a:gd name="connsiteX21" fmla="*/ 7578771 w 12192000"/>
              <a:gd name="connsiteY21" fmla="*/ 6116122 h 6219825"/>
              <a:gd name="connsiteX22" fmla="*/ 8623845 w 12192000"/>
              <a:gd name="connsiteY22" fmla="*/ 6029188 h 6219825"/>
              <a:gd name="connsiteX23" fmla="*/ 9479970 w 12192000"/>
              <a:gd name="connsiteY23" fmla="*/ 5925239 h 6219825"/>
              <a:gd name="connsiteX24" fmla="*/ 10629308 w 12192000"/>
              <a:gd name="connsiteY24" fmla="*/ 5731000 h 6219825"/>
              <a:gd name="connsiteX25" fmla="*/ 11998498 w 12192000"/>
              <a:gd name="connsiteY25" fmla="*/ 5404869 h 6219825"/>
              <a:gd name="connsiteX26" fmla="*/ 12192000 w 12192000"/>
              <a:gd name="connsiteY26" fmla="*/ 5347846 h 6219825"/>
              <a:gd name="connsiteX27" fmla="*/ 12192000 w 12192000"/>
              <a:gd name="connsiteY27" fmla="*/ 5402606 h 6219825"/>
              <a:gd name="connsiteX28" fmla="*/ 11829257 w 12192000"/>
              <a:gd name="connsiteY28" fmla="*/ 5507950 h 6219825"/>
              <a:gd name="connsiteX29" fmla="*/ 10939183 w 12192000"/>
              <a:gd name="connsiteY29" fmla="*/ 5722555 h 6219825"/>
              <a:gd name="connsiteX30" fmla="*/ 9985530 w 12192000"/>
              <a:gd name="connsiteY30" fmla="*/ 5902635 h 6219825"/>
              <a:gd name="connsiteX31" fmla="*/ 9186882 w 12192000"/>
              <a:gd name="connsiteY31" fmla="*/ 6018631 h 6219825"/>
              <a:gd name="connsiteX32" fmla="*/ 8578198 w 12192000"/>
              <a:gd name="connsiteY32" fmla="*/ 6088179 h 6219825"/>
              <a:gd name="connsiteX33" fmla="*/ 7864358 w 12192000"/>
              <a:gd name="connsiteY33" fmla="*/ 6149656 h 6219825"/>
              <a:gd name="connsiteX34" fmla="*/ 6935502 w 12192000"/>
              <a:gd name="connsiteY34" fmla="*/ 6201071 h 6219825"/>
              <a:gd name="connsiteX35" fmla="*/ 6477750 w 12192000"/>
              <a:gd name="connsiteY35" fmla="*/ 6214980 h 6219825"/>
              <a:gd name="connsiteX36" fmla="*/ 6362294 w 12192000"/>
              <a:gd name="connsiteY36" fmla="*/ 6219825 h 6219825"/>
              <a:gd name="connsiteX37" fmla="*/ 6057129 w 12192000"/>
              <a:gd name="connsiteY37" fmla="*/ 6219825 h 6219825"/>
              <a:gd name="connsiteX38" fmla="*/ 5977784 w 12192000"/>
              <a:gd name="connsiteY38" fmla="*/ 6215229 h 6219825"/>
              <a:gd name="connsiteX39" fmla="*/ 5265087 w 12192000"/>
              <a:gd name="connsiteY39" fmla="*/ 6178965 h 6219825"/>
              <a:gd name="connsiteX40" fmla="*/ 4346277 w 12192000"/>
              <a:gd name="connsiteY40" fmla="*/ 6116869 h 6219825"/>
              <a:gd name="connsiteX41" fmla="*/ 3373045 w 12192000"/>
              <a:gd name="connsiteY41" fmla="*/ 6018259 h 6219825"/>
              <a:gd name="connsiteX42" fmla="*/ 2362173 w 12192000"/>
              <a:gd name="connsiteY42" fmla="*/ 5899282 h 6219825"/>
              <a:gd name="connsiteX43" fmla="*/ 1233178 w 12192000"/>
              <a:gd name="connsiteY43" fmla="*/ 5726033 h 6219825"/>
              <a:gd name="connsiteX44" fmla="*/ 68500 w 12192000"/>
              <a:gd name="connsiteY44" fmla="*/ 5486226 h 6219825"/>
              <a:gd name="connsiteX45" fmla="*/ 0 w 12192000"/>
              <a:gd name="connsiteY45" fmla="*/ 5468863 h 6219825"/>
              <a:gd name="connsiteX46" fmla="*/ 0 w 12192000"/>
              <a:gd name="connsiteY46" fmla="*/ 5412351 h 6219825"/>
              <a:gd name="connsiteX47" fmla="*/ 72441 w 12192000"/>
              <a:gd name="connsiteY47" fmla="*/ 5431135 h 6219825"/>
              <a:gd name="connsiteX48" fmla="*/ 600716 w 12192000"/>
              <a:gd name="connsiteY48" fmla="*/ 5549555 h 6219825"/>
              <a:gd name="connsiteX49" fmla="*/ 1769512 w 12192000"/>
              <a:gd name="connsiteY49" fmla="*/ 5759811 h 6219825"/>
              <a:gd name="connsiteX50" fmla="*/ 2613554 w 12192000"/>
              <a:gd name="connsiteY50" fmla="*/ 5876802 h 6219825"/>
              <a:gd name="connsiteX51" fmla="*/ 2581134 w 12192000"/>
              <a:gd name="connsiteY51" fmla="*/ 5866867 h 6219825"/>
              <a:gd name="connsiteX52" fmla="*/ 1112635 w 12192000"/>
              <a:gd name="connsiteY52" fmla="*/ 5534031 h 6219825"/>
              <a:gd name="connsiteX53" fmla="*/ 420412 w 12192000"/>
              <a:gd name="connsiteY53" fmla="*/ 5334514 h 6219825"/>
              <a:gd name="connsiteX54" fmla="*/ 0 w 12192000"/>
              <a:gd name="connsiteY54" fmla="*/ 5195539 h 6219825"/>
              <a:gd name="connsiteX55" fmla="*/ 60 w 12192000"/>
              <a:gd name="connsiteY55" fmla="*/ 5105401 h 6219825"/>
              <a:gd name="connsiteX56" fmla="*/ 0 w 12192000"/>
              <a:gd name="connsiteY56" fmla="*/ 5105401 h 6219825"/>
              <a:gd name="connsiteX57" fmla="*/ 0 w 12192000"/>
              <a:gd name="connsiteY57" fmla="*/ 1 h 6219825"/>
              <a:gd name="connsiteX58" fmla="*/ 9834 w 12192000"/>
              <a:gd name="connsiteY58" fmla="*/ 1 h 6219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2192000" h="6219825">
                <a:moveTo>
                  <a:pt x="6789701" y="6151588"/>
                </a:moveTo>
                <a:lnTo>
                  <a:pt x="6788702" y="6151666"/>
                </a:lnTo>
                <a:cubicBezTo>
                  <a:pt x="6788627" y="6151844"/>
                  <a:pt x="6788551" y="6152022"/>
                  <a:pt x="6788476" y="6152200"/>
                </a:cubicBezTo>
                <a:close/>
                <a:moveTo>
                  <a:pt x="9834" y="0"/>
                </a:moveTo>
                <a:lnTo>
                  <a:pt x="12357" y="1"/>
                </a:lnTo>
                <a:lnTo>
                  <a:pt x="12192000" y="1"/>
                </a:lnTo>
                <a:lnTo>
                  <a:pt x="12192000" y="5105401"/>
                </a:lnTo>
                <a:lnTo>
                  <a:pt x="12191716" y="5105401"/>
                </a:lnTo>
                <a:lnTo>
                  <a:pt x="12192000" y="5256977"/>
                </a:lnTo>
                <a:lnTo>
                  <a:pt x="12061096" y="5296034"/>
                </a:lnTo>
                <a:cubicBezTo>
                  <a:pt x="11933500" y="5332263"/>
                  <a:pt x="11805390" y="5366806"/>
                  <a:pt x="11676800" y="5399652"/>
                </a:cubicBezTo>
                <a:cubicBezTo>
                  <a:pt x="11262789" y="5507204"/>
                  <a:pt x="10845343" y="5600846"/>
                  <a:pt x="10425355" y="5683310"/>
                </a:cubicBezTo>
                <a:cubicBezTo>
                  <a:pt x="10092810" y="5748549"/>
                  <a:pt x="9759033" y="5806970"/>
                  <a:pt x="9424022" y="5858546"/>
                </a:cubicBezTo>
                <a:cubicBezTo>
                  <a:pt x="9102997" y="5908224"/>
                  <a:pt x="8781133" y="5952809"/>
                  <a:pt x="8458419" y="5992303"/>
                </a:cubicBezTo>
                <a:cubicBezTo>
                  <a:pt x="8211360" y="6022481"/>
                  <a:pt x="7963792" y="6048065"/>
                  <a:pt x="7715970" y="6072283"/>
                </a:cubicBezTo>
                <a:lnTo>
                  <a:pt x="6951716" y="6138091"/>
                </a:lnTo>
                <a:lnTo>
                  <a:pt x="6936303" y="6140163"/>
                </a:lnTo>
                <a:lnTo>
                  <a:pt x="6790448" y="6151529"/>
                </a:lnTo>
                <a:lnTo>
                  <a:pt x="6799941" y="6153349"/>
                </a:lnTo>
                <a:cubicBezTo>
                  <a:pt x="6811623" y="6153816"/>
                  <a:pt x="6823734" y="6151642"/>
                  <a:pt x="6835432" y="6151642"/>
                </a:cubicBezTo>
                <a:cubicBezTo>
                  <a:pt x="6851580" y="6151642"/>
                  <a:pt x="6867729" y="6149034"/>
                  <a:pt x="6884003" y="6148662"/>
                </a:cubicBezTo>
                <a:cubicBezTo>
                  <a:pt x="7115805" y="6143198"/>
                  <a:pt x="7347351" y="6131026"/>
                  <a:pt x="7578771" y="6116122"/>
                </a:cubicBezTo>
                <a:cubicBezTo>
                  <a:pt x="7927552" y="6093644"/>
                  <a:pt x="8276080" y="6065453"/>
                  <a:pt x="8623845" y="6029188"/>
                </a:cubicBezTo>
                <a:cubicBezTo>
                  <a:pt x="8909939" y="5999878"/>
                  <a:pt x="9195310" y="5965228"/>
                  <a:pt x="9479970" y="5925239"/>
                </a:cubicBezTo>
                <a:cubicBezTo>
                  <a:pt x="9864901" y="5870842"/>
                  <a:pt x="10248014" y="5806101"/>
                  <a:pt x="10629308" y="5731000"/>
                </a:cubicBezTo>
                <a:cubicBezTo>
                  <a:pt x="11090114" y="5639842"/>
                  <a:pt x="11546975" y="5532291"/>
                  <a:pt x="11998498" y="5404869"/>
                </a:cubicBezTo>
                <a:lnTo>
                  <a:pt x="12192000" y="5347846"/>
                </a:lnTo>
                <a:lnTo>
                  <a:pt x="12192000" y="5402606"/>
                </a:lnTo>
                <a:lnTo>
                  <a:pt x="11829257" y="5507950"/>
                </a:lnTo>
                <a:cubicBezTo>
                  <a:pt x="11534769" y="5587680"/>
                  <a:pt x="11238120" y="5658596"/>
                  <a:pt x="10939183" y="5722555"/>
                </a:cubicBezTo>
                <a:cubicBezTo>
                  <a:pt x="10622824" y="5790365"/>
                  <a:pt x="10304941" y="5850387"/>
                  <a:pt x="9985530" y="5902635"/>
                </a:cubicBezTo>
                <a:cubicBezTo>
                  <a:pt x="9720036" y="5946102"/>
                  <a:pt x="9453814" y="5984764"/>
                  <a:pt x="9186882" y="6018631"/>
                </a:cubicBezTo>
                <a:cubicBezTo>
                  <a:pt x="8984197" y="6044216"/>
                  <a:pt x="8781514" y="6068309"/>
                  <a:pt x="8578198" y="6088179"/>
                </a:cubicBezTo>
                <a:lnTo>
                  <a:pt x="7864358" y="6149656"/>
                </a:lnTo>
                <a:cubicBezTo>
                  <a:pt x="7554994" y="6172009"/>
                  <a:pt x="7245502" y="6189895"/>
                  <a:pt x="6935502" y="6201071"/>
                </a:cubicBezTo>
                <a:lnTo>
                  <a:pt x="6477750" y="6214980"/>
                </a:lnTo>
                <a:cubicBezTo>
                  <a:pt x="6439195" y="6212895"/>
                  <a:pt x="6400529" y="6214521"/>
                  <a:pt x="6362294" y="6219825"/>
                </a:cubicBezTo>
                <a:lnTo>
                  <a:pt x="6057129" y="6219825"/>
                </a:lnTo>
                <a:lnTo>
                  <a:pt x="5977784" y="6215229"/>
                </a:lnTo>
                <a:lnTo>
                  <a:pt x="5265087" y="6178965"/>
                </a:lnTo>
                <a:cubicBezTo>
                  <a:pt x="4958267" y="6166544"/>
                  <a:pt x="4651826" y="6146055"/>
                  <a:pt x="4346277" y="6116869"/>
                </a:cubicBezTo>
                <a:lnTo>
                  <a:pt x="3373045" y="6018259"/>
                </a:lnTo>
                <a:cubicBezTo>
                  <a:pt x="3035412" y="5983982"/>
                  <a:pt x="2698456" y="5944327"/>
                  <a:pt x="2362173" y="5899282"/>
                </a:cubicBezTo>
                <a:cubicBezTo>
                  <a:pt x="1984692" y="5849108"/>
                  <a:pt x="1608364" y="5791358"/>
                  <a:pt x="1233178" y="5726033"/>
                </a:cubicBezTo>
                <a:cubicBezTo>
                  <a:pt x="842181" y="5657291"/>
                  <a:pt x="453758" y="5578770"/>
                  <a:pt x="68500" y="5486226"/>
                </a:cubicBezTo>
                <a:lnTo>
                  <a:pt x="0" y="5468863"/>
                </a:lnTo>
                <a:lnTo>
                  <a:pt x="0" y="5412351"/>
                </a:lnTo>
                <a:lnTo>
                  <a:pt x="72441" y="5431135"/>
                </a:lnTo>
                <a:cubicBezTo>
                  <a:pt x="247961" y="5473331"/>
                  <a:pt x="424164" y="5512608"/>
                  <a:pt x="600716" y="5549555"/>
                </a:cubicBezTo>
                <a:cubicBezTo>
                  <a:pt x="988279" y="5630403"/>
                  <a:pt x="1378133" y="5699330"/>
                  <a:pt x="1769512" y="5759811"/>
                </a:cubicBezTo>
                <a:cubicBezTo>
                  <a:pt x="2052426" y="5803406"/>
                  <a:pt x="2335725" y="5843519"/>
                  <a:pt x="2613554" y="5876802"/>
                </a:cubicBezTo>
                <a:cubicBezTo>
                  <a:pt x="2605544" y="5879410"/>
                  <a:pt x="2594611" y="5869350"/>
                  <a:pt x="2581134" y="5866867"/>
                </a:cubicBezTo>
                <a:cubicBezTo>
                  <a:pt x="2087178" y="5774877"/>
                  <a:pt x="1597684" y="5663937"/>
                  <a:pt x="1112635" y="5534031"/>
                </a:cubicBezTo>
                <a:cubicBezTo>
                  <a:pt x="880453" y="5471934"/>
                  <a:pt x="649713" y="5405428"/>
                  <a:pt x="420412" y="5334514"/>
                </a:cubicBezTo>
                <a:lnTo>
                  <a:pt x="0" y="5195539"/>
                </a:lnTo>
                <a:lnTo>
                  <a:pt x="60" y="5105401"/>
                </a:lnTo>
                <a:lnTo>
                  <a:pt x="0" y="5105401"/>
                </a:lnTo>
                <a:lnTo>
                  <a:pt x="0" y="1"/>
                </a:lnTo>
                <a:lnTo>
                  <a:pt x="9834" y="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4">
            <a:extLst>
              <a:ext uri="{FF2B5EF4-FFF2-40B4-BE49-F238E27FC236}">
                <a16:creationId xmlns:a16="http://schemas.microsoft.com/office/drawing/2014/main" id="{850DC99F-2CFC-58F9-E9C0-548132B63C3B}"/>
              </a:ext>
            </a:extLst>
          </p:cNvPr>
          <p:cNvPicPr>
            <a:picLocks noGrp="1" noChangeAspect="1"/>
          </p:cNvPicPr>
          <p:nvPr>
            <p:ph idx="1"/>
          </p:nvPr>
        </p:nvPicPr>
        <p:blipFill>
          <a:blip r:embed="rId2">
            <a:extLst>
              <a:ext uri="{837473B0-CC2E-450A-ABE3-18F120FF3D39}">
                <a1611:picAttrSrcUrl xmlns:a1611="http://schemas.microsoft.com/office/drawing/2016/11/main" r:id="rId3"/>
              </a:ext>
            </a:extLst>
          </a:blip>
          <a:stretch>
            <a:fillRect/>
          </a:stretch>
        </p:blipFill>
        <p:spPr>
          <a:xfrm>
            <a:off x="228600" y="256794"/>
            <a:ext cx="11658600" cy="4896612"/>
          </a:xfrm>
          <a:prstGeom prst="rect">
            <a:avLst/>
          </a:prstGeom>
        </p:spPr>
      </p:pic>
      <p:sp>
        <p:nvSpPr>
          <p:cNvPr id="5" name="TextBox 4">
            <a:extLst>
              <a:ext uri="{FF2B5EF4-FFF2-40B4-BE49-F238E27FC236}">
                <a16:creationId xmlns:a16="http://schemas.microsoft.com/office/drawing/2014/main" id="{FDB1DE92-4FF1-8366-FA49-02E15F4D553F}"/>
              </a:ext>
            </a:extLst>
          </p:cNvPr>
          <p:cNvSpPr txBox="1"/>
          <p:nvPr/>
        </p:nvSpPr>
        <p:spPr>
          <a:xfrm>
            <a:off x="9546495" y="4953351"/>
            <a:ext cx="2340705" cy="200055"/>
          </a:xfrm>
          <a:prstGeom prst="rect">
            <a:avLst/>
          </a:prstGeom>
          <a:solidFill>
            <a:srgbClr val="000000"/>
          </a:solidFill>
        </p:spPr>
        <p:txBody>
          <a:bodyPr wrap="none">
            <a:spAutoFit/>
          </a:bodyPr>
          <a:lstStyle/>
          <a:p>
            <a:pPr algn="r">
              <a:spcAft>
                <a:spcPts val="600"/>
              </a:spcAft>
            </a:pPr>
            <a:r>
              <a:rPr lang="en-US" sz="700">
                <a:solidFill>
                  <a:srgbClr val="FFFFFF"/>
                </a:solidFill>
                <a:hlinkClick r:id="rId3">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4">
                  <a:extLst>
                    <a:ext uri="{A12FA001-AC4F-418D-AE19-62706E023703}">
                      <ahyp:hlinkClr xmlns:ahyp="http://schemas.microsoft.com/office/drawing/2018/hyperlinkcolor" val="tx"/>
                    </a:ext>
                  </a:extLst>
                </a:hlinkClick>
              </a:rPr>
              <a:t>CC BY-ND</a:t>
            </a:r>
            <a:r>
              <a:rPr lang="en-US" sz="700">
                <a:solidFill>
                  <a:srgbClr val="FFFFFF"/>
                </a:solidFill>
              </a:rPr>
              <a:t>.</a:t>
            </a:r>
          </a:p>
        </p:txBody>
      </p:sp>
    </p:spTree>
    <p:extLst>
      <p:ext uri="{BB962C8B-B14F-4D97-AF65-F5344CB8AC3E}">
        <p14:creationId xmlns:p14="http://schemas.microsoft.com/office/powerpoint/2010/main" val="9460581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8D72962F4FBD9419B3012A868C0B9D1" ma:contentTypeVersion="12" ma:contentTypeDescription="Create a new document." ma:contentTypeScope="" ma:versionID="71324ba34bae767d91e1cc98f12e5a26">
  <xsd:schema xmlns:xsd="http://www.w3.org/2001/XMLSchema" xmlns:xs="http://www.w3.org/2001/XMLSchema" xmlns:p="http://schemas.microsoft.com/office/2006/metadata/properties" xmlns:ns2="c835984d-f51d-446e-8fd7-d801b581848d" xmlns:ns3="c492251a-d262-4993-82a6-36d5a1e3b366" targetNamespace="http://schemas.microsoft.com/office/2006/metadata/properties" ma:root="true" ma:fieldsID="1d9d54d11d497dfae345d7ee4869bc51" ns2:_="" ns3:_="">
    <xsd:import namespace="c835984d-f51d-446e-8fd7-d801b581848d"/>
    <xsd:import namespace="c492251a-d262-4993-82a6-36d5a1e3b36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35984d-f51d-446e-8fd7-d801b58184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6137252-1171-4ad3-9d61-ace8df6e3095"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492251a-d262-4993-82a6-36d5a1e3b36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41085b73-2f71-4e07-be2b-81f960a724bc}" ma:internalName="TaxCatchAll" ma:showField="CatchAllData" ma:web="c492251a-d262-4993-82a6-36d5a1e3b36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835984d-f51d-446e-8fd7-d801b581848d">
      <Terms xmlns="http://schemas.microsoft.com/office/infopath/2007/PartnerControls"/>
    </lcf76f155ced4ddcb4097134ff3c332f>
    <TaxCatchAll xmlns="c492251a-d262-4993-82a6-36d5a1e3b366" xsi:nil="true"/>
  </documentManagement>
</p:properties>
</file>

<file path=customXml/itemProps1.xml><?xml version="1.0" encoding="utf-8"?>
<ds:datastoreItem xmlns:ds="http://schemas.openxmlformats.org/officeDocument/2006/customXml" ds:itemID="{BA146C94-5FF3-48A3-8799-74B41BC0F3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35984d-f51d-446e-8fd7-d801b581848d"/>
    <ds:schemaRef ds:uri="c492251a-d262-4993-82a6-36d5a1e3b3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C9CA63-EBF2-4D03-9E76-3BE6650158B7}">
  <ds:schemaRefs>
    <ds:schemaRef ds:uri="http://schemas.microsoft.com/sharepoint/v3/contenttype/forms"/>
  </ds:schemaRefs>
</ds:datastoreItem>
</file>

<file path=customXml/itemProps3.xml><?xml version="1.0" encoding="utf-8"?>
<ds:datastoreItem xmlns:ds="http://schemas.openxmlformats.org/officeDocument/2006/customXml" ds:itemID="{2B5B3FE8-6606-4938-9AEC-4ECDB0E3FC14}">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492251a-d262-4993-82a6-36d5a1e3b366"/>
    <ds:schemaRef ds:uri="http://purl.org/dc/elements/1.1/"/>
    <ds:schemaRef ds:uri="c835984d-f51d-446e-8fd7-d801b581848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83</Words>
  <Application>Microsoft Office PowerPoint</Application>
  <PresentationFormat>Widescreen</PresentationFormat>
  <Paragraphs>12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SP23 Tenure Review Committee</vt:lpstr>
      <vt:lpstr>The Recommendation</vt:lpstr>
      <vt:lpstr>Tenured Faculty for Spring 2023</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Burns-Peters, Davena D.</dc:creator>
  <cp:lastModifiedBy>Burns-Peters, Davena D.</cp:lastModifiedBy>
  <cp:revision>45</cp:revision>
  <dcterms:created xsi:type="dcterms:W3CDTF">2023-03-12T17:23:02Z</dcterms:created>
  <dcterms:modified xsi:type="dcterms:W3CDTF">2023-03-12T17:42:38Z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0x01010078D72962F4FBD9419B3012A868C0B9D1</vt:lpwstr>
  </property>
  <property fmtid="{D5CDD505-2E9C-101B-9397-08002B2CF9AE}" pid="3" name="MediaServiceImageTags">
    <vt:lpwstr/>
  </property>
</Properties>
</file>