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3" r:id="rId6"/>
    <p:sldId id="261" r:id="rId7"/>
    <p:sldId id="262" r:id="rId8"/>
    <p:sldId id="265" r:id="rId9"/>
    <p:sldId id="271" r:id="rId10"/>
    <p:sldId id="267" r:id="rId11"/>
    <p:sldId id="268" r:id="rId12"/>
    <p:sldId id="270" r:id="rId13"/>
    <p:sldId id="269" r:id="rId14"/>
    <p:sldId id="266" r:id="rId15"/>
    <p:sldId id="272" r:id="rId16"/>
    <p:sldId id="25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1C2823-45A9-4D7F-849B-FF280E82DEBB}" v="2" dt="2021-04-22T16:31:43.6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27D40-8516-4B00-BD90-96BCC6BA46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1E6704-E066-4ACF-AFC9-403FD86E80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4A3469-F7E2-42AA-B6C7-690152F1635C}"/>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5" name="Footer Placeholder 4">
            <a:extLst>
              <a:ext uri="{FF2B5EF4-FFF2-40B4-BE49-F238E27FC236}">
                <a16:creationId xmlns:a16="http://schemas.microsoft.com/office/drawing/2014/main" id="{3D57CEA7-4E41-43C0-956F-749164B15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B3B159-CC2B-4EA6-AD4A-C78D37332266}"/>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34262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5A93E-D5EB-4AE1-BD52-CF3727F1AA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775E751-9409-4893-B9D5-E88F9E5FFA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4AB287-2FA0-480F-B680-B2D634C9492F}"/>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5" name="Footer Placeholder 4">
            <a:extLst>
              <a:ext uri="{FF2B5EF4-FFF2-40B4-BE49-F238E27FC236}">
                <a16:creationId xmlns:a16="http://schemas.microsoft.com/office/drawing/2014/main" id="{18E583C4-6A94-458C-9AAE-9407E3292D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246916-658E-4C1C-9837-120CCE25BC5E}"/>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2303847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34E609-4D6A-41FB-9923-B4F0793743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73D2BC-898C-48F5-937B-320DC443E1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4A4988-AB94-4B8E-8F64-5188EE98FC6F}"/>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5" name="Footer Placeholder 4">
            <a:extLst>
              <a:ext uri="{FF2B5EF4-FFF2-40B4-BE49-F238E27FC236}">
                <a16:creationId xmlns:a16="http://schemas.microsoft.com/office/drawing/2014/main" id="{1E318E22-A65E-43A2-A7CC-A7C2F88D62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607B16-9DA7-4500-9AA6-2E96D591D6E8}"/>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1936642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D73A-71AC-40A5-8D59-D8AE37844A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92F3FE-D79F-4DD7-ABB7-B019D84B3A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7575A-5D32-4CC9-9118-9FDA2E9DB1A9}"/>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5" name="Footer Placeholder 4">
            <a:extLst>
              <a:ext uri="{FF2B5EF4-FFF2-40B4-BE49-F238E27FC236}">
                <a16:creationId xmlns:a16="http://schemas.microsoft.com/office/drawing/2014/main" id="{8AB75883-D87E-4E4A-9CCA-5FEF90899A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3E073B-FEFA-4D81-8FA2-570856B9D2BD}"/>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2211890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93636-B60C-4231-BEE3-399AFC01BE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C2EE45-324B-4539-BA94-EA3C4D0DB7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D1980D-EC73-4AFF-A57B-BDCC26492AEB}"/>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5" name="Footer Placeholder 4">
            <a:extLst>
              <a:ext uri="{FF2B5EF4-FFF2-40B4-BE49-F238E27FC236}">
                <a16:creationId xmlns:a16="http://schemas.microsoft.com/office/drawing/2014/main" id="{75E5C480-2FC1-40BC-BCEA-4E7C2BED80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63210E-0A81-402F-B9AB-640142E6152A}"/>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1326824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22F50-6658-4B81-864E-89FBD0F173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C5882D-B8DE-431C-8833-B5FE8B025E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32F79B-3633-42D8-99E6-4BB1C7E598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B8EA0C-C04E-4B16-AB8E-8A314DED1CA0}"/>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6" name="Footer Placeholder 5">
            <a:extLst>
              <a:ext uri="{FF2B5EF4-FFF2-40B4-BE49-F238E27FC236}">
                <a16:creationId xmlns:a16="http://schemas.microsoft.com/office/drawing/2014/main" id="{1BE659AC-6931-4EA9-816C-59E9EFD022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72D77E-F3FC-4D7A-BB2F-181E0A464897}"/>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3717788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99879-41AF-48DC-8E3A-69B8DC6E23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81DA8D-2E12-48F8-8E98-E4C846C564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186DBC-2396-471F-AC71-4B6F6D3F3D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B43917-10DF-4563-99AE-9C71EB66A9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263FB1-ED9E-4064-AD20-7FE3BD7C0C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25B1C6-37EF-4063-993F-6546FD80F234}"/>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8" name="Footer Placeholder 7">
            <a:extLst>
              <a:ext uri="{FF2B5EF4-FFF2-40B4-BE49-F238E27FC236}">
                <a16:creationId xmlns:a16="http://schemas.microsoft.com/office/drawing/2014/main" id="{1FE4485F-634A-430F-9A1B-62D463CAF7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D794F3-9BD6-4405-8A82-EC2A2DD1396F}"/>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1071257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529A2-C70E-4D79-8A59-99E126CF9A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E0823B-3004-476C-B979-C13CFF0FDC08}"/>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4" name="Footer Placeholder 3">
            <a:extLst>
              <a:ext uri="{FF2B5EF4-FFF2-40B4-BE49-F238E27FC236}">
                <a16:creationId xmlns:a16="http://schemas.microsoft.com/office/drawing/2014/main" id="{96A98BCA-D4DD-4E45-8E91-7113AD6B21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0F0F6C-B12F-456C-8E13-44A197C4598C}"/>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2832780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E48D34-B055-4907-9AFC-F7172FA20705}"/>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3" name="Footer Placeholder 2">
            <a:extLst>
              <a:ext uri="{FF2B5EF4-FFF2-40B4-BE49-F238E27FC236}">
                <a16:creationId xmlns:a16="http://schemas.microsoft.com/office/drawing/2014/main" id="{C6091718-64CA-43BB-BB96-63393D1A09D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57A446-73A0-41BD-BEB5-660D3B639BDA}"/>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3787287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9FF5D-3456-4AB6-B5BE-12FC5EE81D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D23EAE-C93D-4AD8-81D7-0577E11A32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3FCA98-2EBA-41C3-AC61-631984733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9F52DB-3A19-4228-8EE0-AB838512F134}"/>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6" name="Footer Placeholder 5">
            <a:extLst>
              <a:ext uri="{FF2B5EF4-FFF2-40B4-BE49-F238E27FC236}">
                <a16:creationId xmlns:a16="http://schemas.microsoft.com/office/drawing/2014/main" id="{254EC034-5A35-42FB-8842-1453E169EF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7801F6-D24F-4865-8EEC-10C7D6028251}"/>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422377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5332D-011D-4C09-B93E-29BCD18A52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18A158-E07B-4797-97B6-E332C136F9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70C675-450E-4534-99FD-1C5A6FC08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310EF-A273-4471-87ED-26DC32A12E48}"/>
              </a:ext>
            </a:extLst>
          </p:cNvPr>
          <p:cNvSpPr>
            <a:spLocks noGrp="1"/>
          </p:cNvSpPr>
          <p:nvPr>
            <p:ph type="dt" sz="half" idx="10"/>
          </p:nvPr>
        </p:nvSpPr>
        <p:spPr/>
        <p:txBody>
          <a:bodyPr/>
          <a:lstStyle/>
          <a:p>
            <a:fld id="{6550BBA1-8066-4EFC-B1C7-65C6F660F1C1}" type="datetimeFigureOut">
              <a:rPr lang="en-US" smtClean="0"/>
              <a:t>5/3/2021</a:t>
            </a:fld>
            <a:endParaRPr lang="en-US"/>
          </a:p>
        </p:txBody>
      </p:sp>
      <p:sp>
        <p:nvSpPr>
          <p:cNvPr id="6" name="Footer Placeholder 5">
            <a:extLst>
              <a:ext uri="{FF2B5EF4-FFF2-40B4-BE49-F238E27FC236}">
                <a16:creationId xmlns:a16="http://schemas.microsoft.com/office/drawing/2014/main" id="{00698A4B-C5B2-459A-A342-F964A6EC40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9D1999-DF14-4F4C-81A8-F796A4D410C9}"/>
              </a:ext>
            </a:extLst>
          </p:cNvPr>
          <p:cNvSpPr>
            <a:spLocks noGrp="1"/>
          </p:cNvSpPr>
          <p:nvPr>
            <p:ph type="sldNum" sz="quarter" idx="12"/>
          </p:nvPr>
        </p:nvSpPr>
        <p:spPr/>
        <p:txBody>
          <a:bodyPr/>
          <a:lstStyle/>
          <a:p>
            <a:fld id="{5C38A396-C43B-4F98-B83A-2613F84CFDDB}" type="slidenum">
              <a:rPr lang="en-US" smtClean="0"/>
              <a:t>‹#›</a:t>
            </a:fld>
            <a:endParaRPr lang="en-US"/>
          </a:p>
        </p:txBody>
      </p:sp>
    </p:spTree>
    <p:extLst>
      <p:ext uri="{BB962C8B-B14F-4D97-AF65-F5344CB8AC3E}">
        <p14:creationId xmlns:p14="http://schemas.microsoft.com/office/powerpoint/2010/main" val="1206157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225078-8A7E-4F40-BE07-1D80F046B0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D2DB59-CF7E-4777-8F15-86EDA64031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82443E-A5D5-410A-A0F2-7A7D94B46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0BBA1-8066-4EFC-B1C7-65C6F660F1C1}" type="datetimeFigureOut">
              <a:rPr lang="en-US" smtClean="0"/>
              <a:t>5/3/2021</a:t>
            </a:fld>
            <a:endParaRPr lang="en-US"/>
          </a:p>
        </p:txBody>
      </p:sp>
      <p:sp>
        <p:nvSpPr>
          <p:cNvPr id="5" name="Footer Placeholder 4">
            <a:extLst>
              <a:ext uri="{FF2B5EF4-FFF2-40B4-BE49-F238E27FC236}">
                <a16:creationId xmlns:a16="http://schemas.microsoft.com/office/drawing/2014/main" id="{468233CF-5455-498C-8C13-1EC0B9A12B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EA9F1A4-05C4-4394-8491-4A97FD02D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38A396-C43B-4F98-B83A-2613F84CFDDB}" type="slidenum">
              <a:rPr lang="en-US" smtClean="0"/>
              <a:t>‹#›</a:t>
            </a:fld>
            <a:endParaRPr lang="en-US"/>
          </a:p>
        </p:txBody>
      </p:sp>
    </p:spTree>
    <p:extLst>
      <p:ext uri="{BB962C8B-B14F-4D97-AF65-F5344CB8AC3E}">
        <p14:creationId xmlns:p14="http://schemas.microsoft.com/office/powerpoint/2010/main" val="1116818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FEEDD-1EB8-43F6-8D5F-52DFF40CEFBF}"/>
              </a:ext>
            </a:extLst>
          </p:cNvPr>
          <p:cNvSpPr>
            <a:spLocks noGrp="1"/>
          </p:cNvSpPr>
          <p:nvPr>
            <p:ph type="ctrTitle"/>
          </p:nvPr>
        </p:nvSpPr>
        <p:spPr/>
        <p:txBody>
          <a:bodyPr/>
          <a:lstStyle/>
          <a:p>
            <a:r>
              <a:rPr lang="en-US" b="1" dirty="0">
                <a:solidFill>
                  <a:schemeClr val="bg1"/>
                </a:solidFill>
              </a:rPr>
              <a:t>GPA and Concurrent Enrollment</a:t>
            </a:r>
          </a:p>
        </p:txBody>
      </p:sp>
      <p:sp>
        <p:nvSpPr>
          <p:cNvPr id="3" name="Subtitle 2">
            <a:extLst>
              <a:ext uri="{FF2B5EF4-FFF2-40B4-BE49-F238E27FC236}">
                <a16:creationId xmlns:a16="http://schemas.microsoft.com/office/drawing/2014/main" id="{FDD3444F-7584-4647-B9D7-D2BA7F4161B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1211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The starting point</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lnSpcReduction="10000"/>
          </a:bodyPr>
          <a:lstStyle/>
          <a:p>
            <a:r>
              <a:rPr lang="en-US" dirty="0"/>
              <a:t>Starting in the 2019-20 Academic year, SBVC lowered the GPA requirement from 3.0 to 2.0.  </a:t>
            </a:r>
          </a:p>
          <a:p>
            <a:pPr lvl="1"/>
            <a:r>
              <a:rPr lang="en-US" dirty="0"/>
              <a:t>The success rate of students enrolled in the Valley Now! Program during the 2019-20 academic year dropped 9% from the previous year.  This includes students who were registered in 2020SP and had to drop as a result of COVID 19.  </a:t>
            </a:r>
          </a:p>
          <a:p>
            <a:pPr lvl="1"/>
            <a:r>
              <a:rPr lang="en-US" dirty="0"/>
              <a:t>When 2018FA (3.0 requirement) is compared to 2019FA (2.0 requirement), there is a 4% decrease in student success.</a:t>
            </a:r>
          </a:p>
          <a:p>
            <a:r>
              <a:rPr lang="en-US" dirty="0"/>
              <a:t>The Valley Now! office, which deals with concurrent enrollment courses planned in partnership with our local high schools/high school district, identified improving student success as a top priority in their college planning documents.  </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170841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New Strategies in Place</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The Valley Now! office is working to ensure that high school students receive support from both the SBVC tutoring center as well as high school personnel. In several courses, high school instructors help reinforce information for concurrent enrollment courses.  We’re hoping to expand this support.</a:t>
            </a:r>
          </a:p>
          <a:p>
            <a:r>
              <a:rPr lang="en-US" dirty="0"/>
              <a:t>In the 2021SP semester, Valley Now! teamed with the Supplemental Instruction (SI) program for the first time</a:t>
            </a:r>
          </a:p>
          <a:p>
            <a:pPr lvl="1"/>
            <a:r>
              <a:rPr lang="en-US" dirty="0"/>
              <a:t>After the semester ends, the success rate of that course will be compared to other courses </a:t>
            </a:r>
          </a:p>
          <a:p>
            <a:pPr lvl="1"/>
            <a:r>
              <a:rPr lang="en-US" dirty="0"/>
              <a:t>If effective, we are hoping to expand on the use of SI to help dual enrollment students develop the skills necessary to be successful in college courses</a:t>
            </a:r>
          </a:p>
          <a:p>
            <a:pPr marL="457200" lvl="1"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3523361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New Strategies in Place</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lnSpcReduction="10000"/>
          </a:bodyPr>
          <a:lstStyle/>
          <a:p>
            <a:r>
              <a:rPr lang="en-US" dirty="0"/>
              <a:t>Starting in the 2021FA semester:</a:t>
            </a:r>
          </a:p>
          <a:p>
            <a:pPr lvl="1"/>
            <a:r>
              <a:rPr lang="en-US" dirty="0"/>
              <a:t>The Valley Now! program is requiring students who are new to dual enrollment as well as students who listed more </a:t>
            </a:r>
            <a:r>
              <a:rPr lang="en-US"/>
              <a:t>than two </a:t>
            </a:r>
            <a:r>
              <a:rPr lang="en-US" dirty="0"/>
              <a:t>courses on their concurrent enrollment petition to meet with a dual enrollment counselor. </a:t>
            </a:r>
          </a:p>
          <a:p>
            <a:pPr lvl="2"/>
            <a:r>
              <a:rPr lang="en-US" dirty="0"/>
              <a:t>During this meeting, counselors are discussing the expectations of college courses, rigor expected, and resources available. </a:t>
            </a:r>
          </a:p>
          <a:p>
            <a:pPr lvl="2"/>
            <a:r>
              <a:rPr lang="en-US" dirty="0"/>
              <a:t>After this meeting, the vast majority of students reduce the number of courses listed on their concurrent enrollment petition to one or two.  </a:t>
            </a:r>
          </a:p>
          <a:p>
            <a:pPr lvl="1"/>
            <a:r>
              <a:rPr lang="en-US" dirty="0"/>
              <a:t>The Valley Now! counselors are offering bi-weekly workshops to current and prospective dual enrollment students to help them develop the skills necessary for success</a:t>
            </a:r>
          </a:p>
          <a:p>
            <a:pPr lvl="1"/>
            <a:r>
              <a:rPr lang="en-US" dirty="0"/>
              <a:t>Valley Now! counselors will monitor dual enrollment students for flags, collect progress reports, and offer intervention for struggling students.  </a:t>
            </a:r>
          </a:p>
          <a:p>
            <a:endParaRPr lang="en-US" dirty="0"/>
          </a:p>
          <a:p>
            <a:pPr marL="0" indent="0">
              <a:buNone/>
            </a:pPr>
            <a:endParaRPr lang="en-US" dirty="0"/>
          </a:p>
        </p:txBody>
      </p:sp>
    </p:spTree>
    <p:extLst>
      <p:ext uri="{BB962C8B-B14F-4D97-AF65-F5344CB8AC3E}">
        <p14:creationId xmlns:p14="http://schemas.microsoft.com/office/powerpoint/2010/main" val="1223621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New Strategies in Place</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Starting in the 2021FA semester:</a:t>
            </a:r>
          </a:p>
          <a:p>
            <a:pPr lvl="1"/>
            <a:r>
              <a:rPr lang="en-US" dirty="0"/>
              <a:t>Students in the Valley Now! program will be required to attend a special welcome meeting prior to the start of courses.  In this meeting, students will be reminded of the expectations, rigor, and resources available.  An introduction and breakdown of Canvas will also be provided.  </a:t>
            </a:r>
          </a:p>
          <a:p>
            <a:pPr lvl="1"/>
            <a:r>
              <a:rPr lang="en-US" dirty="0"/>
              <a:t>The Valley Now! office is launching a weekly update for dual enrollment students to help keep them aware of resources available to them</a:t>
            </a:r>
          </a:p>
          <a:p>
            <a:endParaRPr lang="en-US" dirty="0"/>
          </a:p>
          <a:p>
            <a:pPr marL="457200" lvl="1"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56059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If not GPA, then what?</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We’ve already built infrastructure to support dual enrollment student success and ensure students are ready for college-level rigor</a:t>
            </a:r>
          </a:p>
          <a:p>
            <a:r>
              <a:rPr lang="en-US" dirty="0"/>
              <a:t>We want input from all interested faculty.  Please join us at the Valley Now! Workgroup to help come up with an alternative that can be used to promote success for all dual enrollment students</a:t>
            </a:r>
          </a:p>
          <a:p>
            <a:pPr lvl="1"/>
            <a:r>
              <a:rPr lang="en-US" dirty="0"/>
              <a:t>The Valley Now! Workgroup, which deals specifically with dual enrollment at SBVC, will work developing a recommendation to present to Academic Senate.  The workgroup meets on the second Wednesday of the month, from 1:00 – 2:00 pm.  </a:t>
            </a:r>
            <a:r>
              <a:rPr lang="en-US"/>
              <a:t>If </a:t>
            </a:r>
            <a:r>
              <a:rPr lang="en-US" dirty="0"/>
              <a:t>you’d like to attend, please contact Brenda Morales at bmorales@valleycollege.edu</a:t>
            </a:r>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3449444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Next Steps</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fontScale="92500" lnSpcReduction="10000"/>
          </a:bodyPr>
          <a:lstStyle/>
          <a:p>
            <a:r>
              <a:rPr lang="en-US" dirty="0"/>
              <a:t>SBVC is currently out of compliance with Ed. Code.  According to the California Community College Chancellor’s Office, the GPA requirement must be removed. </a:t>
            </a:r>
          </a:p>
          <a:p>
            <a:r>
              <a:rPr lang="en-US" dirty="0"/>
              <a:t>Some systems have already been put in place to ensure students are ready for the academic rigor of SBVC courses.  This structure will continue to be used and will be evaluated for effectiveness.  </a:t>
            </a:r>
          </a:p>
          <a:p>
            <a:r>
              <a:rPr lang="en-US" dirty="0"/>
              <a:t>The Valley Now! Workgroup will continue to meet throughout the Fall Semester to refine the support structures for concurrent enrollment students.  Faculty input is always welcome at those meetings. </a:t>
            </a:r>
          </a:p>
          <a:p>
            <a:r>
              <a:rPr lang="en-US" dirty="0"/>
              <a:t>Once the Valley Now! Workgroup develops a recommendation for a rubric for Concurrent Enrollment Student Admission, it will be brought to the Academic Senate for discussion </a:t>
            </a:r>
            <a:r>
              <a:rPr lang="en-US"/>
              <a:t>and approval.  </a:t>
            </a:r>
            <a:endParaRPr lang="en-US" dirty="0"/>
          </a:p>
          <a:p>
            <a:endParaRPr lang="en-US" dirty="0"/>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345360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E1F6F-DA51-4C14-A512-B03D61E4B7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2BC7B1F-1DB8-4F3E-A193-2D407270132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76145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First, some terms</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At the state level, there is no formal distinction between the terms </a:t>
            </a:r>
            <a:r>
              <a:rPr lang="en-US" b="1" dirty="0"/>
              <a:t>Dual Enrollment </a:t>
            </a:r>
            <a:r>
              <a:rPr lang="en-US" dirty="0"/>
              <a:t>and </a:t>
            </a:r>
            <a:r>
              <a:rPr lang="en-US" b="1" dirty="0"/>
              <a:t>Concurrent Enrollment</a:t>
            </a:r>
            <a:r>
              <a:rPr lang="en-US" dirty="0"/>
              <a:t>.  Some schools differentiate between the two – but this is a </a:t>
            </a:r>
            <a:r>
              <a:rPr lang="en-US" i="1" dirty="0"/>
              <a:t>local</a:t>
            </a:r>
            <a:r>
              <a:rPr lang="en-US" dirty="0"/>
              <a:t> definition and is not done uniformly across institutions. </a:t>
            </a:r>
          </a:p>
          <a:p>
            <a:r>
              <a:rPr lang="en-US" dirty="0"/>
              <a:t>Instead, the state refers to high school students who take college courses as “special admit students.”</a:t>
            </a:r>
          </a:p>
        </p:txBody>
      </p:sp>
    </p:spTree>
    <p:extLst>
      <p:ext uri="{BB962C8B-B14F-4D97-AF65-F5344CB8AC3E}">
        <p14:creationId xmlns:p14="http://schemas.microsoft.com/office/powerpoint/2010/main" val="2852668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First, some terms</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According to the state, there are only two main tracks for special-admit students: </a:t>
            </a:r>
          </a:p>
          <a:p>
            <a:pPr lvl="1"/>
            <a:r>
              <a:rPr lang="en-US" dirty="0"/>
              <a:t>CCAP – high school students who enroll in courses offered under AB288 and AB30</a:t>
            </a:r>
          </a:p>
          <a:p>
            <a:pPr lvl="1"/>
            <a:r>
              <a:rPr lang="en-US" dirty="0"/>
              <a:t>Non-CCAP – special admit students taking courses not offered under AB288/AB30. </a:t>
            </a:r>
          </a:p>
          <a:p>
            <a:r>
              <a:rPr lang="en-US" dirty="0"/>
              <a:t>For the purposes of this PowerPoint, we will use the terms “dual enrollment” and “concurrent enrollment” interchangeably to refer to </a:t>
            </a:r>
            <a:r>
              <a:rPr lang="en-US" i="1" dirty="0"/>
              <a:t>all</a:t>
            </a:r>
            <a:r>
              <a:rPr lang="en-US" dirty="0"/>
              <a:t> special-admit students.  </a:t>
            </a:r>
          </a:p>
          <a:p>
            <a:pPr marL="0" indent="0">
              <a:buNone/>
            </a:pPr>
            <a:endParaRPr lang="en-US" dirty="0"/>
          </a:p>
        </p:txBody>
      </p:sp>
    </p:spTree>
    <p:extLst>
      <p:ext uri="{BB962C8B-B14F-4D97-AF65-F5344CB8AC3E}">
        <p14:creationId xmlns:p14="http://schemas.microsoft.com/office/powerpoint/2010/main" val="4062831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An overview of CCAP</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Courses offered under AB288 and AB30 are done so through a College and Career Access Pathway (CCAP) Agreement. </a:t>
            </a:r>
          </a:p>
          <a:p>
            <a:r>
              <a:rPr lang="en-US" dirty="0"/>
              <a:t>For the 2021-22 Academic Year, SBVC will have active CCAP Agreements in place with San Bernardino City Unified School District, Rialto Unified School District, PAL Charter Academy, Entrepreneur High School, and Norton Science and Learning Academy. </a:t>
            </a:r>
          </a:p>
          <a:p>
            <a:r>
              <a:rPr lang="en-US" dirty="0"/>
              <a:t>The goal of CCAP is to make dual enrollment accessible to all students, not just scholastically advanced students. </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489181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Regulations related to CCAP Dual Enrollment</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fontScale="85000" lnSpcReduction="10000"/>
          </a:bodyPr>
          <a:lstStyle/>
          <a:p>
            <a:r>
              <a:rPr lang="en-US" dirty="0"/>
              <a:t>Students must only complete one application during the duration of CCAP participation</a:t>
            </a:r>
          </a:p>
          <a:p>
            <a:r>
              <a:rPr lang="en-US" dirty="0"/>
              <a:t>Only one parental consent is required for the duration of CCAP participation</a:t>
            </a:r>
          </a:p>
          <a:p>
            <a:r>
              <a:rPr lang="en-US" dirty="0"/>
              <a:t>Courses offered on the high school campus can be “closed” to traditional SBVC students</a:t>
            </a:r>
          </a:p>
          <a:p>
            <a:r>
              <a:rPr lang="en-US" dirty="0"/>
              <a:t>Students taking </a:t>
            </a:r>
            <a:r>
              <a:rPr lang="en-US" i="1" dirty="0"/>
              <a:t>only</a:t>
            </a:r>
            <a:r>
              <a:rPr lang="en-US" dirty="0"/>
              <a:t> CCAP courses can enroll in up to 15 units per semester. </a:t>
            </a:r>
          </a:p>
          <a:p>
            <a:r>
              <a:rPr lang="en-US" dirty="0"/>
              <a:t>Sequences of courses are carefully planned for specific high schools.  Only students from that high school enrolling in the planned courses are counted as CCAP students.</a:t>
            </a:r>
          </a:p>
          <a:p>
            <a:r>
              <a:rPr lang="en-US" dirty="0"/>
              <a:t>CCAP students are exempt from tuition fees, student representation fees, transcript fees, non-resident fees (except through Labor Code 3074.7), and child development center fees</a:t>
            </a:r>
          </a:p>
          <a:p>
            <a:endParaRPr lang="en-US" dirty="0"/>
          </a:p>
          <a:p>
            <a:pPr marL="0" indent="0">
              <a:buNone/>
            </a:pPr>
            <a:endParaRPr lang="en-US" dirty="0"/>
          </a:p>
        </p:txBody>
      </p:sp>
    </p:spTree>
    <p:extLst>
      <p:ext uri="{BB962C8B-B14F-4D97-AF65-F5344CB8AC3E}">
        <p14:creationId xmlns:p14="http://schemas.microsoft.com/office/powerpoint/2010/main" val="1059647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An overview of non-CCAP</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lnSpcReduction="10000"/>
          </a:bodyPr>
          <a:lstStyle/>
          <a:p>
            <a:r>
              <a:rPr lang="en-US" dirty="0"/>
              <a:t>Unless specifically mentioned in AB288 or AB30, the Education Code for non-CCAP special admit students applies to special admit students on the CCAP track.  </a:t>
            </a:r>
          </a:p>
          <a:p>
            <a:r>
              <a:rPr lang="en-US" dirty="0"/>
              <a:t>The population of non-CCAP concurrent enrollment students is incredibly diverse. This includes:</a:t>
            </a:r>
          </a:p>
          <a:p>
            <a:pPr lvl="1"/>
            <a:r>
              <a:rPr lang="en-US" dirty="0"/>
              <a:t>High School students in Middle College </a:t>
            </a:r>
          </a:p>
          <a:p>
            <a:pPr lvl="1"/>
            <a:r>
              <a:rPr lang="en-US" dirty="0"/>
              <a:t>High School students taking SBVC courses offered at their high school campuses </a:t>
            </a:r>
          </a:p>
          <a:p>
            <a:pPr lvl="1"/>
            <a:r>
              <a:rPr lang="en-US" dirty="0"/>
              <a:t>High School students coming to SBVC to take courses that interest them </a:t>
            </a:r>
          </a:p>
          <a:p>
            <a:pPr lvl="1"/>
            <a:r>
              <a:rPr lang="en-US" dirty="0"/>
              <a:t>Adult School students in a High School Diploma Program</a:t>
            </a:r>
          </a:p>
          <a:p>
            <a:pPr lvl="1"/>
            <a:r>
              <a:rPr lang="en-US" dirty="0"/>
              <a:t>Adult School students in a High School Equivalency Certificate Program</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535844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Regulations related to Non-CCAP Dual Enrollment</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lnSpcReduction="10000"/>
          </a:bodyPr>
          <a:lstStyle/>
          <a:p>
            <a:r>
              <a:rPr lang="en-US" dirty="0"/>
              <a:t>Important laws to note:</a:t>
            </a:r>
          </a:p>
          <a:p>
            <a:pPr lvl="1"/>
            <a:r>
              <a:rPr lang="en-US" dirty="0"/>
              <a:t>All High School students must attend high school at least part time (at least 180 minutes of high school instruction per day) in order to qualify for dual enrollment</a:t>
            </a:r>
          </a:p>
          <a:p>
            <a:pPr lvl="1"/>
            <a:r>
              <a:rPr lang="en-US" dirty="0"/>
              <a:t>Non-CCAP dual enrollment students may take up to 11 units per semester</a:t>
            </a:r>
          </a:p>
          <a:p>
            <a:pPr lvl="1"/>
            <a:r>
              <a:rPr lang="en-US" dirty="0"/>
              <a:t>All dual enrollment students require the recommendation of their high school principals</a:t>
            </a:r>
          </a:p>
          <a:p>
            <a:pPr lvl="1"/>
            <a:r>
              <a:rPr lang="en-US" dirty="0"/>
              <a:t>Non-CCAP courses must be open to all SBVC students and published online at least 30 days prior to the start of class</a:t>
            </a:r>
          </a:p>
          <a:p>
            <a:pPr lvl="1"/>
            <a:r>
              <a:rPr lang="en-US" dirty="0"/>
              <a:t>All dual enrollment students, except for nonresident aliens as outlined in paragraph (15) of subsection (a) of Section 1101 of Title 8 of the United States Code, are considered residents for tuition purposes</a:t>
            </a:r>
          </a:p>
          <a:p>
            <a:pPr marL="457200" lvl="1" indent="0">
              <a:buNone/>
            </a:pPr>
            <a:endParaRPr lang="en-US" dirty="0"/>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3296298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Regulations related to all Dual Enrollment</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fontScale="92500" lnSpcReduction="10000"/>
          </a:bodyPr>
          <a:lstStyle/>
          <a:p>
            <a:r>
              <a:rPr lang="en-US" dirty="0"/>
              <a:t>Admission may be limited based on:</a:t>
            </a:r>
          </a:p>
          <a:p>
            <a:pPr lvl="1"/>
            <a:r>
              <a:rPr lang="en-US" dirty="0"/>
              <a:t>Age, </a:t>
            </a:r>
          </a:p>
          <a:p>
            <a:pPr lvl="1"/>
            <a:r>
              <a:rPr lang="en-US" dirty="0"/>
              <a:t>Grade level</a:t>
            </a:r>
          </a:p>
          <a:p>
            <a:pPr lvl="1"/>
            <a:r>
              <a:rPr lang="en-US" dirty="0"/>
              <a:t>Assessment instruments, methods, or procedures</a:t>
            </a:r>
          </a:p>
          <a:p>
            <a:pPr lvl="2"/>
            <a:r>
              <a:rPr lang="en-US" dirty="0"/>
              <a:t>Currently, the Guided self-placement is not being used to determine eligibility for Admission.  Students are being denied based on high school GPA prior to completing the guided self-placement</a:t>
            </a:r>
          </a:p>
          <a:p>
            <a:r>
              <a:rPr lang="en-US" dirty="0"/>
              <a:t>As of January 2021, direct correspondence from the CCCO’s office indicated that high school GPA can NOT be used to restrict admission or enrollment.</a:t>
            </a:r>
          </a:p>
          <a:p>
            <a:r>
              <a:rPr lang="en-US" dirty="0"/>
              <a:t>Once admitted, SBVC can only restrict enrollment in particular courses based on established prerequisites.  Students admitted to take Vocational courses cannot be excluded from transfer-level courses for which they qualify.  </a:t>
            </a:r>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2743128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6B293-D557-4BA8-9EEA-2CD711FC3509}"/>
              </a:ext>
            </a:extLst>
          </p:cNvPr>
          <p:cNvSpPr>
            <a:spLocks noGrp="1"/>
          </p:cNvSpPr>
          <p:nvPr>
            <p:ph type="title"/>
          </p:nvPr>
        </p:nvSpPr>
        <p:spPr>
          <a:solidFill>
            <a:schemeClr val="bg1">
              <a:alpha val="86000"/>
            </a:schemeClr>
          </a:solidFill>
        </p:spPr>
        <p:txBody>
          <a:bodyPr/>
          <a:lstStyle/>
          <a:p>
            <a:r>
              <a:rPr lang="en-US" b="1" dirty="0"/>
              <a:t>If not GPA, then what?</a:t>
            </a:r>
          </a:p>
        </p:txBody>
      </p:sp>
      <p:sp>
        <p:nvSpPr>
          <p:cNvPr id="3" name="Content Placeholder 2">
            <a:extLst>
              <a:ext uri="{FF2B5EF4-FFF2-40B4-BE49-F238E27FC236}">
                <a16:creationId xmlns:a16="http://schemas.microsoft.com/office/drawing/2014/main" id="{342EB52A-AA87-4978-9814-9FCE156F045E}"/>
              </a:ext>
            </a:extLst>
          </p:cNvPr>
          <p:cNvSpPr>
            <a:spLocks noGrp="1"/>
          </p:cNvSpPr>
          <p:nvPr>
            <p:ph idx="1"/>
          </p:nvPr>
        </p:nvSpPr>
        <p:spPr>
          <a:solidFill>
            <a:schemeClr val="bg1">
              <a:alpha val="86000"/>
            </a:schemeClr>
          </a:solidFill>
        </p:spPr>
        <p:txBody>
          <a:bodyPr>
            <a:normAutofit/>
          </a:bodyPr>
          <a:lstStyle/>
          <a:p>
            <a:r>
              <a:rPr lang="en-US" dirty="0"/>
              <a:t>The goal of the GPA requirement was to ensure that students were prepared for the academic rigor of college coursework.  </a:t>
            </a:r>
          </a:p>
          <a:p>
            <a:pPr lvl="1"/>
            <a:r>
              <a:rPr lang="en-US" dirty="0"/>
              <a:t>We need to determine a replacement for the GPA requirement that is allowable under Ed Code</a:t>
            </a:r>
          </a:p>
          <a:p>
            <a:pPr lvl="1"/>
            <a:r>
              <a:rPr lang="en-US" dirty="0"/>
              <a:t>If the goal of the GPA requirement was to help ensure success, the replacement may take the form of structured supports to help dual enrollment students be successful in college courses</a:t>
            </a:r>
          </a:p>
          <a:p>
            <a:pPr lvl="2"/>
            <a:r>
              <a:rPr lang="en-US" dirty="0"/>
              <a:t>We’ve already put many new structures in place</a:t>
            </a:r>
          </a:p>
          <a:p>
            <a:pPr marL="457200" lvl="1"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410584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TotalTime>
  <Words>1485</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GPA and Concurrent Enrollment</vt:lpstr>
      <vt:lpstr>First, some terms</vt:lpstr>
      <vt:lpstr>First, some terms</vt:lpstr>
      <vt:lpstr>An overview of CCAP</vt:lpstr>
      <vt:lpstr>Regulations related to CCAP Dual Enrollment</vt:lpstr>
      <vt:lpstr>An overview of non-CCAP</vt:lpstr>
      <vt:lpstr>Regulations related to Non-CCAP Dual Enrollment</vt:lpstr>
      <vt:lpstr>Regulations related to all Dual Enrollment</vt:lpstr>
      <vt:lpstr>If not GPA, then what?</vt:lpstr>
      <vt:lpstr>The starting point</vt:lpstr>
      <vt:lpstr>New Strategies in Place</vt:lpstr>
      <vt:lpstr>New Strategies in Place</vt:lpstr>
      <vt:lpstr>New Strategies in Place</vt:lpstr>
      <vt:lpstr>If not GPA, then what?</vt:lpstr>
      <vt:lpstr>Next Steps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GPA and Concurrent Enrollment</dc:title>
  <dc:creator>Miller, Kimberly S.</dc:creator>
  <cp:lastModifiedBy>Berchman Melancon</cp:lastModifiedBy>
  <cp:revision>9</cp:revision>
  <dcterms:created xsi:type="dcterms:W3CDTF">2021-04-22T14:53:13Z</dcterms:created>
  <dcterms:modified xsi:type="dcterms:W3CDTF">2021-05-03T22:01:36Z</dcterms:modified>
</cp:coreProperties>
</file>