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7" r:id="rId6"/>
    <p:sldId id="258" r:id="rId7"/>
    <p:sldId id="259" r:id="rId8"/>
    <p:sldId id="260" r:id="rId9"/>
    <p:sldId id="261"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75"/>
    <p:restoredTop sz="94694"/>
  </p:normalViewPr>
  <p:slideViewPr>
    <p:cSldViewPr snapToGrid="0" snapToObjects="1">
      <p:cViewPr varScale="1">
        <p:scale>
          <a:sx n="81" d="100"/>
          <a:sy n="81" d="100"/>
        </p:scale>
        <p:origin x="619"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D45CA-F573-F249-B71A-9A67905757F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3B158D-5E20-2142-86A8-EAB5D3985E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7CF61BB-8B3F-024B-ADCD-DF8671446758}"/>
              </a:ext>
            </a:extLst>
          </p:cNvPr>
          <p:cNvSpPr>
            <a:spLocks noGrp="1"/>
          </p:cNvSpPr>
          <p:nvPr>
            <p:ph type="dt" sz="half" idx="10"/>
          </p:nvPr>
        </p:nvSpPr>
        <p:spPr/>
        <p:txBody>
          <a:bodyPr/>
          <a:lstStyle/>
          <a:p>
            <a:fld id="{9CD55EB6-5916-E548-B326-CA9670F11FAE}" type="datetimeFigureOut">
              <a:rPr lang="en-US" smtClean="0"/>
              <a:t>5/2/2021</a:t>
            </a:fld>
            <a:endParaRPr lang="en-US"/>
          </a:p>
        </p:txBody>
      </p:sp>
      <p:sp>
        <p:nvSpPr>
          <p:cNvPr id="5" name="Footer Placeholder 4">
            <a:extLst>
              <a:ext uri="{FF2B5EF4-FFF2-40B4-BE49-F238E27FC236}">
                <a16:creationId xmlns:a16="http://schemas.microsoft.com/office/drawing/2014/main" id="{10C39E3E-6DE3-0E48-AAC5-E9737FC275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76A3DF-2E39-4349-B521-5AA752638A1C}"/>
              </a:ext>
            </a:extLst>
          </p:cNvPr>
          <p:cNvSpPr>
            <a:spLocks noGrp="1"/>
          </p:cNvSpPr>
          <p:nvPr>
            <p:ph type="sldNum" sz="quarter" idx="12"/>
          </p:nvPr>
        </p:nvSpPr>
        <p:spPr/>
        <p:txBody>
          <a:bodyPr/>
          <a:lstStyle/>
          <a:p>
            <a:fld id="{1B1E2515-3C23-2A4C-BD08-7E7571FBE3E0}" type="slidenum">
              <a:rPr lang="en-US" smtClean="0"/>
              <a:t>‹#›</a:t>
            </a:fld>
            <a:endParaRPr lang="en-US"/>
          </a:p>
        </p:txBody>
      </p:sp>
    </p:spTree>
    <p:extLst>
      <p:ext uri="{BB962C8B-B14F-4D97-AF65-F5344CB8AC3E}">
        <p14:creationId xmlns:p14="http://schemas.microsoft.com/office/powerpoint/2010/main" val="2712370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DFC01-1A5D-B246-97E6-E833F01A9B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E605950-F21E-984E-9F38-FF4F92E1B8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156E60-D220-634D-9D7E-26EC4446DDB7}"/>
              </a:ext>
            </a:extLst>
          </p:cNvPr>
          <p:cNvSpPr>
            <a:spLocks noGrp="1"/>
          </p:cNvSpPr>
          <p:nvPr>
            <p:ph type="dt" sz="half" idx="10"/>
          </p:nvPr>
        </p:nvSpPr>
        <p:spPr/>
        <p:txBody>
          <a:bodyPr/>
          <a:lstStyle/>
          <a:p>
            <a:fld id="{9CD55EB6-5916-E548-B326-CA9670F11FAE}" type="datetimeFigureOut">
              <a:rPr lang="en-US" smtClean="0"/>
              <a:t>5/2/2021</a:t>
            </a:fld>
            <a:endParaRPr lang="en-US"/>
          </a:p>
        </p:txBody>
      </p:sp>
      <p:sp>
        <p:nvSpPr>
          <p:cNvPr id="5" name="Footer Placeholder 4">
            <a:extLst>
              <a:ext uri="{FF2B5EF4-FFF2-40B4-BE49-F238E27FC236}">
                <a16:creationId xmlns:a16="http://schemas.microsoft.com/office/drawing/2014/main" id="{8A7AAE90-9547-2247-8620-8D333B8DD8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09C160-BEEE-2849-ACB1-703DAD24C287}"/>
              </a:ext>
            </a:extLst>
          </p:cNvPr>
          <p:cNvSpPr>
            <a:spLocks noGrp="1"/>
          </p:cNvSpPr>
          <p:nvPr>
            <p:ph type="sldNum" sz="quarter" idx="12"/>
          </p:nvPr>
        </p:nvSpPr>
        <p:spPr/>
        <p:txBody>
          <a:bodyPr/>
          <a:lstStyle/>
          <a:p>
            <a:fld id="{1B1E2515-3C23-2A4C-BD08-7E7571FBE3E0}" type="slidenum">
              <a:rPr lang="en-US" smtClean="0"/>
              <a:t>‹#›</a:t>
            </a:fld>
            <a:endParaRPr lang="en-US"/>
          </a:p>
        </p:txBody>
      </p:sp>
    </p:spTree>
    <p:extLst>
      <p:ext uri="{BB962C8B-B14F-4D97-AF65-F5344CB8AC3E}">
        <p14:creationId xmlns:p14="http://schemas.microsoft.com/office/powerpoint/2010/main" val="1131253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DEE7AA-43E4-5E40-AF23-6384ACFEC91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4572BD6-5263-1C4B-8412-41607B56205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72ED12-8711-4B4D-ACB3-0518FCE421AD}"/>
              </a:ext>
            </a:extLst>
          </p:cNvPr>
          <p:cNvSpPr>
            <a:spLocks noGrp="1"/>
          </p:cNvSpPr>
          <p:nvPr>
            <p:ph type="dt" sz="half" idx="10"/>
          </p:nvPr>
        </p:nvSpPr>
        <p:spPr/>
        <p:txBody>
          <a:bodyPr/>
          <a:lstStyle/>
          <a:p>
            <a:fld id="{9CD55EB6-5916-E548-B326-CA9670F11FAE}" type="datetimeFigureOut">
              <a:rPr lang="en-US" smtClean="0"/>
              <a:t>5/2/2021</a:t>
            </a:fld>
            <a:endParaRPr lang="en-US"/>
          </a:p>
        </p:txBody>
      </p:sp>
      <p:sp>
        <p:nvSpPr>
          <p:cNvPr id="5" name="Footer Placeholder 4">
            <a:extLst>
              <a:ext uri="{FF2B5EF4-FFF2-40B4-BE49-F238E27FC236}">
                <a16:creationId xmlns:a16="http://schemas.microsoft.com/office/drawing/2014/main" id="{992F0BE1-F027-B74C-A448-F5CBD4D354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AD6D46-4395-0743-84B6-153ED055B9EA}"/>
              </a:ext>
            </a:extLst>
          </p:cNvPr>
          <p:cNvSpPr>
            <a:spLocks noGrp="1"/>
          </p:cNvSpPr>
          <p:nvPr>
            <p:ph type="sldNum" sz="quarter" idx="12"/>
          </p:nvPr>
        </p:nvSpPr>
        <p:spPr/>
        <p:txBody>
          <a:bodyPr/>
          <a:lstStyle/>
          <a:p>
            <a:fld id="{1B1E2515-3C23-2A4C-BD08-7E7571FBE3E0}" type="slidenum">
              <a:rPr lang="en-US" smtClean="0"/>
              <a:t>‹#›</a:t>
            </a:fld>
            <a:endParaRPr lang="en-US"/>
          </a:p>
        </p:txBody>
      </p:sp>
    </p:spTree>
    <p:extLst>
      <p:ext uri="{BB962C8B-B14F-4D97-AF65-F5344CB8AC3E}">
        <p14:creationId xmlns:p14="http://schemas.microsoft.com/office/powerpoint/2010/main" val="1314748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5DF6F-0DBB-2741-8156-C36D581698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770481-81B0-3C4C-B057-ACD6066950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832FB8-0630-7940-B736-EB79EF1230CE}"/>
              </a:ext>
            </a:extLst>
          </p:cNvPr>
          <p:cNvSpPr>
            <a:spLocks noGrp="1"/>
          </p:cNvSpPr>
          <p:nvPr>
            <p:ph type="dt" sz="half" idx="10"/>
          </p:nvPr>
        </p:nvSpPr>
        <p:spPr/>
        <p:txBody>
          <a:bodyPr/>
          <a:lstStyle/>
          <a:p>
            <a:fld id="{9CD55EB6-5916-E548-B326-CA9670F11FAE}" type="datetimeFigureOut">
              <a:rPr lang="en-US" smtClean="0"/>
              <a:t>5/2/2021</a:t>
            </a:fld>
            <a:endParaRPr lang="en-US"/>
          </a:p>
        </p:txBody>
      </p:sp>
      <p:sp>
        <p:nvSpPr>
          <p:cNvPr id="5" name="Footer Placeholder 4">
            <a:extLst>
              <a:ext uri="{FF2B5EF4-FFF2-40B4-BE49-F238E27FC236}">
                <a16:creationId xmlns:a16="http://schemas.microsoft.com/office/drawing/2014/main" id="{C881D6B6-81A8-9E43-B760-F83814311F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1F029A-3680-554B-9E69-FBF196FCEA44}"/>
              </a:ext>
            </a:extLst>
          </p:cNvPr>
          <p:cNvSpPr>
            <a:spLocks noGrp="1"/>
          </p:cNvSpPr>
          <p:nvPr>
            <p:ph type="sldNum" sz="quarter" idx="12"/>
          </p:nvPr>
        </p:nvSpPr>
        <p:spPr/>
        <p:txBody>
          <a:bodyPr/>
          <a:lstStyle/>
          <a:p>
            <a:fld id="{1B1E2515-3C23-2A4C-BD08-7E7571FBE3E0}" type="slidenum">
              <a:rPr lang="en-US" smtClean="0"/>
              <a:t>‹#›</a:t>
            </a:fld>
            <a:endParaRPr lang="en-US"/>
          </a:p>
        </p:txBody>
      </p:sp>
    </p:spTree>
    <p:extLst>
      <p:ext uri="{BB962C8B-B14F-4D97-AF65-F5344CB8AC3E}">
        <p14:creationId xmlns:p14="http://schemas.microsoft.com/office/powerpoint/2010/main" val="1592839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53A8E-7C85-1B4B-BEC4-59FB23A5F22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E9A744A-F2AD-8E44-A85A-6C5D2D3BD0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4196BE1-EABB-1048-AAF6-C65FED0BD2FB}"/>
              </a:ext>
            </a:extLst>
          </p:cNvPr>
          <p:cNvSpPr>
            <a:spLocks noGrp="1"/>
          </p:cNvSpPr>
          <p:nvPr>
            <p:ph type="dt" sz="half" idx="10"/>
          </p:nvPr>
        </p:nvSpPr>
        <p:spPr/>
        <p:txBody>
          <a:bodyPr/>
          <a:lstStyle/>
          <a:p>
            <a:fld id="{9CD55EB6-5916-E548-B326-CA9670F11FAE}" type="datetimeFigureOut">
              <a:rPr lang="en-US" smtClean="0"/>
              <a:t>5/2/2021</a:t>
            </a:fld>
            <a:endParaRPr lang="en-US"/>
          </a:p>
        </p:txBody>
      </p:sp>
      <p:sp>
        <p:nvSpPr>
          <p:cNvPr id="5" name="Footer Placeholder 4">
            <a:extLst>
              <a:ext uri="{FF2B5EF4-FFF2-40B4-BE49-F238E27FC236}">
                <a16:creationId xmlns:a16="http://schemas.microsoft.com/office/drawing/2014/main" id="{FF884B7D-A84B-0B40-969E-00383A2CE2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22DE44-9F0E-724D-9808-18677F7A9AF3}"/>
              </a:ext>
            </a:extLst>
          </p:cNvPr>
          <p:cNvSpPr>
            <a:spLocks noGrp="1"/>
          </p:cNvSpPr>
          <p:nvPr>
            <p:ph type="sldNum" sz="quarter" idx="12"/>
          </p:nvPr>
        </p:nvSpPr>
        <p:spPr/>
        <p:txBody>
          <a:bodyPr/>
          <a:lstStyle/>
          <a:p>
            <a:fld id="{1B1E2515-3C23-2A4C-BD08-7E7571FBE3E0}" type="slidenum">
              <a:rPr lang="en-US" smtClean="0"/>
              <a:t>‹#›</a:t>
            </a:fld>
            <a:endParaRPr lang="en-US"/>
          </a:p>
        </p:txBody>
      </p:sp>
    </p:spTree>
    <p:extLst>
      <p:ext uri="{BB962C8B-B14F-4D97-AF65-F5344CB8AC3E}">
        <p14:creationId xmlns:p14="http://schemas.microsoft.com/office/powerpoint/2010/main" val="2637017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D9A4F-FEE5-3746-A23F-F6BD38DA5D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69A8E0-C971-3744-A548-9FAD613152A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CC765F4-3FDC-6C4E-A360-01FFBF5FC3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E6A5FA2-354E-724C-A355-15A0BF644C7B}"/>
              </a:ext>
            </a:extLst>
          </p:cNvPr>
          <p:cNvSpPr>
            <a:spLocks noGrp="1"/>
          </p:cNvSpPr>
          <p:nvPr>
            <p:ph type="dt" sz="half" idx="10"/>
          </p:nvPr>
        </p:nvSpPr>
        <p:spPr/>
        <p:txBody>
          <a:bodyPr/>
          <a:lstStyle/>
          <a:p>
            <a:fld id="{9CD55EB6-5916-E548-B326-CA9670F11FAE}" type="datetimeFigureOut">
              <a:rPr lang="en-US" smtClean="0"/>
              <a:t>5/2/2021</a:t>
            </a:fld>
            <a:endParaRPr lang="en-US"/>
          </a:p>
        </p:txBody>
      </p:sp>
      <p:sp>
        <p:nvSpPr>
          <p:cNvPr id="6" name="Footer Placeholder 5">
            <a:extLst>
              <a:ext uri="{FF2B5EF4-FFF2-40B4-BE49-F238E27FC236}">
                <a16:creationId xmlns:a16="http://schemas.microsoft.com/office/drawing/2014/main" id="{CBFE5CE6-DC58-1D40-952C-B06739A6E7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36010E-6E3F-7746-A46A-DDB21363CBA2}"/>
              </a:ext>
            </a:extLst>
          </p:cNvPr>
          <p:cNvSpPr>
            <a:spLocks noGrp="1"/>
          </p:cNvSpPr>
          <p:nvPr>
            <p:ph type="sldNum" sz="quarter" idx="12"/>
          </p:nvPr>
        </p:nvSpPr>
        <p:spPr/>
        <p:txBody>
          <a:bodyPr/>
          <a:lstStyle/>
          <a:p>
            <a:fld id="{1B1E2515-3C23-2A4C-BD08-7E7571FBE3E0}" type="slidenum">
              <a:rPr lang="en-US" smtClean="0"/>
              <a:t>‹#›</a:t>
            </a:fld>
            <a:endParaRPr lang="en-US"/>
          </a:p>
        </p:txBody>
      </p:sp>
    </p:spTree>
    <p:extLst>
      <p:ext uri="{BB962C8B-B14F-4D97-AF65-F5344CB8AC3E}">
        <p14:creationId xmlns:p14="http://schemas.microsoft.com/office/powerpoint/2010/main" val="772071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4106B-250A-0347-BD08-A9F90349F19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538E04B-67BC-E941-B122-8E9A75A279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411813-3884-AE45-BE31-EE4A35C2224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760E170-DE94-B342-A5B7-452B96C8984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E523FE-9532-4641-8CF3-FCAE13EACDB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4921193-AB10-454D-BDDC-C749FB39BCAA}"/>
              </a:ext>
            </a:extLst>
          </p:cNvPr>
          <p:cNvSpPr>
            <a:spLocks noGrp="1"/>
          </p:cNvSpPr>
          <p:nvPr>
            <p:ph type="dt" sz="half" idx="10"/>
          </p:nvPr>
        </p:nvSpPr>
        <p:spPr/>
        <p:txBody>
          <a:bodyPr/>
          <a:lstStyle/>
          <a:p>
            <a:fld id="{9CD55EB6-5916-E548-B326-CA9670F11FAE}" type="datetimeFigureOut">
              <a:rPr lang="en-US" smtClean="0"/>
              <a:t>5/2/2021</a:t>
            </a:fld>
            <a:endParaRPr lang="en-US"/>
          </a:p>
        </p:txBody>
      </p:sp>
      <p:sp>
        <p:nvSpPr>
          <p:cNvPr id="8" name="Footer Placeholder 7">
            <a:extLst>
              <a:ext uri="{FF2B5EF4-FFF2-40B4-BE49-F238E27FC236}">
                <a16:creationId xmlns:a16="http://schemas.microsoft.com/office/drawing/2014/main" id="{11A8ABF5-BFBC-0344-BD87-63539FD1791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EF30F5E-1933-C444-A5A6-C3146D83D40C}"/>
              </a:ext>
            </a:extLst>
          </p:cNvPr>
          <p:cNvSpPr>
            <a:spLocks noGrp="1"/>
          </p:cNvSpPr>
          <p:nvPr>
            <p:ph type="sldNum" sz="quarter" idx="12"/>
          </p:nvPr>
        </p:nvSpPr>
        <p:spPr/>
        <p:txBody>
          <a:bodyPr/>
          <a:lstStyle/>
          <a:p>
            <a:fld id="{1B1E2515-3C23-2A4C-BD08-7E7571FBE3E0}" type="slidenum">
              <a:rPr lang="en-US" smtClean="0"/>
              <a:t>‹#›</a:t>
            </a:fld>
            <a:endParaRPr lang="en-US"/>
          </a:p>
        </p:txBody>
      </p:sp>
    </p:spTree>
    <p:extLst>
      <p:ext uri="{BB962C8B-B14F-4D97-AF65-F5344CB8AC3E}">
        <p14:creationId xmlns:p14="http://schemas.microsoft.com/office/powerpoint/2010/main" val="2735246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2436D-EBD2-034C-94FA-66837D4EDB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D428940-928E-3941-A183-2183CC95E8EA}"/>
              </a:ext>
            </a:extLst>
          </p:cNvPr>
          <p:cNvSpPr>
            <a:spLocks noGrp="1"/>
          </p:cNvSpPr>
          <p:nvPr>
            <p:ph type="dt" sz="half" idx="10"/>
          </p:nvPr>
        </p:nvSpPr>
        <p:spPr/>
        <p:txBody>
          <a:bodyPr/>
          <a:lstStyle/>
          <a:p>
            <a:fld id="{9CD55EB6-5916-E548-B326-CA9670F11FAE}" type="datetimeFigureOut">
              <a:rPr lang="en-US" smtClean="0"/>
              <a:t>5/2/2021</a:t>
            </a:fld>
            <a:endParaRPr lang="en-US"/>
          </a:p>
        </p:txBody>
      </p:sp>
      <p:sp>
        <p:nvSpPr>
          <p:cNvPr id="4" name="Footer Placeholder 3">
            <a:extLst>
              <a:ext uri="{FF2B5EF4-FFF2-40B4-BE49-F238E27FC236}">
                <a16:creationId xmlns:a16="http://schemas.microsoft.com/office/drawing/2014/main" id="{C08F364B-CB0C-B24B-A7C3-EA548623D1A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81E20DD-5B0F-874A-A9CC-D8AEB42C2349}"/>
              </a:ext>
            </a:extLst>
          </p:cNvPr>
          <p:cNvSpPr>
            <a:spLocks noGrp="1"/>
          </p:cNvSpPr>
          <p:nvPr>
            <p:ph type="sldNum" sz="quarter" idx="12"/>
          </p:nvPr>
        </p:nvSpPr>
        <p:spPr/>
        <p:txBody>
          <a:bodyPr/>
          <a:lstStyle/>
          <a:p>
            <a:fld id="{1B1E2515-3C23-2A4C-BD08-7E7571FBE3E0}" type="slidenum">
              <a:rPr lang="en-US" smtClean="0"/>
              <a:t>‹#›</a:t>
            </a:fld>
            <a:endParaRPr lang="en-US"/>
          </a:p>
        </p:txBody>
      </p:sp>
    </p:spTree>
    <p:extLst>
      <p:ext uri="{BB962C8B-B14F-4D97-AF65-F5344CB8AC3E}">
        <p14:creationId xmlns:p14="http://schemas.microsoft.com/office/powerpoint/2010/main" val="1585102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27A4FA-7B73-1F48-B5EA-34C7CA3E7B5F}"/>
              </a:ext>
            </a:extLst>
          </p:cNvPr>
          <p:cNvSpPr>
            <a:spLocks noGrp="1"/>
          </p:cNvSpPr>
          <p:nvPr>
            <p:ph type="dt" sz="half" idx="10"/>
          </p:nvPr>
        </p:nvSpPr>
        <p:spPr/>
        <p:txBody>
          <a:bodyPr/>
          <a:lstStyle/>
          <a:p>
            <a:fld id="{9CD55EB6-5916-E548-B326-CA9670F11FAE}" type="datetimeFigureOut">
              <a:rPr lang="en-US" smtClean="0"/>
              <a:t>5/2/2021</a:t>
            </a:fld>
            <a:endParaRPr lang="en-US"/>
          </a:p>
        </p:txBody>
      </p:sp>
      <p:sp>
        <p:nvSpPr>
          <p:cNvPr id="3" name="Footer Placeholder 2">
            <a:extLst>
              <a:ext uri="{FF2B5EF4-FFF2-40B4-BE49-F238E27FC236}">
                <a16:creationId xmlns:a16="http://schemas.microsoft.com/office/drawing/2014/main" id="{10E63EA4-561C-164A-AB84-02C97D56242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BD19D21-AFB3-6944-829B-E825346347DD}"/>
              </a:ext>
            </a:extLst>
          </p:cNvPr>
          <p:cNvSpPr>
            <a:spLocks noGrp="1"/>
          </p:cNvSpPr>
          <p:nvPr>
            <p:ph type="sldNum" sz="quarter" idx="12"/>
          </p:nvPr>
        </p:nvSpPr>
        <p:spPr/>
        <p:txBody>
          <a:bodyPr/>
          <a:lstStyle/>
          <a:p>
            <a:fld id="{1B1E2515-3C23-2A4C-BD08-7E7571FBE3E0}" type="slidenum">
              <a:rPr lang="en-US" smtClean="0"/>
              <a:t>‹#›</a:t>
            </a:fld>
            <a:endParaRPr lang="en-US"/>
          </a:p>
        </p:txBody>
      </p:sp>
    </p:spTree>
    <p:extLst>
      <p:ext uri="{BB962C8B-B14F-4D97-AF65-F5344CB8AC3E}">
        <p14:creationId xmlns:p14="http://schemas.microsoft.com/office/powerpoint/2010/main" val="1097553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3B332-79DB-AA45-BD1E-08F0379B48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DB941A-FEDF-0E4E-93F7-8EB5EEF4B2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2347DF0-C340-4346-AB80-4F50AEB20C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4FDB69-6C92-4A49-860F-ED31EF1F655D}"/>
              </a:ext>
            </a:extLst>
          </p:cNvPr>
          <p:cNvSpPr>
            <a:spLocks noGrp="1"/>
          </p:cNvSpPr>
          <p:nvPr>
            <p:ph type="dt" sz="half" idx="10"/>
          </p:nvPr>
        </p:nvSpPr>
        <p:spPr/>
        <p:txBody>
          <a:bodyPr/>
          <a:lstStyle/>
          <a:p>
            <a:fld id="{9CD55EB6-5916-E548-B326-CA9670F11FAE}" type="datetimeFigureOut">
              <a:rPr lang="en-US" smtClean="0"/>
              <a:t>5/2/2021</a:t>
            </a:fld>
            <a:endParaRPr lang="en-US"/>
          </a:p>
        </p:txBody>
      </p:sp>
      <p:sp>
        <p:nvSpPr>
          <p:cNvPr id="6" name="Footer Placeholder 5">
            <a:extLst>
              <a:ext uri="{FF2B5EF4-FFF2-40B4-BE49-F238E27FC236}">
                <a16:creationId xmlns:a16="http://schemas.microsoft.com/office/drawing/2014/main" id="{2A2679B6-A6EF-1D46-BC20-D430AEC639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373DD0-C59F-FF4F-A3F7-24FBDCEC0965}"/>
              </a:ext>
            </a:extLst>
          </p:cNvPr>
          <p:cNvSpPr>
            <a:spLocks noGrp="1"/>
          </p:cNvSpPr>
          <p:nvPr>
            <p:ph type="sldNum" sz="quarter" idx="12"/>
          </p:nvPr>
        </p:nvSpPr>
        <p:spPr/>
        <p:txBody>
          <a:bodyPr/>
          <a:lstStyle/>
          <a:p>
            <a:fld id="{1B1E2515-3C23-2A4C-BD08-7E7571FBE3E0}" type="slidenum">
              <a:rPr lang="en-US" smtClean="0"/>
              <a:t>‹#›</a:t>
            </a:fld>
            <a:endParaRPr lang="en-US"/>
          </a:p>
        </p:txBody>
      </p:sp>
    </p:spTree>
    <p:extLst>
      <p:ext uri="{BB962C8B-B14F-4D97-AF65-F5344CB8AC3E}">
        <p14:creationId xmlns:p14="http://schemas.microsoft.com/office/powerpoint/2010/main" val="1295719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7061A-5C5F-014D-8C1E-FCA276843D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8A6813D-1915-B240-8837-492C87AF4B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F1E960B-10B3-5845-90EE-F6F43454A1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870E00-1F33-7F48-BDBF-012CC625871A}"/>
              </a:ext>
            </a:extLst>
          </p:cNvPr>
          <p:cNvSpPr>
            <a:spLocks noGrp="1"/>
          </p:cNvSpPr>
          <p:nvPr>
            <p:ph type="dt" sz="half" idx="10"/>
          </p:nvPr>
        </p:nvSpPr>
        <p:spPr/>
        <p:txBody>
          <a:bodyPr/>
          <a:lstStyle/>
          <a:p>
            <a:fld id="{9CD55EB6-5916-E548-B326-CA9670F11FAE}" type="datetimeFigureOut">
              <a:rPr lang="en-US" smtClean="0"/>
              <a:t>5/2/2021</a:t>
            </a:fld>
            <a:endParaRPr lang="en-US"/>
          </a:p>
        </p:txBody>
      </p:sp>
      <p:sp>
        <p:nvSpPr>
          <p:cNvPr id="6" name="Footer Placeholder 5">
            <a:extLst>
              <a:ext uri="{FF2B5EF4-FFF2-40B4-BE49-F238E27FC236}">
                <a16:creationId xmlns:a16="http://schemas.microsoft.com/office/drawing/2014/main" id="{3AEF01B7-A8C2-EF44-A430-9A819DC643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4DB3B3-2DA2-FF41-AD1A-CAE12DF31425}"/>
              </a:ext>
            </a:extLst>
          </p:cNvPr>
          <p:cNvSpPr>
            <a:spLocks noGrp="1"/>
          </p:cNvSpPr>
          <p:nvPr>
            <p:ph type="sldNum" sz="quarter" idx="12"/>
          </p:nvPr>
        </p:nvSpPr>
        <p:spPr/>
        <p:txBody>
          <a:bodyPr/>
          <a:lstStyle/>
          <a:p>
            <a:fld id="{1B1E2515-3C23-2A4C-BD08-7E7571FBE3E0}" type="slidenum">
              <a:rPr lang="en-US" smtClean="0"/>
              <a:t>‹#›</a:t>
            </a:fld>
            <a:endParaRPr lang="en-US"/>
          </a:p>
        </p:txBody>
      </p:sp>
    </p:spTree>
    <p:extLst>
      <p:ext uri="{BB962C8B-B14F-4D97-AF65-F5344CB8AC3E}">
        <p14:creationId xmlns:p14="http://schemas.microsoft.com/office/powerpoint/2010/main" val="4086639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361347-6E2A-944A-B6C3-ED87741E67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9B38D5-3DE9-E148-A414-5A31314FDA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821112-E678-5449-9E24-FDC099E487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D55EB6-5916-E548-B326-CA9670F11FAE}" type="datetimeFigureOut">
              <a:rPr lang="en-US" smtClean="0"/>
              <a:t>5/2/2021</a:t>
            </a:fld>
            <a:endParaRPr lang="en-US"/>
          </a:p>
        </p:txBody>
      </p:sp>
      <p:sp>
        <p:nvSpPr>
          <p:cNvPr id="5" name="Footer Placeholder 4">
            <a:extLst>
              <a:ext uri="{FF2B5EF4-FFF2-40B4-BE49-F238E27FC236}">
                <a16:creationId xmlns:a16="http://schemas.microsoft.com/office/drawing/2014/main" id="{4BE286A8-4DDE-D74D-8FB6-D6A4920505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CDC91FC-4FBE-3843-9C9D-CE04066CA8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1E2515-3C23-2A4C-BD08-7E7571FBE3E0}" type="slidenum">
              <a:rPr lang="en-US" smtClean="0"/>
              <a:t>‹#›</a:t>
            </a:fld>
            <a:endParaRPr lang="en-US"/>
          </a:p>
        </p:txBody>
      </p:sp>
    </p:spTree>
    <p:extLst>
      <p:ext uri="{BB962C8B-B14F-4D97-AF65-F5344CB8AC3E}">
        <p14:creationId xmlns:p14="http://schemas.microsoft.com/office/powerpoint/2010/main" val="41742327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catalog.valleycollege.edu/admissions-registration/admission-regulations-residency/high-school-student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cccco.edu/About-Us/Chancellors-Office/Divisions/General-Counsel/-/media/CCCCO-Website/Files/General-Counsel/x_legal-opinion-1602-dual-enrollment-and-ab-288-ccapada.ashx"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leginfo.legislature.ca.gov/faces/codes_displayText.xhtml?division=7.&amp;chapter=2.&amp;part=48.&amp;lawCode=EDC&amp;title=3.&amp;article=1." TargetMode="External"/><Relationship Id="rId2" Type="http://schemas.openxmlformats.org/officeDocument/2006/relationships/hyperlink" Target="https://leginfo.legislature.ca.gov/faces/codes_displaySection.xhtml?lawCode=EDC&amp;sectionNum=76002.#:~:text=(B)%20If%20a%20decision%20to,first%20meeting%20of%20the%20clas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leginfo.legislature.ca.gov/faces/codes_displaySection.xhtml?lawCode=EDC&amp;sectionNum=78213." TargetMode="External"/><Relationship Id="rId2" Type="http://schemas.openxmlformats.org/officeDocument/2006/relationships/hyperlink" Target="https://leginfo.legislature.ca.gov/faces/codes_displayText.xhtml?division=7.&amp;chapter=2.&amp;part=48.&amp;lawCode=EDC&amp;title=3.&amp;article=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B0D5E-9CA9-8E4A-9253-76E9B5F6ED18}"/>
              </a:ext>
            </a:extLst>
          </p:cNvPr>
          <p:cNvSpPr>
            <a:spLocks noGrp="1"/>
          </p:cNvSpPr>
          <p:nvPr>
            <p:ph type="ctrTitle"/>
          </p:nvPr>
        </p:nvSpPr>
        <p:spPr/>
        <p:txBody>
          <a:bodyPr/>
          <a:lstStyle/>
          <a:p>
            <a:r>
              <a:rPr lang="en-US" dirty="0"/>
              <a:t>GPA and Concurrent Enrollment</a:t>
            </a:r>
          </a:p>
        </p:txBody>
      </p:sp>
      <p:sp>
        <p:nvSpPr>
          <p:cNvPr id="3" name="Subtitle 2">
            <a:extLst>
              <a:ext uri="{FF2B5EF4-FFF2-40B4-BE49-F238E27FC236}">
                <a16:creationId xmlns:a16="http://schemas.microsoft.com/office/drawing/2014/main" id="{406A1F2B-9F2D-6748-A962-9BEA49957E7E}"/>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079162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F21B4-5520-874C-AD19-DD5729C3D0E5}"/>
              </a:ext>
            </a:extLst>
          </p:cNvPr>
          <p:cNvSpPr>
            <a:spLocks noGrp="1"/>
          </p:cNvSpPr>
          <p:nvPr>
            <p:ph type="title"/>
          </p:nvPr>
        </p:nvSpPr>
        <p:spPr/>
        <p:txBody>
          <a:bodyPr/>
          <a:lstStyle/>
          <a:p>
            <a:pPr algn="ctr"/>
            <a:r>
              <a:rPr lang="en-US" dirty="0"/>
              <a:t>Current Policy</a:t>
            </a:r>
          </a:p>
        </p:txBody>
      </p:sp>
      <p:sp>
        <p:nvSpPr>
          <p:cNvPr id="3" name="Content Placeholder 2">
            <a:extLst>
              <a:ext uri="{FF2B5EF4-FFF2-40B4-BE49-F238E27FC236}">
                <a16:creationId xmlns:a16="http://schemas.microsoft.com/office/drawing/2014/main" id="{B36AE705-5A98-6744-8936-8457DDAF1F13}"/>
              </a:ext>
            </a:extLst>
          </p:cNvPr>
          <p:cNvSpPr>
            <a:spLocks noGrp="1"/>
          </p:cNvSpPr>
          <p:nvPr>
            <p:ph idx="1"/>
          </p:nvPr>
        </p:nvSpPr>
        <p:spPr/>
        <p:txBody>
          <a:bodyPr/>
          <a:lstStyle/>
          <a:p>
            <a:r>
              <a:rPr lang="en-US" u="sng" dirty="0">
                <a:hlinkClick r:id="rId2"/>
              </a:rPr>
              <a:t>College catalog</a:t>
            </a:r>
            <a:r>
              <a:rPr lang="en-US" dirty="0"/>
              <a:t> states: </a:t>
            </a:r>
          </a:p>
          <a:p>
            <a:pPr marL="0" indent="0">
              <a:buNone/>
            </a:pPr>
            <a:endParaRPr lang="en-US" dirty="0"/>
          </a:p>
          <a:p>
            <a:r>
              <a:rPr lang="en-US" dirty="0"/>
              <a:t>“All high school students wishing to enroll in transfer-level courses (courses numbered 100-299) must be in their junior or senior year, with an academic GPA of 2.0, and have high passing grades in courses similar to those they wish to take at SBVC…” </a:t>
            </a:r>
          </a:p>
          <a:p>
            <a:r>
              <a:rPr lang="en-US" dirty="0"/>
              <a:t>“High school students wishing to enroll in vocational courses may be in grades 9-12, with an academic GPA of 2.0, and have passing grades in courses similar to those they wish to take at SBVC.”</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240552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52F1E-ED05-8F45-BD53-A2A05B4F9473}"/>
              </a:ext>
            </a:extLst>
          </p:cNvPr>
          <p:cNvSpPr>
            <a:spLocks noGrp="1"/>
          </p:cNvSpPr>
          <p:nvPr>
            <p:ph type="title"/>
          </p:nvPr>
        </p:nvSpPr>
        <p:spPr/>
        <p:txBody>
          <a:bodyPr/>
          <a:lstStyle/>
          <a:p>
            <a:r>
              <a:rPr lang="en-US" dirty="0"/>
              <a:t>Example </a:t>
            </a:r>
          </a:p>
        </p:txBody>
      </p:sp>
      <p:sp>
        <p:nvSpPr>
          <p:cNvPr id="3" name="Content Placeholder 2">
            <a:extLst>
              <a:ext uri="{FF2B5EF4-FFF2-40B4-BE49-F238E27FC236}">
                <a16:creationId xmlns:a16="http://schemas.microsoft.com/office/drawing/2014/main" id="{0AABE493-E729-524E-9E5D-185B297D6B86}"/>
              </a:ext>
            </a:extLst>
          </p:cNvPr>
          <p:cNvSpPr>
            <a:spLocks noGrp="1"/>
          </p:cNvSpPr>
          <p:nvPr>
            <p:ph idx="1"/>
          </p:nvPr>
        </p:nvSpPr>
        <p:spPr/>
        <p:txBody>
          <a:bodyPr/>
          <a:lstStyle/>
          <a:p>
            <a:r>
              <a:rPr lang="en-US" dirty="0"/>
              <a:t>An example to show this policy at work.  </a:t>
            </a:r>
          </a:p>
          <a:p>
            <a:r>
              <a:rPr lang="en-US" dirty="0"/>
              <a:t>Let’s say two students, John and Jane, apply to SBVC for concurrent enrollment.  </a:t>
            </a:r>
          </a:p>
          <a:p>
            <a:r>
              <a:rPr lang="en-US" dirty="0"/>
              <a:t>Both John and Jane go to Cajon high school and are in the 11</a:t>
            </a:r>
            <a:r>
              <a:rPr lang="en-US" baseline="30000" dirty="0"/>
              <a:t>th</a:t>
            </a:r>
            <a:r>
              <a:rPr lang="en-US" dirty="0"/>
              <a:t> grade.  </a:t>
            </a:r>
          </a:p>
          <a:p>
            <a:r>
              <a:rPr lang="en-US" dirty="0"/>
              <a:t>Both John and Jane answer every question for the self-guided placement the same.  </a:t>
            </a:r>
          </a:p>
          <a:p>
            <a:r>
              <a:rPr lang="en-US" dirty="0"/>
              <a:t>John has a GPA of 1.9 and Jane has a GPA of 2.0.  </a:t>
            </a:r>
          </a:p>
          <a:p>
            <a:r>
              <a:rPr lang="en-US" dirty="0"/>
              <a:t>Under the current policy, John will not be allowed to participate in concurrent enrollment and Jane would.  </a:t>
            </a:r>
          </a:p>
          <a:p>
            <a:endParaRPr lang="en-US" dirty="0"/>
          </a:p>
        </p:txBody>
      </p:sp>
    </p:spTree>
    <p:extLst>
      <p:ext uri="{BB962C8B-B14F-4D97-AF65-F5344CB8AC3E}">
        <p14:creationId xmlns:p14="http://schemas.microsoft.com/office/powerpoint/2010/main" val="800014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463BD-0938-7847-B72E-BB4AF0321917}"/>
              </a:ext>
            </a:extLst>
          </p:cNvPr>
          <p:cNvSpPr>
            <a:spLocks noGrp="1"/>
          </p:cNvSpPr>
          <p:nvPr>
            <p:ph type="title"/>
          </p:nvPr>
        </p:nvSpPr>
        <p:spPr/>
        <p:txBody>
          <a:bodyPr/>
          <a:lstStyle/>
          <a:p>
            <a:r>
              <a:rPr lang="en-US" dirty="0"/>
              <a:t>Legal Evidence for Removal </a:t>
            </a:r>
          </a:p>
        </p:txBody>
      </p:sp>
      <p:sp>
        <p:nvSpPr>
          <p:cNvPr id="3" name="Content Placeholder 2">
            <a:extLst>
              <a:ext uri="{FF2B5EF4-FFF2-40B4-BE49-F238E27FC236}">
                <a16:creationId xmlns:a16="http://schemas.microsoft.com/office/drawing/2014/main" id="{9190EF66-0EF6-B54E-9447-014722016B29}"/>
              </a:ext>
            </a:extLst>
          </p:cNvPr>
          <p:cNvSpPr>
            <a:spLocks noGrp="1"/>
          </p:cNvSpPr>
          <p:nvPr>
            <p:ph idx="1"/>
          </p:nvPr>
        </p:nvSpPr>
        <p:spPr/>
        <p:txBody>
          <a:bodyPr>
            <a:normAutofit fontScale="92500"/>
          </a:bodyPr>
          <a:lstStyle/>
          <a:p>
            <a:r>
              <a:rPr lang="en-US" u="sng" dirty="0">
                <a:hlinkClick r:id="rId2"/>
              </a:rPr>
              <a:t>Dual Enrollment and Assembly Bill 288 Legal Opinion 16-02</a:t>
            </a:r>
            <a:r>
              <a:rPr lang="en-US" dirty="0"/>
              <a:t>  </a:t>
            </a:r>
          </a:p>
          <a:p>
            <a:r>
              <a:rPr lang="en-US" dirty="0"/>
              <a:t>seeks to clarify the rules regarding non-CCAP partnerships, speaks directly to this matter.  </a:t>
            </a:r>
          </a:p>
          <a:p>
            <a:r>
              <a:rPr lang="en-US" dirty="0"/>
              <a:t>In this document, section III (C) 6 states:     </a:t>
            </a:r>
            <a:r>
              <a:rPr lang="en-US" sz="1900" dirty="0">
                <a:highlight>
                  <a:srgbClr val="FFFF00"/>
                </a:highlight>
              </a:rPr>
              <a:t>(page 22 #6 in this document)</a:t>
            </a:r>
          </a:p>
          <a:p>
            <a:pPr lvl="1"/>
            <a:r>
              <a:rPr lang="en-US" dirty="0"/>
              <a:t>“Education Code section 76002(b) authorizes restricting admission or enrollment on three grounds. One of the bases is the use of assessment instruments, methods or procedures used in accordance with the regulations implementing the Matriculation Act of 1986. Title 5 section 55521 prohibits placement based only on a single measure. Thus, a college could evaluate a pupil's high school GPA as part of its assessment, but some other assessment instrument, method or procedure would also have to be used. This might include an appropriate assessment test, which is on the list of instruments approved by the Chancellor's Office.”</a:t>
            </a:r>
          </a:p>
          <a:p>
            <a:pPr lvl="1"/>
            <a:endParaRPr lang="en-US" dirty="0"/>
          </a:p>
          <a:p>
            <a:endParaRPr lang="en-US" dirty="0"/>
          </a:p>
        </p:txBody>
      </p:sp>
    </p:spTree>
    <p:extLst>
      <p:ext uri="{BB962C8B-B14F-4D97-AF65-F5344CB8AC3E}">
        <p14:creationId xmlns:p14="http://schemas.microsoft.com/office/powerpoint/2010/main" val="987948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00F26-A536-E048-8A5A-549C9C8D6D46}"/>
              </a:ext>
            </a:extLst>
          </p:cNvPr>
          <p:cNvSpPr>
            <a:spLocks noGrp="1"/>
          </p:cNvSpPr>
          <p:nvPr>
            <p:ph type="title"/>
          </p:nvPr>
        </p:nvSpPr>
        <p:spPr/>
        <p:txBody>
          <a:bodyPr/>
          <a:lstStyle/>
          <a:p>
            <a:r>
              <a:rPr lang="en-US" dirty="0"/>
              <a:t>Students may be restricted if:</a:t>
            </a:r>
          </a:p>
        </p:txBody>
      </p:sp>
      <p:sp>
        <p:nvSpPr>
          <p:cNvPr id="3" name="Content Placeholder 2">
            <a:extLst>
              <a:ext uri="{FF2B5EF4-FFF2-40B4-BE49-F238E27FC236}">
                <a16:creationId xmlns:a16="http://schemas.microsoft.com/office/drawing/2014/main" id="{BE2844AA-D737-8143-AF63-EEF403C8ED23}"/>
              </a:ext>
            </a:extLst>
          </p:cNvPr>
          <p:cNvSpPr>
            <a:spLocks noGrp="1"/>
          </p:cNvSpPr>
          <p:nvPr>
            <p:ph idx="1"/>
          </p:nvPr>
        </p:nvSpPr>
        <p:spPr/>
        <p:txBody>
          <a:bodyPr>
            <a:normAutofit lnSpcReduction="10000"/>
          </a:bodyPr>
          <a:lstStyle/>
          <a:p>
            <a:r>
              <a:rPr lang="en-US" dirty="0"/>
              <a:t>Under </a:t>
            </a:r>
            <a:r>
              <a:rPr lang="en-US" u="sng" dirty="0">
                <a:hlinkClick r:id="rId2"/>
              </a:rPr>
              <a:t>Education code section 76002(b)</a:t>
            </a:r>
            <a:r>
              <a:rPr lang="en-US" dirty="0"/>
              <a:t> states:</a:t>
            </a:r>
          </a:p>
          <a:p>
            <a:r>
              <a:rPr lang="en-US" dirty="0"/>
              <a:t>“The governing board of a community college district may restrict the admission or enrollment of a special part-time or full-time student during any session based on any of the following criteria:</a:t>
            </a:r>
          </a:p>
          <a:p>
            <a:endParaRPr lang="en-US" dirty="0"/>
          </a:p>
          <a:p>
            <a:pPr lvl="2"/>
            <a:r>
              <a:rPr lang="en-US" dirty="0"/>
              <a:t>Age.</a:t>
            </a:r>
          </a:p>
          <a:p>
            <a:pPr lvl="2"/>
            <a:r>
              <a:rPr lang="en-US" dirty="0"/>
              <a:t>Completion of a specified grade level.</a:t>
            </a:r>
          </a:p>
          <a:p>
            <a:pPr lvl="2"/>
            <a:r>
              <a:rPr lang="en-US" dirty="0"/>
              <a:t>Demonstrated eligibility for instruction using assessment methods and procedures established pursuant to </a:t>
            </a:r>
            <a:r>
              <a:rPr lang="en-US" u="sng" dirty="0">
                <a:hlinkClick r:id="rId3"/>
              </a:rPr>
              <a:t>Chapter 2 (commencing with Section 78210) of Part 48</a:t>
            </a:r>
            <a:r>
              <a:rPr lang="en-US" dirty="0"/>
              <a:t> and regulations adopted by the Board of Governors of the California Community Colleges.”</a:t>
            </a:r>
          </a:p>
          <a:p>
            <a:pPr marL="914400" lvl="2" indent="0">
              <a:buNone/>
            </a:pPr>
            <a:endParaRPr lang="en-US" dirty="0"/>
          </a:p>
          <a:p>
            <a:pPr lvl="1"/>
            <a:r>
              <a:rPr lang="en-US" dirty="0"/>
              <a:t>NEXT PAGE</a:t>
            </a:r>
          </a:p>
        </p:txBody>
      </p:sp>
    </p:spTree>
    <p:extLst>
      <p:ext uri="{BB962C8B-B14F-4D97-AF65-F5344CB8AC3E}">
        <p14:creationId xmlns:p14="http://schemas.microsoft.com/office/powerpoint/2010/main" val="3938306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6E26F-B9E6-CA46-895A-F980E50BC5FB}"/>
              </a:ext>
            </a:extLst>
          </p:cNvPr>
          <p:cNvSpPr>
            <a:spLocks noGrp="1"/>
          </p:cNvSpPr>
          <p:nvPr>
            <p:ph type="title"/>
          </p:nvPr>
        </p:nvSpPr>
        <p:spPr/>
        <p:txBody>
          <a:bodyPr/>
          <a:lstStyle/>
          <a:p>
            <a:r>
              <a:rPr lang="en-US" dirty="0"/>
              <a:t>Continue from previous page</a:t>
            </a:r>
          </a:p>
        </p:txBody>
      </p:sp>
      <p:sp>
        <p:nvSpPr>
          <p:cNvPr id="3" name="Content Placeholder 2">
            <a:extLst>
              <a:ext uri="{FF2B5EF4-FFF2-40B4-BE49-F238E27FC236}">
                <a16:creationId xmlns:a16="http://schemas.microsoft.com/office/drawing/2014/main" id="{FF863051-DBFC-994D-8C22-E1866622CF11}"/>
              </a:ext>
            </a:extLst>
          </p:cNvPr>
          <p:cNvSpPr>
            <a:spLocks noGrp="1"/>
          </p:cNvSpPr>
          <p:nvPr>
            <p:ph idx="1"/>
          </p:nvPr>
        </p:nvSpPr>
        <p:spPr/>
        <p:txBody>
          <a:bodyPr>
            <a:normAutofit/>
          </a:bodyPr>
          <a:lstStyle/>
          <a:p>
            <a:r>
              <a:rPr lang="en-US" u="sng" dirty="0">
                <a:hlinkClick r:id="rId2"/>
              </a:rPr>
              <a:t>Part 48 Chapter 2</a:t>
            </a:r>
            <a:r>
              <a:rPr lang="en-US" dirty="0"/>
              <a:t> includes </a:t>
            </a:r>
            <a:r>
              <a:rPr lang="en-US" u="sng" dirty="0">
                <a:hlinkClick r:id="rId3"/>
              </a:rPr>
              <a:t>78213 (b) (3)</a:t>
            </a:r>
            <a:r>
              <a:rPr lang="en-US" dirty="0"/>
              <a:t> states, </a:t>
            </a:r>
          </a:p>
          <a:p>
            <a:r>
              <a:rPr lang="en-US" dirty="0"/>
              <a:t>“Assessment instruments shall not be used to exclude students from admission to community colleges.”  </a:t>
            </a:r>
            <a:r>
              <a:rPr lang="en-US" b="1" dirty="0"/>
              <a:t> No exception is made for special-admit students.  </a:t>
            </a:r>
          </a:p>
          <a:p>
            <a:pPr marL="0" indent="0">
              <a:buNone/>
            </a:pPr>
            <a:endParaRPr lang="en-US" b="1" dirty="0"/>
          </a:p>
          <a:p>
            <a:r>
              <a:rPr lang="en-US" b="1" dirty="0"/>
              <a:t>NEXT SLIDE </a:t>
            </a: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857576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D3338-10C5-7946-ABBE-1793F9634BDF}"/>
              </a:ext>
            </a:extLst>
          </p:cNvPr>
          <p:cNvSpPr>
            <a:spLocks noGrp="1"/>
          </p:cNvSpPr>
          <p:nvPr>
            <p:ph type="title"/>
          </p:nvPr>
        </p:nvSpPr>
        <p:spPr/>
        <p:txBody>
          <a:bodyPr>
            <a:normAutofit/>
          </a:bodyPr>
          <a:lstStyle/>
          <a:p>
            <a:pPr algn="ctr"/>
            <a:r>
              <a:rPr lang="en-US" sz="3600" dirty="0"/>
              <a:t>Strategies for ensuring student support without a </a:t>
            </a:r>
            <a:br>
              <a:rPr lang="en-US" sz="3600" b="1" dirty="0"/>
            </a:br>
            <a:r>
              <a:rPr lang="en-US" sz="3600" b="1" dirty="0"/>
              <a:t>GPA requirement</a:t>
            </a:r>
          </a:p>
        </p:txBody>
      </p:sp>
      <p:sp>
        <p:nvSpPr>
          <p:cNvPr id="3" name="Content Placeholder 2">
            <a:extLst>
              <a:ext uri="{FF2B5EF4-FFF2-40B4-BE49-F238E27FC236}">
                <a16:creationId xmlns:a16="http://schemas.microsoft.com/office/drawing/2014/main" id="{0D1FB829-52A2-E84E-ABE1-1C20E6FFEEE1}"/>
              </a:ext>
            </a:extLst>
          </p:cNvPr>
          <p:cNvSpPr>
            <a:spLocks noGrp="1"/>
          </p:cNvSpPr>
          <p:nvPr>
            <p:ph idx="1"/>
          </p:nvPr>
        </p:nvSpPr>
        <p:spPr/>
        <p:txBody>
          <a:bodyPr>
            <a:normAutofit fontScale="70000" lnSpcReduction="20000"/>
          </a:bodyPr>
          <a:lstStyle/>
          <a:p>
            <a:pPr lvl="0"/>
            <a:r>
              <a:rPr lang="en-US" dirty="0"/>
              <a:t>Counselor meetings, workshops</a:t>
            </a:r>
          </a:p>
          <a:p>
            <a:pPr lvl="1"/>
            <a:r>
              <a:rPr lang="en-US" dirty="0"/>
              <a:t>Valley Now! Program now requires all high school students who are new to concurrent enrollment to meet with a counselor to discuss the expectations of college courses, rigor expected, and resources available.</a:t>
            </a:r>
          </a:p>
          <a:p>
            <a:pPr lvl="1"/>
            <a:r>
              <a:rPr lang="en-US" dirty="0"/>
              <a:t>Valley Now! counselors are also offering workshops twice a week so students can help develop the skills necessary for success.</a:t>
            </a:r>
          </a:p>
          <a:p>
            <a:pPr lvl="0"/>
            <a:r>
              <a:rPr lang="en-US" dirty="0"/>
              <a:t>Proactive identification of student support services</a:t>
            </a:r>
          </a:p>
          <a:p>
            <a:pPr lvl="1"/>
            <a:r>
              <a:rPr lang="en-US" dirty="0"/>
              <a:t>Aside from meeting with counselors, the Valley Now! team has increased communication with high school students so that we can inform them of the student supports available, including tutoring and DSPS.  </a:t>
            </a:r>
          </a:p>
          <a:p>
            <a:pPr lvl="1"/>
            <a:r>
              <a:rPr lang="en-US" dirty="0"/>
              <a:t>Starting in the 2021FA term, students taking courses through the Valley Now! program will receive a weekly email identifying support services/programs available to them and highlighting resources available to SBVC students. </a:t>
            </a:r>
          </a:p>
          <a:p>
            <a:pPr lvl="0"/>
            <a:r>
              <a:rPr lang="en-US" dirty="0"/>
              <a:t>Partnering with high school districts to offer tutoring/support for concurrent enrollment students.</a:t>
            </a:r>
          </a:p>
          <a:p>
            <a:pPr lvl="1"/>
            <a:r>
              <a:rPr lang="en-US" dirty="0"/>
              <a:t>When possible, Valley Now! is working to ensure that high school students receive support both from the SBVC tutoring center as well as high school personnel.  In several courses, high school instructors help reinforce information for concurrent enrollment courses.  We’re hoping to expand this support.  </a:t>
            </a:r>
          </a:p>
          <a:p>
            <a:pPr lvl="1"/>
            <a:r>
              <a:rPr lang="en-US" dirty="0"/>
              <a:t>When available, the Valley Now! team is planning to utilize the Supplemental Instruction Program to help students develop students success skills.  </a:t>
            </a:r>
          </a:p>
          <a:p>
            <a:endParaRPr lang="en-US" dirty="0"/>
          </a:p>
        </p:txBody>
      </p:sp>
    </p:spTree>
    <p:extLst>
      <p:ext uri="{BB962C8B-B14F-4D97-AF65-F5344CB8AC3E}">
        <p14:creationId xmlns:p14="http://schemas.microsoft.com/office/powerpoint/2010/main" val="17576692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8D72962F4FBD9419B3012A868C0B9D1" ma:contentTypeVersion="6" ma:contentTypeDescription="Create a new document." ma:contentTypeScope="" ma:versionID="7b76aaec3a1038f125ee07ce7ad34c99">
  <xsd:schema xmlns:xsd="http://www.w3.org/2001/XMLSchema" xmlns:xs="http://www.w3.org/2001/XMLSchema" xmlns:p="http://schemas.microsoft.com/office/2006/metadata/properties" xmlns:ns2="c835984d-f51d-446e-8fd7-d801b581848d" xmlns:ns3="c492251a-d262-4993-82a6-36d5a1e3b366" targetNamespace="http://schemas.microsoft.com/office/2006/metadata/properties" ma:root="true" ma:fieldsID="d951f71209be7eae4220d0a1d0df2edd" ns2:_="" ns3:_="">
    <xsd:import namespace="c835984d-f51d-446e-8fd7-d801b581848d"/>
    <xsd:import namespace="c492251a-d262-4993-82a6-36d5a1e3b36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35984d-f51d-446e-8fd7-d801b58184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492251a-d262-4993-82a6-36d5a1e3b36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7D8C6F-ABD2-49DB-B4A7-7D776BA2D9D3}">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01F601B1-875F-4DDF-81BE-73796A799F78}">
  <ds:schemaRefs>
    <ds:schemaRef ds:uri="http://schemas.microsoft.com/sharepoint/v3/contenttype/forms"/>
  </ds:schemaRefs>
</ds:datastoreItem>
</file>

<file path=customXml/itemProps3.xml><?xml version="1.0" encoding="utf-8"?>
<ds:datastoreItem xmlns:ds="http://schemas.openxmlformats.org/officeDocument/2006/customXml" ds:itemID="{F4ADE320-B2AA-4E73-AEFE-EEA336F8DE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35984d-f51d-446e-8fd7-d801b581848d"/>
    <ds:schemaRef ds:uri="c492251a-d262-4993-82a6-36d5a1e3b3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44</TotalTime>
  <Words>727</Words>
  <Application>Microsoft Office PowerPoint</Application>
  <PresentationFormat>Widescreen</PresentationFormat>
  <Paragraphs>44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GPA and Concurrent Enrollment</vt:lpstr>
      <vt:lpstr>Current Policy</vt:lpstr>
      <vt:lpstr>Example </vt:lpstr>
      <vt:lpstr>Legal Evidence for Removal </vt:lpstr>
      <vt:lpstr>Students may be restricted if:</vt:lpstr>
      <vt:lpstr>Continue from previous page</vt:lpstr>
      <vt:lpstr>Strategies for ensuring student support without a  GPA requirement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GPA and Concurrent Enrollment</dc:title>
  <dc:creator>Melancon, Berchman K.</dc:creator>
  <cp:lastModifiedBy>Davena Burns-Peters</cp:lastModifiedBy>
  <cp:revision>5</cp:revision>
  <dcterms:created xsi:type="dcterms:W3CDTF">2021-03-31T23:57:03Z</dcterms:created>
  <dcterms:modified xsi:type="dcterms:W3CDTF">2021-05-02T22:08:06Z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0x01010078D72962F4FBD9419B3012A868C0B9D1</vt:lpwstr>
  </property>
</Properties>
</file>