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Lst>
  <p:notesMasterIdLst>
    <p:notesMasterId r:id="rId23"/>
  </p:notesMasterIdLst>
  <p:sldIdLst>
    <p:sldId id="515" r:id="rId5"/>
    <p:sldId id="257" r:id="rId6"/>
    <p:sldId id="256" r:id="rId7"/>
    <p:sldId id="270" r:id="rId8"/>
    <p:sldId id="267" r:id="rId9"/>
    <p:sldId id="530" r:id="rId10"/>
    <p:sldId id="263" r:id="rId11"/>
    <p:sldId id="276" r:id="rId12"/>
    <p:sldId id="536" r:id="rId13"/>
    <p:sldId id="538" r:id="rId14"/>
    <p:sldId id="537" r:id="rId15"/>
    <p:sldId id="540" r:id="rId16"/>
    <p:sldId id="542" r:id="rId17"/>
    <p:sldId id="545" r:id="rId18"/>
    <p:sldId id="546" r:id="rId19"/>
    <p:sldId id="547" r:id="rId20"/>
    <p:sldId id="544" r:id="rId21"/>
    <p:sldId id="54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216"/>
    <p:restoredTop sz="83777"/>
  </p:normalViewPr>
  <p:slideViewPr>
    <p:cSldViewPr snapToGrid="0" snapToObjects="1">
      <p:cViewPr varScale="1">
        <p:scale>
          <a:sx n="68" d="100"/>
          <a:sy n="68" d="100"/>
        </p:scale>
        <p:origin x="29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hyperlink" Target="https://urldefense.com/v3/__https:/academicsenate.createsend1.com/t/y-l-udurdht-l-t/__;!!A-B3JKCz!RikZ5S0l5tKpb2SG_CB1_kJK_yfGgyZI3NI1-3A4wJtTPUGiaR99LvMX31aWalCOYQ$"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urldefense.com/v3/__https:/academicsenate.createsend1.com/t/y-l-udurdht-l-t/__;!!A-B3JKCz!RikZ5S0l5tKpb2SG_CB1_kJK_yfGgyZI3NI1-3A4wJtTPUGiaR99LvMX31aWalCOYQ$"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4E522B-1B62-4CBF-8132-A7981563A781}"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1EC5980B-2B46-4F2A-875D-285FE90AA4A9}">
      <dgm:prSet custT="1"/>
      <dgm:spPr/>
      <dgm:t>
        <a:bodyPr/>
        <a:lstStyle/>
        <a:p>
          <a:r>
            <a:rPr lang="en-US" sz="1100" dirty="0"/>
            <a:t> </a:t>
          </a:r>
          <a:r>
            <a:rPr lang="en-US" sz="1600" dirty="0"/>
            <a:t>Make agendas that include anti-racism/no-hate education. </a:t>
          </a:r>
        </a:p>
      </dgm:t>
    </dgm:pt>
    <dgm:pt modelId="{3B083F29-5EC7-4580-8D85-BFA0987BAA4E}" type="parTrans" cxnId="{DF0F1EDD-E639-4DBE-BCA8-2B85C5C0A094}">
      <dgm:prSet/>
      <dgm:spPr/>
      <dgm:t>
        <a:bodyPr/>
        <a:lstStyle/>
        <a:p>
          <a:endParaRPr lang="en-US"/>
        </a:p>
      </dgm:t>
    </dgm:pt>
    <dgm:pt modelId="{09890EF6-7536-4A62-B46A-CE45BAA3A65C}" type="sibTrans" cxnId="{DF0F1EDD-E639-4DBE-BCA8-2B85C5C0A094}">
      <dgm:prSet phldrT="1" phldr="0"/>
      <dgm:spPr/>
      <dgm:t>
        <a:bodyPr/>
        <a:lstStyle/>
        <a:p>
          <a:r>
            <a:rPr lang="en-US"/>
            <a:t>1</a:t>
          </a:r>
        </a:p>
      </dgm:t>
    </dgm:pt>
    <dgm:pt modelId="{82673C23-D9FC-4707-A3A5-1592FC9239C9}">
      <dgm:prSet custT="1"/>
      <dgm:spPr/>
      <dgm:t>
        <a:bodyPr/>
        <a:lstStyle/>
        <a:p>
          <a:r>
            <a:rPr lang="en-US" sz="1600" dirty="0"/>
            <a:t> Acknowledge the college houses the biases and prejudices of its founding time. </a:t>
          </a:r>
        </a:p>
      </dgm:t>
    </dgm:pt>
    <dgm:pt modelId="{6A640FF6-BFD5-4B4A-8D4A-FDFA35164362}" type="parTrans" cxnId="{1CA7B20D-1666-4E3F-BCFA-1F418AF55F6E}">
      <dgm:prSet/>
      <dgm:spPr/>
      <dgm:t>
        <a:bodyPr/>
        <a:lstStyle/>
        <a:p>
          <a:endParaRPr lang="en-US"/>
        </a:p>
      </dgm:t>
    </dgm:pt>
    <dgm:pt modelId="{7F1ADBC6-931C-4E34-8B1C-B68822B71885}" type="sibTrans" cxnId="{1CA7B20D-1666-4E3F-BCFA-1F418AF55F6E}">
      <dgm:prSet phldrT="3" phldr="0"/>
      <dgm:spPr/>
      <dgm:t>
        <a:bodyPr/>
        <a:lstStyle/>
        <a:p>
          <a:r>
            <a:rPr lang="en-US"/>
            <a:t>3</a:t>
          </a:r>
        </a:p>
      </dgm:t>
    </dgm:pt>
    <dgm:pt modelId="{36D2DE20-2E9D-4AAD-BC6F-2FB7B7E12CC9}">
      <dgm:prSet custT="1"/>
      <dgm:spPr/>
      <dgm:t>
        <a:bodyPr/>
        <a:lstStyle/>
        <a:p>
          <a:r>
            <a:rPr lang="en-US" sz="1600" b="1" dirty="0"/>
            <a:t>Redesign the evaluation of hiring and evaluation processes. </a:t>
          </a:r>
        </a:p>
      </dgm:t>
    </dgm:pt>
    <dgm:pt modelId="{412962E9-8024-4340-9FAD-5C9358B056FA}" type="parTrans" cxnId="{2C5500A4-A972-4191-8758-C2CFB607129B}">
      <dgm:prSet/>
      <dgm:spPr/>
      <dgm:t>
        <a:bodyPr/>
        <a:lstStyle/>
        <a:p>
          <a:endParaRPr lang="en-US"/>
        </a:p>
      </dgm:t>
    </dgm:pt>
    <dgm:pt modelId="{54148E1E-4248-4A0C-B95D-D104D8B708EC}" type="sibTrans" cxnId="{2C5500A4-A972-4191-8758-C2CFB607129B}">
      <dgm:prSet phldrT="4" phldr="0"/>
      <dgm:spPr/>
      <dgm:t>
        <a:bodyPr/>
        <a:lstStyle/>
        <a:p>
          <a:r>
            <a:rPr lang="en-US"/>
            <a:t>4</a:t>
          </a:r>
        </a:p>
      </dgm:t>
    </dgm:pt>
    <dgm:pt modelId="{7218951F-27A3-454B-86AD-E61AC034FE92}">
      <dgm:prSet custT="1"/>
      <dgm:spPr/>
      <dgm:t>
        <a:bodyPr/>
        <a:lstStyle/>
        <a:p>
          <a:r>
            <a:rPr lang="en-US" sz="1600" dirty="0"/>
            <a:t>Request services from the ASCCC about any of these topics </a:t>
          </a:r>
          <a:r>
            <a:rPr lang="en-US" sz="1600" dirty="0">
              <a:hlinkClick xmlns:r="http://schemas.openxmlformats.org/officeDocument/2006/relationships" r:id="rId1"/>
            </a:rPr>
            <a:t>here</a:t>
          </a:r>
          <a:r>
            <a:rPr lang="en-US" sz="1600" dirty="0"/>
            <a:t>.</a:t>
          </a:r>
        </a:p>
      </dgm:t>
    </dgm:pt>
    <dgm:pt modelId="{903B6609-660C-40D8-9BF9-DC064DCB025D}" type="parTrans" cxnId="{DB145FDD-BD86-49CB-8FBA-5B77889AEC8C}">
      <dgm:prSet/>
      <dgm:spPr/>
      <dgm:t>
        <a:bodyPr/>
        <a:lstStyle/>
        <a:p>
          <a:endParaRPr lang="en-US"/>
        </a:p>
      </dgm:t>
    </dgm:pt>
    <dgm:pt modelId="{8B29452E-2FF2-4869-8A33-07EC5AE9B0D5}" type="sibTrans" cxnId="{DB145FDD-BD86-49CB-8FBA-5B77889AEC8C}">
      <dgm:prSet phldrT="5" phldr="0"/>
      <dgm:spPr/>
      <dgm:t>
        <a:bodyPr/>
        <a:lstStyle/>
        <a:p>
          <a:r>
            <a:rPr lang="en-US"/>
            <a:t>5</a:t>
          </a:r>
        </a:p>
      </dgm:t>
    </dgm:pt>
    <dgm:pt modelId="{2233D14B-B1E5-4A31-ACEE-E7F73AF95510}">
      <dgm:prSet custT="1"/>
      <dgm:spPr/>
      <dgm:t>
        <a:bodyPr/>
        <a:lstStyle/>
        <a:p>
          <a:r>
            <a:rPr lang="en-US" sz="1100" dirty="0"/>
            <a:t> </a:t>
          </a:r>
          <a:r>
            <a:rPr lang="en-US" sz="1600" dirty="0"/>
            <a:t>Find the voices among your faculty missing in governance. </a:t>
          </a:r>
        </a:p>
      </dgm:t>
    </dgm:pt>
    <dgm:pt modelId="{6A8DF3ED-C9D8-42C8-96C1-EDC7E3228E97}" type="parTrans" cxnId="{593F46C7-938D-4AEB-948C-024BD33DC032}">
      <dgm:prSet/>
      <dgm:spPr/>
      <dgm:t>
        <a:bodyPr/>
        <a:lstStyle/>
        <a:p>
          <a:endParaRPr lang="en-US"/>
        </a:p>
      </dgm:t>
    </dgm:pt>
    <dgm:pt modelId="{582858B2-3A37-4543-9088-4C2D6BF9DE56}" type="sibTrans" cxnId="{593F46C7-938D-4AEB-948C-024BD33DC032}">
      <dgm:prSet phldrT="6" phldr="0"/>
      <dgm:spPr/>
      <dgm:t>
        <a:bodyPr/>
        <a:lstStyle/>
        <a:p>
          <a:r>
            <a:rPr lang="en-US"/>
            <a:t>6</a:t>
          </a:r>
        </a:p>
      </dgm:t>
    </dgm:pt>
    <dgm:pt modelId="{02C647E1-B088-4C8A-9455-A735414E3C7E}">
      <dgm:prSet custT="1"/>
      <dgm:spPr/>
      <dgm:t>
        <a:bodyPr/>
        <a:lstStyle/>
        <a:p>
          <a:r>
            <a:rPr lang="en-US" sz="1600" dirty="0"/>
            <a:t>Create constructive ways students can express themselves.  </a:t>
          </a:r>
          <a:r>
            <a:rPr lang="en-US" sz="1600" i="1" dirty="0"/>
            <a:t> </a:t>
          </a:r>
          <a:endParaRPr lang="en-US" sz="1600" dirty="0"/>
        </a:p>
      </dgm:t>
    </dgm:pt>
    <dgm:pt modelId="{A6D8CCCC-68EF-4EA6-B7BA-8F9FA2BF3870}" type="parTrans" cxnId="{E5389702-4F07-4866-80EA-84A4E5C661A6}">
      <dgm:prSet/>
      <dgm:spPr/>
      <dgm:t>
        <a:bodyPr/>
        <a:lstStyle/>
        <a:p>
          <a:endParaRPr lang="en-US"/>
        </a:p>
      </dgm:t>
    </dgm:pt>
    <dgm:pt modelId="{E4E00179-25F4-4A28-BA2E-7DD2C25B8550}" type="sibTrans" cxnId="{E5389702-4F07-4866-80EA-84A4E5C661A6}">
      <dgm:prSet phldrT="7" phldr="0"/>
      <dgm:spPr/>
      <dgm:t>
        <a:bodyPr/>
        <a:lstStyle/>
        <a:p>
          <a:r>
            <a:rPr lang="en-US"/>
            <a:t>7</a:t>
          </a:r>
        </a:p>
      </dgm:t>
    </dgm:pt>
    <dgm:pt modelId="{C61793DA-19D7-074D-9E64-E3E6C61608CC}">
      <dgm:prSet custT="1"/>
      <dgm:spPr/>
      <dgm:t>
        <a:bodyPr/>
        <a:lstStyle/>
        <a:p>
          <a:r>
            <a:rPr lang="en-US" sz="1600" dirty="0"/>
            <a:t>Prioritize culturally responsive curricular redesign.</a:t>
          </a:r>
        </a:p>
      </dgm:t>
    </dgm:pt>
    <dgm:pt modelId="{5B8C58BD-81BC-E344-8438-0D1C5AE68AC8}" type="parTrans" cxnId="{A0AFEE17-1D11-9A41-8ED5-036F2BDDD7BF}">
      <dgm:prSet/>
      <dgm:spPr/>
      <dgm:t>
        <a:bodyPr/>
        <a:lstStyle/>
        <a:p>
          <a:endParaRPr lang="en-US"/>
        </a:p>
      </dgm:t>
    </dgm:pt>
    <dgm:pt modelId="{BB551078-8EAC-E149-95E0-49F0AC6F6F36}" type="sibTrans" cxnId="{A0AFEE17-1D11-9A41-8ED5-036F2BDDD7BF}">
      <dgm:prSet phldrT="2" phldr="0"/>
      <dgm:spPr/>
      <dgm:t>
        <a:bodyPr/>
        <a:lstStyle/>
        <a:p>
          <a:r>
            <a:rPr lang="en-US"/>
            <a:t>2</a:t>
          </a:r>
        </a:p>
      </dgm:t>
    </dgm:pt>
    <dgm:pt modelId="{754849CB-E760-C444-9FE7-3D9CC2F3299A}" type="pres">
      <dgm:prSet presAssocID="{9C4E522B-1B62-4CBF-8132-A7981563A781}" presName="Name0" presStyleCnt="0">
        <dgm:presLayoutVars>
          <dgm:animLvl val="lvl"/>
          <dgm:resizeHandles val="exact"/>
        </dgm:presLayoutVars>
      </dgm:prSet>
      <dgm:spPr/>
    </dgm:pt>
    <dgm:pt modelId="{80273708-7485-C14B-8220-557F6AFB30B6}" type="pres">
      <dgm:prSet presAssocID="{1EC5980B-2B46-4F2A-875D-285FE90AA4A9}" presName="compositeNode" presStyleCnt="0">
        <dgm:presLayoutVars>
          <dgm:bulletEnabled val="1"/>
        </dgm:presLayoutVars>
      </dgm:prSet>
      <dgm:spPr/>
    </dgm:pt>
    <dgm:pt modelId="{27D30843-DA4E-D94C-86A8-F816011C5B6C}" type="pres">
      <dgm:prSet presAssocID="{1EC5980B-2B46-4F2A-875D-285FE90AA4A9}" presName="bgRect" presStyleLbl="bgAccFollowNode1" presStyleIdx="0" presStyleCnt="7" custScaleY="122690"/>
      <dgm:spPr/>
    </dgm:pt>
    <dgm:pt modelId="{D8F4266A-5A12-534E-8D07-7F3949E8A69C}" type="pres">
      <dgm:prSet presAssocID="{09890EF6-7536-4A62-B46A-CE45BAA3A65C}" presName="sibTransNodeCircle" presStyleLbl="alignNode1" presStyleIdx="0" presStyleCnt="14">
        <dgm:presLayoutVars>
          <dgm:chMax val="0"/>
          <dgm:bulletEnabled/>
        </dgm:presLayoutVars>
      </dgm:prSet>
      <dgm:spPr/>
    </dgm:pt>
    <dgm:pt modelId="{623FE00F-CB63-034C-BE73-309018063958}" type="pres">
      <dgm:prSet presAssocID="{1EC5980B-2B46-4F2A-875D-285FE90AA4A9}" presName="bottomLine" presStyleLbl="alignNode1" presStyleIdx="1" presStyleCnt="14" custLinFactY="197511111" custLinFactNeighborX="-669" custLinFactNeighborY="197600000">
        <dgm:presLayoutVars/>
      </dgm:prSet>
      <dgm:spPr/>
    </dgm:pt>
    <dgm:pt modelId="{38776390-D4C4-CA49-8F8F-B92DD52EA6F6}" type="pres">
      <dgm:prSet presAssocID="{1EC5980B-2B46-4F2A-875D-285FE90AA4A9}" presName="nodeText" presStyleLbl="bgAccFollowNode1" presStyleIdx="0" presStyleCnt="7">
        <dgm:presLayoutVars>
          <dgm:bulletEnabled val="1"/>
        </dgm:presLayoutVars>
      </dgm:prSet>
      <dgm:spPr/>
    </dgm:pt>
    <dgm:pt modelId="{835A9777-70D1-DD4F-8444-76A5F73F49B2}" type="pres">
      <dgm:prSet presAssocID="{09890EF6-7536-4A62-B46A-CE45BAA3A65C}" presName="sibTrans" presStyleCnt="0"/>
      <dgm:spPr/>
    </dgm:pt>
    <dgm:pt modelId="{A736E8F4-1CEA-E841-8656-A04CA8292092}" type="pres">
      <dgm:prSet presAssocID="{C61793DA-19D7-074D-9E64-E3E6C61608CC}" presName="compositeNode" presStyleCnt="0">
        <dgm:presLayoutVars>
          <dgm:bulletEnabled val="1"/>
        </dgm:presLayoutVars>
      </dgm:prSet>
      <dgm:spPr/>
    </dgm:pt>
    <dgm:pt modelId="{EFC0FC00-F9D7-0F49-BC47-97A77E9F9E99}" type="pres">
      <dgm:prSet presAssocID="{C61793DA-19D7-074D-9E64-E3E6C61608CC}" presName="bgRect" presStyleLbl="bgAccFollowNode1" presStyleIdx="1" presStyleCnt="7" custScaleY="122690"/>
      <dgm:spPr/>
    </dgm:pt>
    <dgm:pt modelId="{B6A76654-32C1-9A48-9AF2-C6707FD46650}" type="pres">
      <dgm:prSet presAssocID="{BB551078-8EAC-E149-95E0-49F0AC6F6F36}" presName="sibTransNodeCircle" presStyleLbl="alignNode1" presStyleIdx="2" presStyleCnt="14">
        <dgm:presLayoutVars>
          <dgm:chMax val="0"/>
          <dgm:bulletEnabled/>
        </dgm:presLayoutVars>
      </dgm:prSet>
      <dgm:spPr/>
    </dgm:pt>
    <dgm:pt modelId="{88419918-7FFC-074C-8B34-6309F391DDAA}" type="pres">
      <dgm:prSet presAssocID="{C61793DA-19D7-074D-9E64-E3E6C61608CC}" presName="bottomLine" presStyleLbl="alignNode1" presStyleIdx="3" presStyleCnt="14" custLinFactY="169300000" custLinFactNeighborY="169366667">
        <dgm:presLayoutVars/>
      </dgm:prSet>
      <dgm:spPr/>
    </dgm:pt>
    <dgm:pt modelId="{B8398B24-9A58-2848-8465-C4B28F41DFB6}" type="pres">
      <dgm:prSet presAssocID="{C61793DA-19D7-074D-9E64-E3E6C61608CC}" presName="nodeText" presStyleLbl="bgAccFollowNode1" presStyleIdx="1" presStyleCnt="7">
        <dgm:presLayoutVars>
          <dgm:bulletEnabled val="1"/>
        </dgm:presLayoutVars>
      </dgm:prSet>
      <dgm:spPr/>
    </dgm:pt>
    <dgm:pt modelId="{23E2222B-6311-6842-9A6C-F8C0FE5A826F}" type="pres">
      <dgm:prSet presAssocID="{BB551078-8EAC-E149-95E0-49F0AC6F6F36}" presName="sibTrans" presStyleCnt="0"/>
      <dgm:spPr/>
    </dgm:pt>
    <dgm:pt modelId="{0508D3A5-D451-DE46-9710-07B2805E8081}" type="pres">
      <dgm:prSet presAssocID="{82673C23-D9FC-4707-A3A5-1592FC9239C9}" presName="compositeNode" presStyleCnt="0">
        <dgm:presLayoutVars>
          <dgm:bulletEnabled val="1"/>
        </dgm:presLayoutVars>
      </dgm:prSet>
      <dgm:spPr/>
    </dgm:pt>
    <dgm:pt modelId="{DC9C6F45-F2EC-214D-93FC-2FB99A4EBA45}" type="pres">
      <dgm:prSet presAssocID="{82673C23-D9FC-4707-A3A5-1592FC9239C9}" presName="bgRect" presStyleLbl="bgAccFollowNode1" presStyleIdx="2" presStyleCnt="7" custScaleY="138842"/>
      <dgm:spPr/>
    </dgm:pt>
    <dgm:pt modelId="{7DD9C901-A3D8-A440-BC60-E1267071F633}" type="pres">
      <dgm:prSet presAssocID="{7F1ADBC6-931C-4E34-8B1C-B68822B71885}" presName="sibTransNodeCircle" presStyleLbl="alignNode1" presStyleIdx="4" presStyleCnt="14">
        <dgm:presLayoutVars>
          <dgm:chMax val="0"/>
          <dgm:bulletEnabled/>
        </dgm:presLayoutVars>
      </dgm:prSet>
      <dgm:spPr/>
    </dgm:pt>
    <dgm:pt modelId="{3E2754E6-FD62-174C-84BE-0E3FF5566C53}" type="pres">
      <dgm:prSet presAssocID="{82673C23-D9FC-4707-A3A5-1592FC9239C9}" presName="bottomLine" presStyleLbl="alignNode1" presStyleIdx="5" presStyleCnt="14" custLinFactY="296300000" custLinFactNeighborY="296366667">
        <dgm:presLayoutVars/>
      </dgm:prSet>
      <dgm:spPr/>
    </dgm:pt>
    <dgm:pt modelId="{26BAB094-D4AF-2946-BA61-48CA992A7748}" type="pres">
      <dgm:prSet presAssocID="{82673C23-D9FC-4707-A3A5-1592FC9239C9}" presName="nodeText" presStyleLbl="bgAccFollowNode1" presStyleIdx="2" presStyleCnt="7">
        <dgm:presLayoutVars>
          <dgm:bulletEnabled val="1"/>
        </dgm:presLayoutVars>
      </dgm:prSet>
      <dgm:spPr/>
    </dgm:pt>
    <dgm:pt modelId="{6DDB970E-5301-4344-8C50-28558183E47B}" type="pres">
      <dgm:prSet presAssocID="{7F1ADBC6-931C-4E34-8B1C-B68822B71885}" presName="sibTrans" presStyleCnt="0"/>
      <dgm:spPr/>
    </dgm:pt>
    <dgm:pt modelId="{F4ECC426-B01C-AF44-A252-75CC78E7A240}" type="pres">
      <dgm:prSet presAssocID="{36D2DE20-2E9D-4AAD-BC6F-2FB7B7E12CC9}" presName="compositeNode" presStyleCnt="0">
        <dgm:presLayoutVars>
          <dgm:bulletEnabled val="1"/>
        </dgm:presLayoutVars>
      </dgm:prSet>
      <dgm:spPr/>
    </dgm:pt>
    <dgm:pt modelId="{E562E0AA-8DD5-6D44-BA45-F0B42A47E612}" type="pres">
      <dgm:prSet presAssocID="{36D2DE20-2E9D-4AAD-BC6F-2FB7B7E12CC9}" presName="bgRect" presStyleLbl="bgAccFollowNode1" presStyleIdx="3" presStyleCnt="7" custScaleY="116153"/>
      <dgm:spPr/>
    </dgm:pt>
    <dgm:pt modelId="{0202E5C4-0C5A-6940-A60C-70A6F51F5FFD}" type="pres">
      <dgm:prSet presAssocID="{54148E1E-4248-4A0C-B95D-D104D8B708EC}" presName="sibTransNodeCircle" presStyleLbl="alignNode1" presStyleIdx="6" presStyleCnt="14">
        <dgm:presLayoutVars>
          <dgm:chMax val="0"/>
          <dgm:bulletEnabled/>
        </dgm:presLayoutVars>
      </dgm:prSet>
      <dgm:spPr/>
    </dgm:pt>
    <dgm:pt modelId="{E99C1AAE-0E14-9140-BD0D-24D3D3D1F196}" type="pres">
      <dgm:prSet presAssocID="{36D2DE20-2E9D-4AAD-BC6F-2FB7B7E12CC9}" presName="bottomLine" presStyleLbl="alignNode1" presStyleIdx="7" presStyleCnt="14" custLinFactY="112877778" custLinFactNeighborX="-3780" custLinFactNeighborY="112900000">
        <dgm:presLayoutVars/>
      </dgm:prSet>
      <dgm:spPr/>
    </dgm:pt>
    <dgm:pt modelId="{61E82411-D72E-0541-AFAD-D8ADD2A865ED}" type="pres">
      <dgm:prSet presAssocID="{36D2DE20-2E9D-4AAD-BC6F-2FB7B7E12CC9}" presName="nodeText" presStyleLbl="bgAccFollowNode1" presStyleIdx="3" presStyleCnt="7">
        <dgm:presLayoutVars>
          <dgm:bulletEnabled val="1"/>
        </dgm:presLayoutVars>
      </dgm:prSet>
      <dgm:spPr/>
    </dgm:pt>
    <dgm:pt modelId="{349BD5A7-EB10-004E-A9F9-0DA0449B1321}" type="pres">
      <dgm:prSet presAssocID="{54148E1E-4248-4A0C-B95D-D104D8B708EC}" presName="sibTrans" presStyleCnt="0"/>
      <dgm:spPr/>
    </dgm:pt>
    <dgm:pt modelId="{415FAEEA-5544-0C48-9CA1-735FED5DD04C}" type="pres">
      <dgm:prSet presAssocID="{7218951F-27A3-454B-86AD-E61AC034FE92}" presName="compositeNode" presStyleCnt="0">
        <dgm:presLayoutVars>
          <dgm:bulletEnabled val="1"/>
        </dgm:presLayoutVars>
      </dgm:prSet>
      <dgm:spPr/>
    </dgm:pt>
    <dgm:pt modelId="{0615E334-20E3-D343-A7C2-94C28DF2909C}" type="pres">
      <dgm:prSet presAssocID="{7218951F-27A3-454B-86AD-E61AC034FE92}" presName="bgRect" presStyleLbl="bgAccFollowNode1" presStyleIdx="4" presStyleCnt="7" custScaleY="134611"/>
      <dgm:spPr/>
    </dgm:pt>
    <dgm:pt modelId="{6E704D1D-D230-9341-A299-938DBECEA71F}" type="pres">
      <dgm:prSet presAssocID="{8B29452E-2FF2-4869-8A33-07EC5AE9B0D5}" presName="sibTransNodeCircle" presStyleLbl="alignNode1" presStyleIdx="8" presStyleCnt="14">
        <dgm:presLayoutVars>
          <dgm:chMax val="0"/>
          <dgm:bulletEnabled/>
        </dgm:presLayoutVars>
      </dgm:prSet>
      <dgm:spPr/>
    </dgm:pt>
    <dgm:pt modelId="{822A3F45-2115-A44A-BDF7-96FB573CDD3B}" type="pres">
      <dgm:prSet presAssocID="{7218951F-27A3-454B-86AD-E61AC034FE92}" presName="bottomLine" presStyleLbl="alignNode1" presStyleIdx="9" presStyleCnt="14" custLinFactY="268100000" custLinFactNeighborX="1256" custLinFactNeighborY="268122222">
        <dgm:presLayoutVars/>
      </dgm:prSet>
      <dgm:spPr/>
    </dgm:pt>
    <dgm:pt modelId="{D79E4780-24B0-254A-A825-86A1ADFCFD31}" type="pres">
      <dgm:prSet presAssocID="{7218951F-27A3-454B-86AD-E61AC034FE92}" presName="nodeText" presStyleLbl="bgAccFollowNode1" presStyleIdx="4" presStyleCnt="7">
        <dgm:presLayoutVars>
          <dgm:bulletEnabled val="1"/>
        </dgm:presLayoutVars>
      </dgm:prSet>
      <dgm:spPr/>
    </dgm:pt>
    <dgm:pt modelId="{44DDA4C2-35C1-6641-A65D-038F0A3FF8B0}" type="pres">
      <dgm:prSet presAssocID="{8B29452E-2FF2-4869-8A33-07EC5AE9B0D5}" presName="sibTrans" presStyleCnt="0"/>
      <dgm:spPr/>
    </dgm:pt>
    <dgm:pt modelId="{9E053335-9A8F-1849-A084-E068CA819BD6}" type="pres">
      <dgm:prSet presAssocID="{2233D14B-B1E5-4A31-ACEE-E7F73AF95510}" presName="compositeNode" presStyleCnt="0">
        <dgm:presLayoutVars>
          <dgm:bulletEnabled val="1"/>
        </dgm:presLayoutVars>
      </dgm:prSet>
      <dgm:spPr/>
    </dgm:pt>
    <dgm:pt modelId="{C6075EEE-CC01-524A-8357-D608A18C2192}" type="pres">
      <dgm:prSet presAssocID="{2233D14B-B1E5-4A31-ACEE-E7F73AF95510}" presName="bgRect" presStyleLbl="bgAccFollowNode1" presStyleIdx="5" presStyleCnt="7" custScaleY="116664"/>
      <dgm:spPr/>
    </dgm:pt>
    <dgm:pt modelId="{11561B41-F087-1F41-A0BA-829FCA54DC9D}" type="pres">
      <dgm:prSet presAssocID="{582858B2-3A37-4543-9088-4C2D6BF9DE56}" presName="sibTransNodeCircle" presStyleLbl="alignNode1" presStyleIdx="10" presStyleCnt="14">
        <dgm:presLayoutVars>
          <dgm:chMax val="0"/>
          <dgm:bulletEnabled/>
        </dgm:presLayoutVars>
      </dgm:prSet>
      <dgm:spPr/>
    </dgm:pt>
    <dgm:pt modelId="{CB3C3A74-518B-B84A-8C40-F588A84A3458}" type="pres">
      <dgm:prSet presAssocID="{2233D14B-B1E5-4A31-ACEE-E7F73AF95510}" presName="bottomLine" presStyleLbl="alignNode1" presStyleIdx="11" presStyleCnt="14" custLinFactY="112877778" custLinFactNeighborX="-1256" custLinFactNeighborY="112900000">
        <dgm:presLayoutVars/>
      </dgm:prSet>
      <dgm:spPr/>
    </dgm:pt>
    <dgm:pt modelId="{F0D3AAFE-083E-0742-870D-41A64E832D98}" type="pres">
      <dgm:prSet presAssocID="{2233D14B-B1E5-4A31-ACEE-E7F73AF95510}" presName="nodeText" presStyleLbl="bgAccFollowNode1" presStyleIdx="5" presStyleCnt="7">
        <dgm:presLayoutVars>
          <dgm:bulletEnabled val="1"/>
        </dgm:presLayoutVars>
      </dgm:prSet>
      <dgm:spPr/>
    </dgm:pt>
    <dgm:pt modelId="{FC71B698-B013-4346-BA43-FE7C1AC5D9A5}" type="pres">
      <dgm:prSet presAssocID="{582858B2-3A37-4543-9088-4C2D6BF9DE56}" presName="sibTrans" presStyleCnt="0"/>
      <dgm:spPr/>
    </dgm:pt>
    <dgm:pt modelId="{533D308B-F01E-3A4E-BD80-1571BC5F4139}" type="pres">
      <dgm:prSet presAssocID="{02C647E1-B088-4C8A-9455-A735414E3C7E}" presName="compositeNode" presStyleCnt="0">
        <dgm:presLayoutVars>
          <dgm:bulletEnabled val="1"/>
        </dgm:presLayoutVars>
      </dgm:prSet>
      <dgm:spPr/>
    </dgm:pt>
    <dgm:pt modelId="{A6382997-0164-C944-9A06-814DDDF065BA}" type="pres">
      <dgm:prSet presAssocID="{02C647E1-B088-4C8A-9455-A735414E3C7E}" presName="bgRect" presStyleLbl="bgAccFollowNode1" presStyleIdx="6" presStyleCnt="7" custScaleY="122048"/>
      <dgm:spPr/>
    </dgm:pt>
    <dgm:pt modelId="{147B1B99-940F-B04B-85F2-9295B507D5DA}" type="pres">
      <dgm:prSet presAssocID="{E4E00179-25F4-4A28-BA2E-7DD2C25B8550}" presName="sibTransNodeCircle" presStyleLbl="alignNode1" presStyleIdx="12" presStyleCnt="14">
        <dgm:presLayoutVars>
          <dgm:chMax val="0"/>
          <dgm:bulletEnabled/>
        </dgm:presLayoutVars>
      </dgm:prSet>
      <dgm:spPr/>
    </dgm:pt>
    <dgm:pt modelId="{023DBA24-F89F-B440-BEC8-2B1F827FFA8E}" type="pres">
      <dgm:prSet presAssocID="{02C647E1-B088-4C8A-9455-A735414E3C7E}" presName="bottomLine" presStyleLbl="alignNode1" presStyleIdx="13" presStyleCnt="14" custLinFactY="144622222" custLinFactNeighborX="-345" custLinFactNeighborY="144700000">
        <dgm:presLayoutVars/>
      </dgm:prSet>
      <dgm:spPr/>
    </dgm:pt>
    <dgm:pt modelId="{E3EB4FE0-152D-EF4C-85EE-4E57D02363CC}" type="pres">
      <dgm:prSet presAssocID="{02C647E1-B088-4C8A-9455-A735414E3C7E}" presName="nodeText" presStyleLbl="bgAccFollowNode1" presStyleIdx="6" presStyleCnt="7">
        <dgm:presLayoutVars>
          <dgm:bulletEnabled val="1"/>
        </dgm:presLayoutVars>
      </dgm:prSet>
      <dgm:spPr/>
    </dgm:pt>
  </dgm:ptLst>
  <dgm:cxnLst>
    <dgm:cxn modelId="{E5389702-4F07-4866-80EA-84A4E5C661A6}" srcId="{9C4E522B-1B62-4CBF-8132-A7981563A781}" destId="{02C647E1-B088-4C8A-9455-A735414E3C7E}" srcOrd="6" destOrd="0" parTransId="{A6D8CCCC-68EF-4EA6-B7BA-8F9FA2BF3870}" sibTransId="{E4E00179-25F4-4A28-BA2E-7DD2C25B8550}"/>
    <dgm:cxn modelId="{1CA7B20D-1666-4E3F-BCFA-1F418AF55F6E}" srcId="{9C4E522B-1B62-4CBF-8132-A7981563A781}" destId="{82673C23-D9FC-4707-A3A5-1592FC9239C9}" srcOrd="2" destOrd="0" parTransId="{6A640FF6-BFD5-4B4A-8D4A-FDFA35164362}" sibTransId="{7F1ADBC6-931C-4E34-8B1C-B68822B71885}"/>
    <dgm:cxn modelId="{A0AFEE17-1D11-9A41-8ED5-036F2BDDD7BF}" srcId="{9C4E522B-1B62-4CBF-8132-A7981563A781}" destId="{C61793DA-19D7-074D-9E64-E3E6C61608CC}" srcOrd="1" destOrd="0" parTransId="{5B8C58BD-81BC-E344-8438-0D1C5AE68AC8}" sibTransId="{BB551078-8EAC-E149-95E0-49F0AC6F6F36}"/>
    <dgm:cxn modelId="{FB5CF41E-D54F-4A4E-90F3-F0321F9FEC73}" type="presOf" srcId="{7218951F-27A3-454B-86AD-E61AC034FE92}" destId="{D79E4780-24B0-254A-A825-86A1ADFCFD31}" srcOrd="1" destOrd="0" presId="urn:microsoft.com/office/officeart/2016/7/layout/BasicLinearProcessNumbered"/>
    <dgm:cxn modelId="{AD663E22-38C4-C041-8B8D-5D25C45F2A40}" type="presOf" srcId="{E4E00179-25F4-4A28-BA2E-7DD2C25B8550}" destId="{147B1B99-940F-B04B-85F2-9295B507D5DA}" srcOrd="0" destOrd="0" presId="urn:microsoft.com/office/officeart/2016/7/layout/BasicLinearProcessNumbered"/>
    <dgm:cxn modelId="{1F628331-FD85-F54A-9881-8B8096482B32}" type="presOf" srcId="{9C4E522B-1B62-4CBF-8132-A7981563A781}" destId="{754849CB-E760-C444-9FE7-3D9CC2F3299A}" srcOrd="0" destOrd="0" presId="urn:microsoft.com/office/officeart/2016/7/layout/BasicLinearProcessNumbered"/>
    <dgm:cxn modelId="{08ADFC5B-A122-144F-A519-55D0BFF8B732}" type="presOf" srcId="{2233D14B-B1E5-4A31-ACEE-E7F73AF95510}" destId="{F0D3AAFE-083E-0742-870D-41A64E832D98}" srcOrd="1" destOrd="0" presId="urn:microsoft.com/office/officeart/2016/7/layout/BasicLinearProcessNumbered"/>
    <dgm:cxn modelId="{DB7A0642-CA39-8E4B-855F-4BBC233F5091}" type="presOf" srcId="{36D2DE20-2E9D-4AAD-BC6F-2FB7B7E12CC9}" destId="{E562E0AA-8DD5-6D44-BA45-F0B42A47E612}" srcOrd="0" destOrd="0" presId="urn:microsoft.com/office/officeart/2016/7/layout/BasicLinearProcessNumbered"/>
    <dgm:cxn modelId="{60373D6F-807A-914F-A9A0-E2384F2206CE}" type="presOf" srcId="{7218951F-27A3-454B-86AD-E61AC034FE92}" destId="{0615E334-20E3-D343-A7C2-94C28DF2909C}" srcOrd="0" destOrd="0" presId="urn:microsoft.com/office/officeart/2016/7/layout/BasicLinearProcessNumbered"/>
    <dgm:cxn modelId="{F596C255-B173-CE4C-904E-64F63DB6413C}" type="presOf" srcId="{54148E1E-4248-4A0C-B95D-D104D8B708EC}" destId="{0202E5C4-0C5A-6940-A60C-70A6F51F5FFD}" srcOrd="0" destOrd="0" presId="urn:microsoft.com/office/officeart/2016/7/layout/BasicLinearProcessNumbered"/>
    <dgm:cxn modelId="{ED739079-C354-2B46-99E4-1CC6EEC12ED6}" type="presOf" srcId="{82673C23-D9FC-4707-A3A5-1592FC9239C9}" destId="{26BAB094-D4AF-2946-BA61-48CA992A7748}" srcOrd="1" destOrd="0" presId="urn:microsoft.com/office/officeart/2016/7/layout/BasicLinearProcessNumbered"/>
    <dgm:cxn modelId="{31B8CF7F-F4A2-1B41-9EFD-E07BFA1EE814}" type="presOf" srcId="{1EC5980B-2B46-4F2A-875D-285FE90AA4A9}" destId="{27D30843-DA4E-D94C-86A8-F816011C5B6C}" srcOrd="0" destOrd="0" presId="urn:microsoft.com/office/officeart/2016/7/layout/BasicLinearProcessNumbered"/>
    <dgm:cxn modelId="{DDAF3D84-2499-AF49-B129-0C05B3F2C6D7}" type="presOf" srcId="{1EC5980B-2B46-4F2A-875D-285FE90AA4A9}" destId="{38776390-D4C4-CA49-8F8F-B92DD52EA6F6}" srcOrd="1" destOrd="0" presId="urn:microsoft.com/office/officeart/2016/7/layout/BasicLinearProcessNumbered"/>
    <dgm:cxn modelId="{B74E1C8D-9A5A-F046-A9B2-89CB2E98073C}" type="presOf" srcId="{02C647E1-B088-4C8A-9455-A735414E3C7E}" destId="{E3EB4FE0-152D-EF4C-85EE-4E57D02363CC}" srcOrd="1" destOrd="0" presId="urn:microsoft.com/office/officeart/2016/7/layout/BasicLinearProcessNumbered"/>
    <dgm:cxn modelId="{62EC1C91-F718-1449-A175-9B8927272BFC}" type="presOf" srcId="{09890EF6-7536-4A62-B46A-CE45BAA3A65C}" destId="{D8F4266A-5A12-534E-8D07-7F3949E8A69C}" srcOrd="0" destOrd="0" presId="urn:microsoft.com/office/officeart/2016/7/layout/BasicLinearProcessNumbered"/>
    <dgm:cxn modelId="{5535A298-A506-C44A-B8AC-4DF6645CA5C5}" type="presOf" srcId="{7F1ADBC6-931C-4E34-8B1C-B68822B71885}" destId="{7DD9C901-A3D8-A440-BC60-E1267071F633}" srcOrd="0" destOrd="0" presId="urn:microsoft.com/office/officeart/2016/7/layout/BasicLinearProcessNumbered"/>
    <dgm:cxn modelId="{2C5500A4-A972-4191-8758-C2CFB607129B}" srcId="{9C4E522B-1B62-4CBF-8132-A7981563A781}" destId="{36D2DE20-2E9D-4AAD-BC6F-2FB7B7E12CC9}" srcOrd="3" destOrd="0" parTransId="{412962E9-8024-4340-9FAD-5C9358B056FA}" sibTransId="{54148E1E-4248-4A0C-B95D-D104D8B708EC}"/>
    <dgm:cxn modelId="{4D355AA5-0249-6049-94A7-BCC39E6466A6}" type="presOf" srcId="{8B29452E-2FF2-4869-8A33-07EC5AE9B0D5}" destId="{6E704D1D-D230-9341-A299-938DBECEA71F}" srcOrd="0" destOrd="0" presId="urn:microsoft.com/office/officeart/2016/7/layout/BasicLinearProcessNumbered"/>
    <dgm:cxn modelId="{3FC23DC5-22E4-B44E-A12E-B682E6197676}" type="presOf" srcId="{BB551078-8EAC-E149-95E0-49F0AC6F6F36}" destId="{B6A76654-32C1-9A48-9AF2-C6707FD46650}" srcOrd="0" destOrd="0" presId="urn:microsoft.com/office/officeart/2016/7/layout/BasicLinearProcessNumbered"/>
    <dgm:cxn modelId="{593F46C7-938D-4AEB-948C-024BD33DC032}" srcId="{9C4E522B-1B62-4CBF-8132-A7981563A781}" destId="{2233D14B-B1E5-4A31-ACEE-E7F73AF95510}" srcOrd="5" destOrd="0" parTransId="{6A8DF3ED-C9D8-42C8-96C1-EDC7E3228E97}" sibTransId="{582858B2-3A37-4543-9088-4C2D6BF9DE56}"/>
    <dgm:cxn modelId="{B2C6A8D4-F02A-AB4B-8641-5F588DA7D493}" type="presOf" srcId="{582858B2-3A37-4543-9088-4C2D6BF9DE56}" destId="{11561B41-F087-1F41-A0BA-829FCA54DC9D}" srcOrd="0" destOrd="0" presId="urn:microsoft.com/office/officeart/2016/7/layout/BasicLinearProcessNumbered"/>
    <dgm:cxn modelId="{BB506ED9-95C3-9F49-89FD-57E9D952B718}" type="presOf" srcId="{02C647E1-B088-4C8A-9455-A735414E3C7E}" destId="{A6382997-0164-C944-9A06-814DDDF065BA}" srcOrd="0" destOrd="0" presId="urn:microsoft.com/office/officeart/2016/7/layout/BasicLinearProcessNumbered"/>
    <dgm:cxn modelId="{DF0F1EDD-E639-4DBE-BCA8-2B85C5C0A094}" srcId="{9C4E522B-1B62-4CBF-8132-A7981563A781}" destId="{1EC5980B-2B46-4F2A-875D-285FE90AA4A9}" srcOrd="0" destOrd="0" parTransId="{3B083F29-5EC7-4580-8D85-BFA0987BAA4E}" sibTransId="{09890EF6-7536-4A62-B46A-CE45BAA3A65C}"/>
    <dgm:cxn modelId="{DB145FDD-BD86-49CB-8FBA-5B77889AEC8C}" srcId="{9C4E522B-1B62-4CBF-8132-A7981563A781}" destId="{7218951F-27A3-454B-86AD-E61AC034FE92}" srcOrd="4" destOrd="0" parTransId="{903B6609-660C-40D8-9BF9-DC064DCB025D}" sibTransId="{8B29452E-2FF2-4869-8A33-07EC5AE9B0D5}"/>
    <dgm:cxn modelId="{212C97E2-AC68-3C4D-9025-0F057CE87D61}" type="presOf" srcId="{C61793DA-19D7-074D-9E64-E3E6C61608CC}" destId="{B8398B24-9A58-2848-8465-C4B28F41DFB6}" srcOrd="1" destOrd="0" presId="urn:microsoft.com/office/officeart/2016/7/layout/BasicLinearProcessNumbered"/>
    <dgm:cxn modelId="{6196C6E5-EBB4-1948-958F-929EC041D549}" type="presOf" srcId="{82673C23-D9FC-4707-A3A5-1592FC9239C9}" destId="{DC9C6F45-F2EC-214D-93FC-2FB99A4EBA45}" srcOrd="0" destOrd="0" presId="urn:microsoft.com/office/officeart/2016/7/layout/BasicLinearProcessNumbered"/>
    <dgm:cxn modelId="{F7E52EF2-531E-0443-B071-7B4001563109}" type="presOf" srcId="{36D2DE20-2E9D-4AAD-BC6F-2FB7B7E12CC9}" destId="{61E82411-D72E-0541-AFAD-D8ADD2A865ED}" srcOrd="1" destOrd="0" presId="urn:microsoft.com/office/officeart/2016/7/layout/BasicLinearProcessNumbered"/>
    <dgm:cxn modelId="{4B2CDBFC-309A-8842-9B91-ACF97C6BE5EE}" type="presOf" srcId="{2233D14B-B1E5-4A31-ACEE-E7F73AF95510}" destId="{C6075EEE-CC01-524A-8357-D608A18C2192}" srcOrd="0" destOrd="0" presId="urn:microsoft.com/office/officeart/2016/7/layout/BasicLinearProcessNumbered"/>
    <dgm:cxn modelId="{DB20E8FC-2588-EA4D-9A57-EB3034A64BF9}" type="presOf" srcId="{C61793DA-19D7-074D-9E64-E3E6C61608CC}" destId="{EFC0FC00-F9D7-0F49-BC47-97A77E9F9E99}" srcOrd="0" destOrd="0" presId="urn:microsoft.com/office/officeart/2016/7/layout/BasicLinearProcessNumbered"/>
    <dgm:cxn modelId="{BF886546-4702-C941-A5BF-CFD6282A8F31}" type="presParOf" srcId="{754849CB-E760-C444-9FE7-3D9CC2F3299A}" destId="{80273708-7485-C14B-8220-557F6AFB30B6}" srcOrd="0" destOrd="0" presId="urn:microsoft.com/office/officeart/2016/7/layout/BasicLinearProcessNumbered"/>
    <dgm:cxn modelId="{F38F1084-1CDD-C54A-ABF9-BFE8590221D5}" type="presParOf" srcId="{80273708-7485-C14B-8220-557F6AFB30B6}" destId="{27D30843-DA4E-D94C-86A8-F816011C5B6C}" srcOrd="0" destOrd="0" presId="urn:microsoft.com/office/officeart/2016/7/layout/BasicLinearProcessNumbered"/>
    <dgm:cxn modelId="{A1E6CB79-F1EC-2E4B-913A-3F840D7392C6}" type="presParOf" srcId="{80273708-7485-C14B-8220-557F6AFB30B6}" destId="{D8F4266A-5A12-534E-8D07-7F3949E8A69C}" srcOrd="1" destOrd="0" presId="urn:microsoft.com/office/officeart/2016/7/layout/BasicLinearProcessNumbered"/>
    <dgm:cxn modelId="{C6EED411-3878-8145-AB25-2423B58E6A56}" type="presParOf" srcId="{80273708-7485-C14B-8220-557F6AFB30B6}" destId="{623FE00F-CB63-034C-BE73-309018063958}" srcOrd="2" destOrd="0" presId="urn:microsoft.com/office/officeart/2016/7/layout/BasicLinearProcessNumbered"/>
    <dgm:cxn modelId="{0462357A-8527-164F-8DC0-BC00AE8AF074}" type="presParOf" srcId="{80273708-7485-C14B-8220-557F6AFB30B6}" destId="{38776390-D4C4-CA49-8F8F-B92DD52EA6F6}" srcOrd="3" destOrd="0" presId="urn:microsoft.com/office/officeart/2016/7/layout/BasicLinearProcessNumbered"/>
    <dgm:cxn modelId="{453195F7-7E99-9041-8A4C-56CB463F21C1}" type="presParOf" srcId="{754849CB-E760-C444-9FE7-3D9CC2F3299A}" destId="{835A9777-70D1-DD4F-8444-76A5F73F49B2}" srcOrd="1" destOrd="0" presId="urn:microsoft.com/office/officeart/2016/7/layout/BasicLinearProcessNumbered"/>
    <dgm:cxn modelId="{3C3A180F-1596-E343-9662-8D65AB305EB5}" type="presParOf" srcId="{754849CB-E760-C444-9FE7-3D9CC2F3299A}" destId="{A736E8F4-1CEA-E841-8656-A04CA8292092}" srcOrd="2" destOrd="0" presId="urn:microsoft.com/office/officeart/2016/7/layout/BasicLinearProcessNumbered"/>
    <dgm:cxn modelId="{3E00D073-8AE2-DD45-9410-0A3535F0A84A}" type="presParOf" srcId="{A736E8F4-1CEA-E841-8656-A04CA8292092}" destId="{EFC0FC00-F9D7-0F49-BC47-97A77E9F9E99}" srcOrd="0" destOrd="0" presId="urn:microsoft.com/office/officeart/2016/7/layout/BasicLinearProcessNumbered"/>
    <dgm:cxn modelId="{455AD6CF-7A53-B044-8B0B-682CC4A2E631}" type="presParOf" srcId="{A736E8F4-1CEA-E841-8656-A04CA8292092}" destId="{B6A76654-32C1-9A48-9AF2-C6707FD46650}" srcOrd="1" destOrd="0" presId="urn:microsoft.com/office/officeart/2016/7/layout/BasicLinearProcessNumbered"/>
    <dgm:cxn modelId="{32B1EF51-C435-DE43-AD6E-BA93DE0A3CB5}" type="presParOf" srcId="{A736E8F4-1CEA-E841-8656-A04CA8292092}" destId="{88419918-7FFC-074C-8B34-6309F391DDAA}" srcOrd="2" destOrd="0" presId="urn:microsoft.com/office/officeart/2016/7/layout/BasicLinearProcessNumbered"/>
    <dgm:cxn modelId="{0CD7E824-2274-C748-A791-391C67C8F2F5}" type="presParOf" srcId="{A736E8F4-1CEA-E841-8656-A04CA8292092}" destId="{B8398B24-9A58-2848-8465-C4B28F41DFB6}" srcOrd="3" destOrd="0" presId="urn:microsoft.com/office/officeart/2016/7/layout/BasicLinearProcessNumbered"/>
    <dgm:cxn modelId="{9567D0B3-4A22-D54B-9B2D-4C3160FA2B23}" type="presParOf" srcId="{754849CB-E760-C444-9FE7-3D9CC2F3299A}" destId="{23E2222B-6311-6842-9A6C-F8C0FE5A826F}" srcOrd="3" destOrd="0" presId="urn:microsoft.com/office/officeart/2016/7/layout/BasicLinearProcessNumbered"/>
    <dgm:cxn modelId="{62F7F6FC-751F-804B-A03E-3B274F77BE01}" type="presParOf" srcId="{754849CB-E760-C444-9FE7-3D9CC2F3299A}" destId="{0508D3A5-D451-DE46-9710-07B2805E8081}" srcOrd="4" destOrd="0" presId="urn:microsoft.com/office/officeart/2016/7/layout/BasicLinearProcessNumbered"/>
    <dgm:cxn modelId="{497A68A6-EF4D-9245-92F7-FCAD0015B781}" type="presParOf" srcId="{0508D3A5-D451-DE46-9710-07B2805E8081}" destId="{DC9C6F45-F2EC-214D-93FC-2FB99A4EBA45}" srcOrd="0" destOrd="0" presId="urn:microsoft.com/office/officeart/2016/7/layout/BasicLinearProcessNumbered"/>
    <dgm:cxn modelId="{49D6ABF6-F9F3-D64E-B0BB-F45941618CA6}" type="presParOf" srcId="{0508D3A5-D451-DE46-9710-07B2805E8081}" destId="{7DD9C901-A3D8-A440-BC60-E1267071F633}" srcOrd="1" destOrd="0" presId="urn:microsoft.com/office/officeart/2016/7/layout/BasicLinearProcessNumbered"/>
    <dgm:cxn modelId="{C3BD2A57-6022-4D48-A2F8-DDB06D378930}" type="presParOf" srcId="{0508D3A5-D451-DE46-9710-07B2805E8081}" destId="{3E2754E6-FD62-174C-84BE-0E3FF5566C53}" srcOrd="2" destOrd="0" presId="urn:microsoft.com/office/officeart/2016/7/layout/BasicLinearProcessNumbered"/>
    <dgm:cxn modelId="{A5AC5006-2A9C-9446-B23D-79F1A5E03174}" type="presParOf" srcId="{0508D3A5-D451-DE46-9710-07B2805E8081}" destId="{26BAB094-D4AF-2946-BA61-48CA992A7748}" srcOrd="3" destOrd="0" presId="urn:microsoft.com/office/officeart/2016/7/layout/BasicLinearProcessNumbered"/>
    <dgm:cxn modelId="{9ABF0C9A-2AC2-E944-BF43-DF122D5C5495}" type="presParOf" srcId="{754849CB-E760-C444-9FE7-3D9CC2F3299A}" destId="{6DDB970E-5301-4344-8C50-28558183E47B}" srcOrd="5" destOrd="0" presId="urn:microsoft.com/office/officeart/2016/7/layout/BasicLinearProcessNumbered"/>
    <dgm:cxn modelId="{8F0ECEA8-9A3C-4544-ADF6-45438CD16E8E}" type="presParOf" srcId="{754849CB-E760-C444-9FE7-3D9CC2F3299A}" destId="{F4ECC426-B01C-AF44-A252-75CC78E7A240}" srcOrd="6" destOrd="0" presId="urn:microsoft.com/office/officeart/2016/7/layout/BasicLinearProcessNumbered"/>
    <dgm:cxn modelId="{E84327A2-4A9F-F94D-A4D0-8CCB5CF5E793}" type="presParOf" srcId="{F4ECC426-B01C-AF44-A252-75CC78E7A240}" destId="{E562E0AA-8DD5-6D44-BA45-F0B42A47E612}" srcOrd="0" destOrd="0" presId="urn:microsoft.com/office/officeart/2016/7/layout/BasicLinearProcessNumbered"/>
    <dgm:cxn modelId="{DFC47A3F-63EB-2B40-A790-C8E4516E8FEF}" type="presParOf" srcId="{F4ECC426-B01C-AF44-A252-75CC78E7A240}" destId="{0202E5C4-0C5A-6940-A60C-70A6F51F5FFD}" srcOrd="1" destOrd="0" presId="urn:microsoft.com/office/officeart/2016/7/layout/BasicLinearProcessNumbered"/>
    <dgm:cxn modelId="{692B1819-366D-BB40-B3BD-C52426407F3A}" type="presParOf" srcId="{F4ECC426-B01C-AF44-A252-75CC78E7A240}" destId="{E99C1AAE-0E14-9140-BD0D-24D3D3D1F196}" srcOrd="2" destOrd="0" presId="urn:microsoft.com/office/officeart/2016/7/layout/BasicLinearProcessNumbered"/>
    <dgm:cxn modelId="{5BFED819-E21A-A54C-8969-841711C81741}" type="presParOf" srcId="{F4ECC426-B01C-AF44-A252-75CC78E7A240}" destId="{61E82411-D72E-0541-AFAD-D8ADD2A865ED}" srcOrd="3" destOrd="0" presId="urn:microsoft.com/office/officeart/2016/7/layout/BasicLinearProcessNumbered"/>
    <dgm:cxn modelId="{02BF2BC9-03F4-6442-BCCE-3C64B9577A30}" type="presParOf" srcId="{754849CB-E760-C444-9FE7-3D9CC2F3299A}" destId="{349BD5A7-EB10-004E-A9F9-0DA0449B1321}" srcOrd="7" destOrd="0" presId="urn:microsoft.com/office/officeart/2016/7/layout/BasicLinearProcessNumbered"/>
    <dgm:cxn modelId="{6933D389-33E6-8A4B-9DFE-8A4D911A08EF}" type="presParOf" srcId="{754849CB-E760-C444-9FE7-3D9CC2F3299A}" destId="{415FAEEA-5544-0C48-9CA1-735FED5DD04C}" srcOrd="8" destOrd="0" presId="urn:microsoft.com/office/officeart/2016/7/layout/BasicLinearProcessNumbered"/>
    <dgm:cxn modelId="{67C7F185-22F9-774F-928F-1184ACDDCD4D}" type="presParOf" srcId="{415FAEEA-5544-0C48-9CA1-735FED5DD04C}" destId="{0615E334-20E3-D343-A7C2-94C28DF2909C}" srcOrd="0" destOrd="0" presId="urn:microsoft.com/office/officeart/2016/7/layout/BasicLinearProcessNumbered"/>
    <dgm:cxn modelId="{EE6CA5AF-FA49-CF4D-9B70-3AD1FA97BA22}" type="presParOf" srcId="{415FAEEA-5544-0C48-9CA1-735FED5DD04C}" destId="{6E704D1D-D230-9341-A299-938DBECEA71F}" srcOrd="1" destOrd="0" presId="urn:microsoft.com/office/officeart/2016/7/layout/BasicLinearProcessNumbered"/>
    <dgm:cxn modelId="{282128C2-B728-5A41-B573-A15BA241CF7D}" type="presParOf" srcId="{415FAEEA-5544-0C48-9CA1-735FED5DD04C}" destId="{822A3F45-2115-A44A-BDF7-96FB573CDD3B}" srcOrd="2" destOrd="0" presId="urn:microsoft.com/office/officeart/2016/7/layout/BasicLinearProcessNumbered"/>
    <dgm:cxn modelId="{CEE4E36E-D76E-6F4A-9A9A-599DD28D944D}" type="presParOf" srcId="{415FAEEA-5544-0C48-9CA1-735FED5DD04C}" destId="{D79E4780-24B0-254A-A825-86A1ADFCFD31}" srcOrd="3" destOrd="0" presId="urn:microsoft.com/office/officeart/2016/7/layout/BasicLinearProcessNumbered"/>
    <dgm:cxn modelId="{7883A0BA-2497-0348-9464-DF4FFB66CA90}" type="presParOf" srcId="{754849CB-E760-C444-9FE7-3D9CC2F3299A}" destId="{44DDA4C2-35C1-6641-A65D-038F0A3FF8B0}" srcOrd="9" destOrd="0" presId="urn:microsoft.com/office/officeart/2016/7/layout/BasicLinearProcessNumbered"/>
    <dgm:cxn modelId="{AE3910FF-8121-E345-BA1C-C1C105BBA784}" type="presParOf" srcId="{754849CB-E760-C444-9FE7-3D9CC2F3299A}" destId="{9E053335-9A8F-1849-A084-E068CA819BD6}" srcOrd="10" destOrd="0" presId="urn:microsoft.com/office/officeart/2016/7/layout/BasicLinearProcessNumbered"/>
    <dgm:cxn modelId="{0D8A7D82-F367-FB4B-A1EA-42F0E04A7F91}" type="presParOf" srcId="{9E053335-9A8F-1849-A084-E068CA819BD6}" destId="{C6075EEE-CC01-524A-8357-D608A18C2192}" srcOrd="0" destOrd="0" presId="urn:microsoft.com/office/officeart/2016/7/layout/BasicLinearProcessNumbered"/>
    <dgm:cxn modelId="{53B94C9A-528E-1549-ACD7-0559B3DD6556}" type="presParOf" srcId="{9E053335-9A8F-1849-A084-E068CA819BD6}" destId="{11561B41-F087-1F41-A0BA-829FCA54DC9D}" srcOrd="1" destOrd="0" presId="urn:microsoft.com/office/officeart/2016/7/layout/BasicLinearProcessNumbered"/>
    <dgm:cxn modelId="{9959A772-0E87-4F4C-9425-797BCAD66596}" type="presParOf" srcId="{9E053335-9A8F-1849-A084-E068CA819BD6}" destId="{CB3C3A74-518B-B84A-8C40-F588A84A3458}" srcOrd="2" destOrd="0" presId="urn:microsoft.com/office/officeart/2016/7/layout/BasicLinearProcessNumbered"/>
    <dgm:cxn modelId="{69146532-844A-4542-A2C8-F97F6E5CD060}" type="presParOf" srcId="{9E053335-9A8F-1849-A084-E068CA819BD6}" destId="{F0D3AAFE-083E-0742-870D-41A64E832D98}" srcOrd="3" destOrd="0" presId="urn:microsoft.com/office/officeart/2016/7/layout/BasicLinearProcessNumbered"/>
    <dgm:cxn modelId="{FD8D15E8-06DD-0546-8B8D-5EA2A15D6040}" type="presParOf" srcId="{754849CB-E760-C444-9FE7-3D9CC2F3299A}" destId="{FC71B698-B013-4346-BA43-FE7C1AC5D9A5}" srcOrd="11" destOrd="0" presId="urn:microsoft.com/office/officeart/2016/7/layout/BasicLinearProcessNumbered"/>
    <dgm:cxn modelId="{A445A73A-FF10-A446-B81C-123D687C98A0}" type="presParOf" srcId="{754849CB-E760-C444-9FE7-3D9CC2F3299A}" destId="{533D308B-F01E-3A4E-BD80-1571BC5F4139}" srcOrd="12" destOrd="0" presId="urn:microsoft.com/office/officeart/2016/7/layout/BasicLinearProcessNumbered"/>
    <dgm:cxn modelId="{D6EEBAA8-D9FA-2346-8C25-FE25478AA020}" type="presParOf" srcId="{533D308B-F01E-3A4E-BD80-1571BC5F4139}" destId="{A6382997-0164-C944-9A06-814DDDF065BA}" srcOrd="0" destOrd="0" presId="urn:microsoft.com/office/officeart/2016/7/layout/BasicLinearProcessNumbered"/>
    <dgm:cxn modelId="{63B7473B-B64C-FF4D-B9AA-6E337F5356DB}" type="presParOf" srcId="{533D308B-F01E-3A4E-BD80-1571BC5F4139}" destId="{147B1B99-940F-B04B-85F2-9295B507D5DA}" srcOrd="1" destOrd="0" presId="urn:microsoft.com/office/officeart/2016/7/layout/BasicLinearProcessNumbered"/>
    <dgm:cxn modelId="{C308CB2B-E823-2A4A-B3DB-BA80B99677E4}" type="presParOf" srcId="{533D308B-F01E-3A4E-BD80-1571BC5F4139}" destId="{023DBA24-F89F-B440-BEC8-2B1F827FFA8E}" srcOrd="2" destOrd="0" presId="urn:microsoft.com/office/officeart/2016/7/layout/BasicLinearProcessNumbered"/>
    <dgm:cxn modelId="{31646D76-D904-AC4C-B8AD-F7F4BB07D621}" type="presParOf" srcId="{533D308B-F01E-3A4E-BD80-1571BC5F4139}" destId="{E3EB4FE0-152D-EF4C-85EE-4E57D02363CC}"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30843-DA4E-D94C-86A8-F816011C5B6C}">
      <dsp:nvSpPr>
        <dsp:cNvPr id="0" name=""/>
        <dsp:cNvSpPr/>
      </dsp:nvSpPr>
      <dsp:spPr>
        <a:xfrm>
          <a:off x="10823" y="660703"/>
          <a:ext cx="1617453" cy="277823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103" tIns="330200" rIns="126103" bIns="330200" numCol="1" spcCol="1270" anchor="t" anchorCtr="0">
          <a:noAutofit/>
        </a:bodyPr>
        <a:lstStyle/>
        <a:p>
          <a:pPr marL="0" lvl="0" indent="0" algn="l" defTabSz="488950">
            <a:lnSpc>
              <a:spcPct val="90000"/>
            </a:lnSpc>
            <a:spcBef>
              <a:spcPct val="0"/>
            </a:spcBef>
            <a:spcAft>
              <a:spcPct val="35000"/>
            </a:spcAft>
            <a:buNone/>
          </a:pPr>
          <a:r>
            <a:rPr lang="en-US" sz="1100" kern="1200" dirty="0"/>
            <a:t> </a:t>
          </a:r>
          <a:r>
            <a:rPr lang="en-US" sz="1600" kern="1200" dirty="0"/>
            <a:t>Make agendas that include anti-racism/no-hate education. </a:t>
          </a:r>
        </a:p>
      </dsp:txBody>
      <dsp:txXfrm>
        <a:off x="10823" y="1716432"/>
        <a:ext cx="1617453" cy="1666941"/>
      </dsp:txXfrm>
    </dsp:sp>
    <dsp:sp modelId="{D8F4266A-5A12-534E-8D07-7F3949E8A69C}">
      <dsp:nvSpPr>
        <dsp:cNvPr id="0" name=""/>
        <dsp:cNvSpPr/>
      </dsp:nvSpPr>
      <dsp:spPr>
        <a:xfrm>
          <a:off x="479884" y="1144047"/>
          <a:ext cx="679330" cy="67933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3" tIns="12700" rIns="52963" bIns="12700" numCol="1" spcCol="1270" anchor="ctr" anchorCtr="0">
          <a:noAutofit/>
        </a:bodyPr>
        <a:lstStyle/>
        <a:p>
          <a:pPr marL="0" lvl="0" indent="0" algn="ctr" defTabSz="1422400">
            <a:lnSpc>
              <a:spcPct val="90000"/>
            </a:lnSpc>
            <a:spcBef>
              <a:spcPct val="0"/>
            </a:spcBef>
            <a:spcAft>
              <a:spcPct val="35000"/>
            </a:spcAft>
            <a:buNone/>
          </a:pPr>
          <a:r>
            <a:rPr lang="en-US" sz="3200" kern="1200"/>
            <a:t>1</a:t>
          </a:r>
        </a:p>
      </dsp:txBody>
      <dsp:txXfrm>
        <a:off x="579370" y="1243533"/>
        <a:ext cx="480358" cy="480358"/>
      </dsp:txXfrm>
    </dsp:sp>
    <dsp:sp modelId="{623FE00F-CB63-034C-BE73-309018063958}">
      <dsp:nvSpPr>
        <dsp:cNvPr id="0" name=""/>
        <dsp:cNvSpPr/>
      </dsp:nvSpPr>
      <dsp:spPr>
        <a:xfrm>
          <a:off x="2" y="3466446"/>
          <a:ext cx="1617453"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C0FC00-F9D7-0F49-BC47-97A77E9F9E99}">
      <dsp:nvSpPr>
        <dsp:cNvPr id="0" name=""/>
        <dsp:cNvSpPr/>
      </dsp:nvSpPr>
      <dsp:spPr>
        <a:xfrm>
          <a:off x="1790022" y="660703"/>
          <a:ext cx="1617453" cy="277823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103" tIns="330200" rIns="126103" bIns="330200" numCol="1" spcCol="1270" anchor="t" anchorCtr="0">
          <a:noAutofit/>
        </a:bodyPr>
        <a:lstStyle/>
        <a:p>
          <a:pPr marL="0" lvl="0" indent="0" algn="l" defTabSz="711200">
            <a:lnSpc>
              <a:spcPct val="90000"/>
            </a:lnSpc>
            <a:spcBef>
              <a:spcPct val="0"/>
            </a:spcBef>
            <a:spcAft>
              <a:spcPct val="35000"/>
            </a:spcAft>
            <a:buNone/>
          </a:pPr>
          <a:r>
            <a:rPr lang="en-US" sz="1600" kern="1200" dirty="0"/>
            <a:t>Prioritize culturally responsive curricular redesign.</a:t>
          </a:r>
        </a:p>
      </dsp:txBody>
      <dsp:txXfrm>
        <a:off x="1790022" y="1716432"/>
        <a:ext cx="1617453" cy="1666941"/>
      </dsp:txXfrm>
    </dsp:sp>
    <dsp:sp modelId="{B6A76654-32C1-9A48-9AF2-C6707FD46650}">
      <dsp:nvSpPr>
        <dsp:cNvPr id="0" name=""/>
        <dsp:cNvSpPr/>
      </dsp:nvSpPr>
      <dsp:spPr>
        <a:xfrm>
          <a:off x="2259083" y="1144047"/>
          <a:ext cx="679330" cy="679330"/>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3" tIns="12700" rIns="52963" bIns="12700" numCol="1" spcCol="1270" anchor="ctr" anchorCtr="0">
          <a:noAutofit/>
        </a:bodyPr>
        <a:lstStyle/>
        <a:p>
          <a:pPr marL="0" lvl="0" indent="0" algn="ctr" defTabSz="1422400">
            <a:lnSpc>
              <a:spcPct val="90000"/>
            </a:lnSpc>
            <a:spcBef>
              <a:spcPct val="0"/>
            </a:spcBef>
            <a:spcAft>
              <a:spcPct val="35000"/>
            </a:spcAft>
            <a:buNone/>
          </a:pPr>
          <a:r>
            <a:rPr lang="en-US" sz="3200" kern="1200"/>
            <a:t>2</a:t>
          </a:r>
        </a:p>
      </dsp:txBody>
      <dsp:txXfrm>
        <a:off x="2358569" y="1243533"/>
        <a:ext cx="480358" cy="480358"/>
      </dsp:txXfrm>
    </dsp:sp>
    <dsp:sp modelId="{88419918-7FFC-074C-8B34-6309F391DDAA}">
      <dsp:nvSpPr>
        <dsp:cNvPr id="0" name=""/>
        <dsp:cNvSpPr/>
      </dsp:nvSpPr>
      <dsp:spPr>
        <a:xfrm>
          <a:off x="1790022" y="3425806"/>
          <a:ext cx="1617453"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9C6F45-F2EC-214D-93FC-2FB99A4EBA45}">
      <dsp:nvSpPr>
        <dsp:cNvPr id="0" name=""/>
        <dsp:cNvSpPr/>
      </dsp:nvSpPr>
      <dsp:spPr>
        <a:xfrm>
          <a:off x="3569221" y="660703"/>
          <a:ext cx="1617453" cy="314398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103" tIns="330200" rIns="126103" bIns="330200" numCol="1" spcCol="1270" anchor="t" anchorCtr="0">
          <a:noAutofit/>
        </a:bodyPr>
        <a:lstStyle/>
        <a:p>
          <a:pPr marL="0" lvl="0" indent="0" algn="l" defTabSz="711200">
            <a:lnSpc>
              <a:spcPct val="90000"/>
            </a:lnSpc>
            <a:spcBef>
              <a:spcPct val="0"/>
            </a:spcBef>
            <a:spcAft>
              <a:spcPct val="35000"/>
            </a:spcAft>
            <a:buNone/>
          </a:pPr>
          <a:r>
            <a:rPr lang="en-US" sz="1600" kern="1200" dirty="0"/>
            <a:t> Acknowledge the college houses the biases and prejudices of its founding time. </a:t>
          </a:r>
        </a:p>
      </dsp:txBody>
      <dsp:txXfrm>
        <a:off x="3569221" y="1855418"/>
        <a:ext cx="1617453" cy="1886392"/>
      </dsp:txXfrm>
    </dsp:sp>
    <dsp:sp modelId="{7DD9C901-A3D8-A440-BC60-E1267071F633}">
      <dsp:nvSpPr>
        <dsp:cNvPr id="0" name=""/>
        <dsp:cNvSpPr/>
      </dsp:nvSpPr>
      <dsp:spPr>
        <a:xfrm>
          <a:off x="4038282" y="1326922"/>
          <a:ext cx="679330" cy="67933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3" tIns="12700" rIns="52963" bIns="12700" numCol="1" spcCol="1270" anchor="ctr" anchorCtr="0">
          <a:noAutofit/>
        </a:bodyPr>
        <a:lstStyle/>
        <a:p>
          <a:pPr marL="0" lvl="0" indent="0" algn="ctr" defTabSz="1422400">
            <a:lnSpc>
              <a:spcPct val="90000"/>
            </a:lnSpc>
            <a:spcBef>
              <a:spcPct val="0"/>
            </a:spcBef>
            <a:spcAft>
              <a:spcPct val="35000"/>
            </a:spcAft>
            <a:buNone/>
          </a:pPr>
          <a:r>
            <a:rPr lang="en-US" sz="3200" kern="1200"/>
            <a:t>3</a:t>
          </a:r>
        </a:p>
      </dsp:txBody>
      <dsp:txXfrm>
        <a:off x="4137768" y="1426408"/>
        <a:ext cx="480358" cy="480358"/>
      </dsp:txXfrm>
    </dsp:sp>
    <dsp:sp modelId="{3E2754E6-FD62-174C-84BE-0E3FF5566C53}">
      <dsp:nvSpPr>
        <dsp:cNvPr id="0" name=""/>
        <dsp:cNvSpPr/>
      </dsp:nvSpPr>
      <dsp:spPr>
        <a:xfrm>
          <a:off x="3569221" y="3791562"/>
          <a:ext cx="1617453"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62E0AA-8DD5-6D44-BA45-F0B42A47E612}">
      <dsp:nvSpPr>
        <dsp:cNvPr id="0" name=""/>
        <dsp:cNvSpPr/>
      </dsp:nvSpPr>
      <dsp:spPr>
        <a:xfrm>
          <a:off x="5348420" y="660703"/>
          <a:ext cx="1617453" cy="263020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103" tIns="330200" rIns="126103" bIns="330200" numCol="1" spcCol="1270" anchor="t" anchorCtr="0">
          <a:noAutofit/>
        </a:bodyPr>
        <a:lstStyle/>
        <a:p>
          <a:pPr marL="0" lvl="0" indent="0" algn="l" defTabSz="711200">
            <a:lnSpc>
              <a:spcPct val="90000"/>
            </a:lnSpc>
            <a:spcBef>
              <a:spcPct val="0"/>
            </a:spcBef>
            <a:spcAft>
              <a:spcPct val="35000"/>
            </a:spcAft>
            <a:buNone/>
          </a:pPr>
          <a:r>
            <a:rPr lang="en-US" sz="1600" b="1" kern="1200" dirty="0"/>
            <a:t>Redesign the evaluation of hiring and evaluation processes. </a:t>
          </a:r>
        </a:p>
      </dsp:txBody>
      <dsp:txXfrm>
        <a:off x="5348420" y="1660183"/>
        <a:ext cx="1617453" cy="1578125"/>
      </dsp:txXfrm>
    </dsp:sp>
    <dsp:sp modelId="{0202E5C4-0C5A-6940-A60C-70A6F51F5FFD}">
      <dsp:nvSpPr>
        <dsp:cNvPr id="0" name=""/>
        <dsp:cNvSpPr/>
      </dsp:nvSpPr>
      <dsp:spPr>
        <a:xfrm>
          <a:off x="5817481" y="1070034"/>
          <a:ext cx="679330" cy="67933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3" tIns="12700" rIns="52963" bIns="12700" numCol="1" spcCol="1270" anchor="ctr" anchorCtr="0">
          <a:noAutofit/>
        </a:bodyPr>
        <a:lstStyle/>
        <a:p>
          <a:pPr marL="0" lvl="0" indent="0" algn="ctr" defTabSz="1422400">
            <a:lnSpc>
              <a:spcPct val="90000"/>
            </a:lnSpc>
            <a:spcBef>
              <a:spcPct val="0"/>
            </a:spcBef>
            <a:spcAft>
              <a:spcPct val="35000"/>
            </a:spcAft>
            <a:buNone/>
          </a:pPr>
          <a:r>
            <a:rPr lang="en-US" sz="3200" kern="1200"/>
            <a:t>4</a:t>
          </a:r>
        </a:p>
      </dsp:txBody>
      <dsp:txXfrm>
        <a:off x="5916967" y="1169520"/>
        <a:ext cx="480358" cy="480358"/>
      </dsp:txXfrm>
    </dsp:sp>
    <dsp:sp modelId="{E99C1AAE-0E14-9140-BD0D-24D3D3D1F196}">
      <dsp:nvSpPr>
        <dsp:cNvPr id="0" name=""/>
        <dsp:cNvSpPr/>
      </dsp:nvSpPr>
      <dsp:spPr>
        <a:xfrm>
          <a:off x="5287280" y="3270513"/>
          <a:ext cx="1617453"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5E334-20E3-D343-A7C2-94C28DF2909C}">
      <dsp:nvSpPr>
        <dsp:cNvPr id="0" name=""/>
        <dsp:cNvSpPr/>
      </dsp:nvSpPr>
      <dsp:spPr>
        <a:xfrm>
          <a:off x="7127619" y="660703"/>
          <a:ext cx="1617453" cy="3048178"/>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103" tIns="330200" rIns="126103" bIns="330200" numCol="1" spcCol="1270" anchor="t" anchorCtr="0">
          <a:noAutofit/>
        </a:bodyPr>
        <a:lstStyle/>
        <a:p>
          <a:pPr marL="0" lvl="0" indent="0" algn="l" defTabSz="711200">
            <a:lnSpc>
              <a:spcPct val="90000"/>
            </a:lnSpc>
            <a:spcBef>
              <a:spcPct val="0"/>
            </a:spcBef>
            <a:spcAft>
              <a:spcPct val="35000"/>
            </a:spcAft>
            <a:buNone/>
          </a:pPr>
          <a:r>
            <a:rPr lang="en-US" sz="1600" kern="1200" dirty="0"/>
            <a:t>Request services from the ASCCC about any of these topics </a:t>
          </a:r>
          <a:r>
            <a:rPr lang="en-US" sz="1600" kern="1200" dirty="0">
              <a:hlinkClick xmlns:r="http://schemas.openxmlformats.org/officeDocument/2006/relationships" r:id="rId1"/>
            </a:rPr>
            <a:t>here</a:t>
          </a:r>
          <a:r>
            <a:rPr lang="en-US" sz="1600" kern="1200" dirty="0"/>
            <a:t>.</a:t>
          </a:r>
        </a:p>
      </dsp:txBody>
      <dsp:txXfrm>
        <a:off x="7127619" y="1819011"/>
        <a:ext cx="1617453" cy="1828907"/>
      </dsp:txXfrm>
    </dsp:sp>
    <dsp:sp modelId="{6E704D1D-D230-9341-A299-938DBECEA71F}">
      <dsp:nvSpPr>
        <dsp:cNvPr id="0" name=""/>
        <dsp:cNvSpPr/>
      </dsp:nvSpPr>
      <dsp:spPr>
        <a:xfrm>
          <a:off x="7596680" y="1279018"/>
          <a:ext cx="679330" cy="679330"/>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3" tIns="12700" rIns="52963" bIns="12700" numCol="1" spcCol="1270" anchor="ctr" anchorCtr="0">
          <a:noAutofit/>
        </a:bodyPr>
        <a:lstStyle/>
        <a:p>
          <a:pPr marL="0" lvl="0" indent="0" algn="ctr" defTabSz="1422400">
            <a:lnSpc>
              <a:spcPct val="90000"/>
            </a:lnSpc>
            <a:spcBef>
              <a:spcPct val="0"/>
            </a:spcBef>
            <a:spcAft>
              <a:spcPct val="35000"/>
            </a:spcAft>
            <a:buNone/>
          </a:pPr>
          <a:r>
            <a:rPr lang="en-US" sz="3200" kern="1200"/>
            <a:t>5</a:t>
          </a:r>
        </a:p>
      </dsp:txBody>
      <dsp:txXfrm>
        <a:off x="7696166" y="1378504"/>
        <a:ext cx="480358" cy="480358"/>
      </dsp:txXfrm>
    </dsp:sp>
    <dsp:sp modelId="{822A3F45-2115-A44A-BDF7-96FB573CDD3B}">
      <dsp:nvSpPr>
        <dsp:cNvPr id="0" name=""/>
        <dsp:cNvSpPr/>
      </dsp:nvSpPr>
      <dsp:spPr>
        <a:xfrm>
          <a:off x="7147934" y="3703018"/>
          <a:ext cx="1617453"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075EEE-CC01-524A-8357-D608A18C2192}">
      <dsp:nvSpPr>
        <dsp:cNvPr id="0" name=""/>
        <dsp:cNvSpPr/>
      </dsp:nvSpPr>
      <dsp:spPr>
        <a:xfrm>
          <a:off x="8906818" y="660703"/>
          <a:ext cx="1617453" cy="26417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103" tIns="330200" rIns="126103" bIns="330200" numCol="1" spcCol="1270" anchor="t" anchorCtr="0">
          <a:noAutofit/>
        </a:bodyPr>
        <a:lstStyle/>
        <a:p>
          <a:pPr marL="0" lvl="0" indent="0" algn="l" defTabSz="488950">
            <a:lnSpc>
              <a:spcPct val="90000"/>
            </a:lnSpc>
            <a:spcBef>
              <a:spcPct val="0"/>
            </a:spcBef>
            <a:spcAft>
              <a:spcPct val="35000"/>
            </a:spcAft>
            <a:buNone/>
          </a:pPr>
          <a:r>
            <a:rPr lang="en-US" sz="1100" kern="1200" dirty="0"/>
            <a:t> </a:t>
          </a:r>
          <a:r>
            <a:rPr lang="en-US" sz="1600" kern="1200" dirty="0"/>
            <a:t>Find the voices among your faculty missing in governance. </a:t>
          </a:r>
        </a:p>
      </dsp:txBody>
      <dsp:txXfrm>
        <a:off x="8906818" y="1664580"/>
        <a:ext cx="1617453" cy="1585068"/>
      </dsp:txXfrm>
    </dsp:sp>
    <dsp:sp modelId="{11561B41-F087-1F41-A0BA-829FCA54DC9D}">
      <dsp:nvSpPr>
        <dsp:cNvPr id="0" name=""/>
        <dsp:cNvSpPr/>
      </dsp:nvSpPr>
      <dsp:spPr>
        <a:xfrm>
          <a:off x="9375879" y="1075819"/>
          <a:ext cx="679330" cy="67933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3" tIns="12700" rIns="52963" bIns="12700" numCol="1" spcCol="1270" anchor="ctr" anchorCtr="0">
          <a:noAutofit/>
        </a:bodyPr>
        <a:lstStyle/>
        <a:p>
          <a:pPr marL="0" lvl="0" indent="0" algn="ctr" defTabSz="1422400">
            <a:lnSpc>
              <a:spcPct val="90000"/>
            </a:lnSpc>
            <a:spcBef>
              <a:spcPct val="0"/>
            </a:spcBef>
            <a:spcAft>
              <a:spcPct val="35000"/>
            </a:spcAft>
            <a:buNone/>
          </a:pPr>
          <a:r>
            <a:rPr lang="en-US" sz="3200" kern="1200"/>
            <a:t>6</a:t>
          </a:r>
        </a:p>
      </dsp:txBody>
      <dsp:txXfrm>
        <a:off x="9475365" y="1175305"/>
        <a:ext cx="480358" cy="480358"/>
      </dsp:txXfrm>
    </dsp:sp>
    <dsp:sp modelId="{CB3C3A74-518B-B84A-8C40-F588A84A3458}">
      <dsp:nvSpPr>
        <dsp:cNvPr id="0" name=""/>
        <dsp:cNvSpPr/>
      </dsp:nvSpPr>
      <dsp:spPr>
        <a:xfrm>
          <a:off x="8886502" y="3276299"/>
          <a:ext cx="1617453"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382997-0164-C944-9A06-814DDDF065BA}">
      <dsp:nvSpPr>
        <dsp:cNvPr id="0" name=""/>
        <dsp:cNvSpPr/>
      </dsp:nvSpPr>
      <dsp:spPr>
        <a:xfrm>
          <a:off x="10686017" y="660703"/>
          <a:ext cx="1617453" cy="276369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103" tIns="330200" rIns="126103" bIns="330200" numCol="1" spcCol="1270" anchor="t" anchorCtr="0">
          <a:noAutofit/>
        </a:bodyPr>
        <a:lstStyle/>
        <a:p>
          <a:pPr marL="0" lvl="0" indent="0" algn="l" defTabSz="711200">
            <a:lnSpc>
              <a:spcPct val="90000"/>
            </a:lnSpc>
            <a:spcBef>
              <a:spcPct val="0"/>
            </a:spcBef>
            <a:spcAft>
              <a:spcPct val="35000"/>
            </a:spcAft>
            <a:buNone/>
          </a:pPr>
          <a:r>
            <a:rPr lang="en-US" sz="1600" kern="1200" dirty="0"/>
            <a:t>Create constructive ways students can express themselves.  </a:t>
          </a:r>
          <a:r>
            <a:rPr lang="en-US" sz="1600" i="1" kern="1200" dirty="0"/>
            <a:t> </a:t>
          </a:r>
          <a:endParaRPr lang="en-US" sz="1600" kern="1200" dirty="0"/>
        </a:p>
      </dsp:txBody>
      <dsp:txXfrm>
        <a:off x="10686017" y="1710908"/>
        <a:ext cx="1617453" cy="1658218"/>
      </dsp:txXfrm>
    </dsp:sp>
    <dsp:sp modelId="{147B1B99-940F-B04B-85F2-9295B507D5DA}">
      <dsp:nvSpPr>
        <dsp:cNvPr id="0" name=""/>
        <dsp:cNvSpPr/>
      </dsp:nvSpPr>
      <dsp:spPr>
        <a:xfrm>
          <a:off x="11155078" y="1136778"/>
          <a:ext cx="679330" cy="679330"/>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3" tIns="12700" rIns="52963" bIns="12700" numCol="1" spcCol="1270" anchor="ctr" anchorCtr="0">
          <a:noAutofit/>
        </a:bodyPr>
        <a:lstStyle/>
        <a:p>
          <a:pPr marL="0" lvl="0" indent="0" algn="ctr" defTabSz="1422400">
            <a:lnSpc>
              <a:spcPct val="90000"/>
            </a:lnSpc>
            <a:spcBef>
              <a:spcPct val="0"/>
            </a:spcBef>
            <a:spcAft>
              <a:spcPct val="35000"/>
            </a:spcAft>
            <a:buNone/>
          </a:pPr>
          <a:r>
            <a:rPr lang="en-US" sz="3200" kern="1200"/>
            <a:t>7</a:t>
          </a:r>
        </a:p>
      </dsp:txBody>
      <dsp:txXfrm>
        <a:off x="11254564" y="1236264"/>
        <a:ext cx="480358" cy="480358"/>
      </dsp:txXfrm>
    </dsp:sp>
    <dsp:sp modelId="{023DBA24-F89F-B440-BEC8-2B1F827FFA8E}">
      <dsp:nvSpPr>
        <dsp:cNvPr id="0" name=""/>
        <dsp:cNvSpPr/>
      </dsp:nvSpPr>
      <dsp:spPr>
        <a:xfrm>
          <a:off x="10680437" y="3383009"/>
          <a:ext cx="1617453"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AB602-D988-5C4C-A633-915C47439988}" type="datetimeFigureOut">
              <a:rPr lang="en-US" smtClean="0"/>
              <a:t>1/30/2021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88265-A55E-404A-BECA-D1D37A390135}" type="slidenum">
              <a:rPr lang="en-US" smtClean="0"/>
              <a:t>‹#›</a:t>
            </a:fld>
            <a:endParaRPr lang="en-US" dirty="0"/>
          </a:p>
        </p:txBody>
      </p:sp>
    </p:spTree>
    <p:extLst>
      <p:ext uri="{BB962C8B-B14F-4D97-AF65-F5344CB8AC3E}">
        <p14:creationId xmlns:p14="http://schemas.microsoft.com/office/powerpoint/2010/main" val="241093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971D3-C708-544A-AB2C-B52E417F9043}" type="slidenum">
              <a:rPr lang="en-US" smtClean="0"/>
              <a:t>1</a:t>
            </a:fld>
            <a:endParaRPr lang="en-US"/>
          </a:p>
        </p:txBody>
      </p:sp>
    </p:spTree>
    <p:extLst>
      <p:ext uri="{BB962C8B-B14F-4D97-AF65-F5344CB8AC3E}">
        <p14:creationId xmlns:p14="http://schemas.microsoft.com/office/powerpoint/2010/main" val="2657001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9e46f12aa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9e46f12aa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84680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9e46f12aa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9e46f12aa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29656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9e46f12aa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9e46f12aa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67297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9e46f12aa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9e46f12aa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89081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9e46f12aa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9e46f12aa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43933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9e46f12aa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9e46f12aa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949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77888265-A55E-404A-BECA-D1D37A390135}" type="slidenum">
              <a:rPr lang="en-US" smtClean="0"/>
              <a:t>3</a:t>
            </a:fld>
            <a:endParaRPr lang="en-US" dirty="0"/>
          </a:p>
        </p:txBody>
      </p:sp>
    </p:spTree>
    <p:extLst>
      <p:ext uri="{BB962C8B-B14F-4D97-AF65-F5344CB8AC3E}">
        <p14:creationId xmlns:p14="http://schemas.microsoft.com/office/powerpoint/2010/main" val="901140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159C2A-55CE-45DC-B82C-96B190306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608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createsend.com</a:t>
            </a:r>
            <a:r>
              <a:rPr lang="en-US" dirty="0"/>
              <a:t>/t/y-406A779B3CC74AB2 </a:t>
            </a:r>
          </a:p>
        </p:txBody>
      </p:sp>
      <p:sp>
        <p:nvSpPr>
          <p:cNvPr id="4" name="Slide Number Placeholder 3"/>
          <p:cNvSpPr>
            <a:spLocks noGrp="1"/>
          </p:cNvSpPr>
          <p:nvPr>
            <p:ph type="sldNum" sz="quarter" idx="5"/>
          </p:nvPr>
        </p:nvSpPr>
        <p:spPr/>
        <p:txBody>
          <a:bodyPr/>
          <a:lstStyle/>
          <a:p>
            <a:fld id="{77888265-A55E-404A-BECA-D1D37A390135}" type="slidenum">
              <a:rPr lang="en-US" smtClean="0"/>
              <a:t>5</a:t>
            </a:fld>
            <a:endParaRPr lang="en-US"/>
          </a:p>
        </p:txBody>
      </p:sp>
    </p:spTree>
    <p:extLst>
      <p:ext uri="{BB962C8B-B14F-4D97-AF65-F5344CB8AC3E}">
        <p14:creationId xmlns:p14="http://schemas.microsoft.com/office/powerpoint/2010/main" val="3823858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one mechanism implemented by the legislature and adopted by the system to address these goals is Guided Pathways.</a:t>
            </a:r>
          </a:p>
          <a:p>
            <a:r>
              <a:rPr lang="en-US" dirty="0"/>
              <a:t>Emphasize goal #5 re: closing equity gaps</a:t>
            </a:r>
          </a:p>
        </p:txBody>
      </p:sp>
      <p:sp>
        <p:nvSpPr>
          <p:cNvPr id="4" name="Slide Number Placeholder 3"/>
          <p:cNvSpPr>
            <a:spLocks noGrp="1"/>
          </p:cNvSpPr>
          <p:nvPr>
            <p:ph type="sldNum" sz="quarter" idx="5"/>
          </p:nvPr>
        </p:nvSpPr>
        <p:spPr/>
        <p:txBody>
          <a:bodyPr/>
          <a:lstStyle/>
          <a:p>
            <a:fld id="{C2A971D3-C708-544A-AB2C-B52E417F9043}" type="slidenum">
              <a:rPr lang="en-US" smtClean="0"/>
              <a:t>6</a:t>
            </a:fld>
            <a:endParaRPr lang="en-US"/>
          </a:p>
        </p:txBody>
      </p:sp>
    </p:spTree>
    <p:extLst>
      <p:ext uri="{BB962C8B-B14F-4D97-AF65-F5344CB8AC3E}">
        <p14:creationId xmlns:p14="http://schemas.microsoft.com/office/powerpoint/2010/main" val="379330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B50199-70FD-48C3-B968-435D74C9FB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675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www.sbccd.org</a:t>
            </a:r>
            <a:r>
              <a:rPr lang="en-US" dirty="0"/>
              <a:t>/~/media/Files/SBCCD/District/HR%20%20Documents/SBCCD%20EEO%20Plan.pdf </a:t>
            </a:r>
          </a:p>
          <a:p>
            <a:endParaRPr lang="en-US" dirty="0"/>
          </a:p>
          <a:p>
            <a:r>
              <a:rPr lang="en-US" dirty="0"/>
              <a:t>From the federal census bureau for </a:t>
            </a:r>
            <a:r>
              <a:rPr lang="en-US"/>
              <a:t>San Bernardino City  </a:t>
            </a:r>
            <a:r>
              <a:rPr lang="en-US" dirty="0"/>
              <a:t>https://</a:t>
            </a:r>
            <a:r>
              <a:rPr lang="en-US" dirty="0" err="1"/>
              <a:t>www.census.gov</a:t>
            </a:r>
            <a:r>
              <a:rPr lang="en-US" dirty="0"/>
              <a:t>/</a:t>
            </a:r>
            <a:r>
              <a:rPr lang="en-US" dirty="0" err="1"/>
              <a:t>quickfacts</a:t>
            </a:r>
            <a:r>
              <a:rPr lang="en-US" dirty="0"/>
              <a:t>/fact/table/</a:t>
            </a:r>
            <a:r>
              <a:rPr lang="en-US" dirty="0" err="1"/>
              <a:t>sanbernardinocitycalifornia,sanbernardinocountycalifornia</a:t>
            </a:r>
            <a:r>
              <a:rPr lang="en-US" dirty="0"/>
              <a:t>/RHI225219</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422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9e46f12aa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9e46f12aa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00511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9e46f12aa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9e46f12aa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88171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1/30/2021</a:t>
            </a:fld>
            <a:endParaRPr lang="en-US" dirty="0"/>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660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1/30/2021</a:t>
            </a:fld>
            <a:endParaRPr lang="en-US" dirty="0"/>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66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1/30/2021</a:t>
            </a:fld>
            <a:endParaRPr lang="en-US" dirty="0"/>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308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84"/>
        <p:cNvGrpSpPr/>
        <p:nvPr/>
      </p:nvGrpSpPr>
      <p:grpSpPr>
        <a:xfrm>
          <a:off x="0" y="0"/>
          <a:ext cx="0" cy="0"/>
          <a:chOff x="0" y="0"/>
          <a:chExt cx="0" cy="0"/>
        </a:xfrm>
      </p:grpSpPr>
      <p:sp>
        <p:nvSpPr>
          <p:cNvPr id="85" name="Google Shape;85;p3"/>
          <p:cNvSpPr/>
          <p:nvPr/>
        </p:nvSpPr>
        <p:spPr>
          <a:xfrm>
            <a:off x="2637000" y="1690167"/>
            <a:ext cx="6918000" cy="34776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86" name="Google Shape;86;p3"/>
          <p:cNvSpPr txBox="1">
            <a:spLocks noGrp="1"/>
          </p:cNvSpPr>
          <p:nvPr>
            <p:ph type="title"/>
          </p:nvPr>
        </p:nvSpPr>
        <p:spPr>
          <a:xfrm>
            <a:off x="3222200" y="2997067"/>
            <a:ext cx="5747600" cy="82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sp>
        <p:nvSpPr>
          <p:cNvPr id="87" name="Google Shape;87;p3"/>
          <p:cNvSpPr txBox="1">
            <a:spLocks noGrp="1"/>
          </p:cNvSpPr>
          <p:nvPr>
            <p:ph type="title" idx="2" hasCustomPrompt="1"/>
          </p:nvPr>
        </p:nvSpPr>
        <p:spPr>
          <a:xfrm>
            <a:off x="5413400" y="2022667"/>
            <a:ext cx="1365200" cy="8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solidFill>
                  <a:schemeClr val="lt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88" name="Google Shape;88;p3"/>
          <p:cNvSpPr txBox="1">
            <a:spLocks noGrp="1"/>
          </p:cNvSpPr>
          <p:nvPr>
            <p:ph type="subTitle" idx="1"/>
          </p:nvPr>
        </p:nvSpPr>
        <p:spPr>
          <a:xfrm>
            <a:off x="3222200" y="3786367"/>
            <a:ext cx="5747600" cy="107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subtitle style</a:t>
            </a:r>
            <a:endParaRPr/>
          </a:p>
        </p:txBody>
      </p:sp>
      <p:sp>
        <p:nvSpPr>
          <p:cNvPr id="89" name="Google Shape;89;p3"/>
          <p:cNvSpPr/>
          <p:nvPr/>
        </p:nvSpPr>
        <p:spPr>
          <a:xfrm rot="10800000">
            <a:off x="5" y="5905233"/>
            <a:ext cx="2446800" cy="3316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90" name="Google Shape;90;p3"/>
          <p:cNvSpPr/>
          <p:nvPr/>
        </p:nvSpPr>
        <p:spPr>
          <a:xfrm rot="-8100000">
            <a:off x="3239543" y="5885773"/>
            <a:ext cx="370524" cy="370524"/>
          </a:xfrm>
          <a:prstGeom prst="plus">
            <a:avLst>
              <a:gd name="adj" fmla="val 35578"/>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91" name="Google Shape;91;p3"/>
          <p:cNvSpPr/>
          <p:nvPr/>
        </p:nvSpPr>
        <p:spPr>
          <a:xfrm rot="-8100000">
            <a:off x="2782261" y="5885773"/>
            <a:ext cx="370524" cy="370524"/>
          </a:xfrm>
          <a:prstGeom prst="plus">
            <a:avLst>
              <a:gd name="adj" fmla="val 35578"/>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92" name="Google Shape;92;p3"/>
          <p:cNvSpPr/>
          <p:nvPr/>
        </p:nvSpPr>
        <p:spPr>
          <a:xfrm>
            <a:off x="9745205" y="611833"/>
            <a:ext cx="2446800" cy="331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93" name="Google Shape;93;p3"/>
          <p:cNvSpPr/>
          <p:nvPr/>
        </p:nvSpPr>
        <p:spPr>
          <a:xfrm rot="2700000">
            <a:off x="8581945" y="592373"/>
            <a:ext cx="370524" cy="370524"/>
          </a:xfrm>
          <a:prstGeom prst="plus">
            <a:avLst>
              <a:gd name="adj" fmla="val 35578"/>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94" name="Google Shape;94;p3"/>
          <p:cNvSpPr/>
          <p:nvPr/>
        </p:nvSpPr>
        <p:spPr>
          <a:xfrm rot="2700000">
            <a:off x="9039229" y="592373"/>
            <a:ext cx="370524" cy="370524"/>
          </a:xfrm>
          <a:prstGeom prst="plus">
            <a:avLst>
              <a:gd name="adj" fmla="val 35578"/>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95" name="Google Shape;95;p3"/>
          <p:cNvGrpSpPr/>
          <p:nvPr/>
        </p:nvGrpSpPr>
        <p:grpSpPr>
          <a:xfrm rot="5400000">
            <a:off x="-904637" y="1241903"/>
            <a:ext cx="2679401" cy="534927"/>
            <a:chOff x="3987172" y="4163502"/>
            <a:chExt cx="2009551" cy="401195"/>
          </a:xfrm>
        </p:grpSpPr>
        <p:sp>
          <p:nvSpPr>
            <p:cNvPr id="96" name="Google Shape;96;p3"/>
            <p:cNvSpPr/>
            <p:nvPr/>
          </p:nvSpPr>
          <p:spPr>
            <a:xfrm rot="10800000">
              <a:off x="4258823" y="4168640"/>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97" name="Google Shape;97;p3"/>
            <p:cNvSpPr/>
            <p:nvPr/>
          </p:nvSpPr>
          <p:spPr>
            <a:xfrm rot="10800000">
              <a:off x="3987172" y="4168640"/>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98" name="Google Shape;98;p3"/>
            <p:cNvSpPr/>
            <p:nvPr/>
          </p:nvSpPr>
          <p:spPr>
            <a:xfrm rot="10800000">
              <a:off x="4258823" y="4456698"/>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99" name="Google Shape;99;p3"/>
            <p:cNvSpPr/>
            <p:nvPr/>
          </p:nvSpPr>
          <p:spPr>
            <a:xfrm rot="10800000">
              <a:off x="3987172" y="4456698"/>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00" name="Google Shape;100;p3"/>
            <p:cNvSpPr/>
            <p:nvPr/>
          </p:nvSpPr>
          <p:spPr>
            <a:xfrm rot="10800000">
              <a:off x="4802123" y="4165215"/>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01" name="Google Shape;101;p3"/>
            <p:cNvSpPr/>
            <p:nvPr/>
          </p:nvSpPr>
          <p:spPr>
            <a:xfrm rot="10800000">
              <a:off x="4530472" y="4165215"/>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02" name="Google Shape;102;p3"/>
            <p:cNvSpPr/>
            <p:nvPr/>
          </p:nvSpPr>
          <p:spPr>
            <a:xfrm rot="10800000">
              <a:off x="4802123" y="4453273"/>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03" name="Google Shape;103;p3"/>
            <p:cNvSpPr/>
            <p:nvPr/>
          </p:nvSpPr>
          <p:spPr>
            <a:xfrm rot="10800000">
              <a:off x="4530472" y="4453273"/>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04" name="Google Shape;104;p3"/>
            <p:cNvSpPr/>
            <p:nvPr/>
          </p:nvSpPr>
          <p:spPr>
            <a:xfrm rot="10800000">
              <a:off x="5345423" y="4166927"/>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05" name="Google Shape;105;p3"/>
            <p:cNvSpPr/>
            <p:nvPr/>
          </p:nvSpPr>
          <p:spPr>
            <a:xfrm rot="10800000">
              <a:off x="5073772" y="4166927"/>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06" name="Google Shape;106;p3"/>
            <p:cNvSpPr/>
            <p:nvPr/>
          </p:nvSpPr>
          <p:spPr>
            <a:xfrm rot="10800000">
              <a:off x="5345423" y="4454985"/>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07" name="Google Shape;107;p3"/>
            <p:cNvSpPr/>
            <p:nvPr/>
          </p:nvSpPr>
          <p:spPr>
            <a:xfrm rot="10800000">
              <a:off x="5073772" y="4454985"/>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08" name="Google Shape;108;p3"/>
            <p:cNvSpPr/>
            <p:nvPr/>
          </p:nvSpPr>
          <p:spPr>
            <a:xfrm rot="10800000">
              <a:off x="5888723" y="4163502"/>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09" name="Google Shape;109;p3"/>
            <p:cNvSpPr/>
            <p:nvPr/>
          </p:nvSpPr>
          <p:spPr>
            <a:xfrm rot="10800000">
              <a:off x="5617072" y="4163502"/>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0" name="Google Shape;110;p3"/>
            <p:cNvSpPr/>
            <p:nvPr/>
          </p:nvSpPr>
          <p:spPr>
            <a:xfrm rot="10800000">
              <a:off x="5888723" y="4451560"/>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1" name="Google Shape;111;p3"/>
            <p:cNvSpPr/>
            <p:nvPr/>
          </p:nvSpPr>
          <p:spPr>
            <a:xfrm rot="10800000">
              <a:off x="5617072" y="4451560"/>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112" name="Google Shape;112;p3"/>
          <p:cNvGrpSpPr/>
          <p:nvPr/>
        </p:nvGrpSpPr>
        <p:grpSpPr>
          <a:xfrm rot="5400000">
            <a:off x="10430964" y="5082337"/>
            <a:ext cx="2679401" cy="534927"/>
            <a:chOff x="3987172" y="4163502"/>
            <a:chExt cx="2009551" cy="401195"/>
          </a:xfrm>
        </p:grpSpPr>
        <p:sp>
          <p:nvSpPr>
            <p:cNvPr id="113" name="Google Shape;113;p3"/>
            <p:cNvSpPr/>
            <p:nvPr/>
          </p:nvSpPr>
          <p:spPr>
            <a:xfrm rot="10800000">
              <a:off x="4258823" y="416864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4" name="Google Shape;114;p3"/>
            <p:cNvSpPr/>
            <p:nvPr/>
          </p:nvSpPr>
          <p:spPr>
            <a:xfrm rot="10800000">
              <a:off x="3987172" y="416864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5" name="Google Shape;115;p3"/>
            <p:cNvSpPr/>
            <p:nvPr/>
          </p:nvSpPr>
          <p:spPr>
            <a:xfrm rot="10800000">
              <a:off x="4258823" y="4456698"/>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6" name="Google Shape;116;p3"/>
            <p:cNvSpPr/>
            <p:nvPr/>
          </p:nvSpPr>
          <p:spPr>
            <a:xfrm rot="10800000">
              <a:off x="3987172" y="4456698"/>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7" name="Google Shape;117;p3"/>
            <p:cNvSpPr/>
            <p:nvPr/>
          </p:nvSpPr>
          <p:spPr>
            <a:xfrm rot="10800000">
              <a:off x="4802123" y="416521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8" name="Google Shape;118;p3"/>
            <p:cNvSpPr/>
            <p:nvPr/>
          </p:nvSpPr>
          <p:spPr>
            <a:xfrm rot="10800000">
              <a:off x="4530472" y="416521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9" name="Google Shape;119;p3"/>
            <p:cNvSpPr/>
            <p:nvPr/>
          </p:nvSpPr>
          <p:spPr>
            <a:xfrm rot="10800000">
              <a:off x="4802123" y="4453273"/>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0" name="Google Shape;120;p3"/>
            <p:cNvSpPr/>
            <p:nvPr/>
          </p:nvSpPr>
          <p:spPr>
            <a:xfrm rot="10800000">
              <a:off x="4530472" y="4453273"/>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1" name="Google Shape;121;p3"/>
            <p:cNvSpPr/>
            <p:nvPr/>
          </p:nvSpPr>
          <p:spPr>
            <a:xfrm rot="10800000">
              <a:off x="5345423" y="4166927"/>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2" name="Google Shape;122;p3"/>
            <p:cNvSpPr/>
            <p:nvPr/>
          </p:nvSpPr>
          <p:spPr>
            <a:xfrm rot="10800000">
              <a:off x="5073772" y="4166927"/>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3" name="Google Shape;123;p3"/>
            <p:cNvSpPr/>
            <p:nvPr/>
          </p:nvSpPr>
          <p:spPr>
            <a:xfrm rot="10800000">
              <a:off x="5345423" y="445498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4" name="Google Shape;124;p3"/>
            <p:cNvSpPr/>
            <p:nvPr/>
          </p:nvSpPr>
          <p:spPr>
            <a:xfrm rot="10800000">
              <a:off x="5073772" y="445498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5" name="Google Shape;125;p3"/>
            <p:cNvSpPr/>
            <p:nvPr/>
          </p:nvSpPr>
          <p:spPr>
            <a:xfrm rot="10800000">
              <a:off x="5888723" y="4163502"/>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6" name="Google Shape;126;p3"/>
            <p:cNvSpPr/>
            <p:nvPr/>
          </p:nvSpPr>
          <p:spPr>
            <a:xfrm rot="10800000">
              <a:off x="5617072" y="4163502"/>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7" name="Google Shape;127;p3"/>
            <p:cNvSpPr/>
            <p:nvPr/>
          </p:nvSpPr>
          <p:spPr>
            <a:xfrm rot="10800000">
              <a:off x="5888723" y="445156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8" name="Google Shape;128;p3"/>
            <p:cNvSpPr/>
            <p:nvPr/>
          </p:nvSpPr>
          <p:spPr>
            <a:xfrm rot="10800000">
              <a:off x="5617072" y="445156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3596376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1"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315206"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412DFF3-D909-461D-8570-4ABAAFA39685}"/>
              </a:ext>
            </a:extLst>
          </p:cNvPr>
          <p:cNvSpPr>
            <a:spLocks noGrp="1"/>
          </p:cNvSpPr>
          <p:nvPr>
            <p:ph type="ftr" sz="quarter" idx="11"/>
          </p:nvPr>
        </p:nvSpPr>
        <p:spPr/>
        <p:txBody>
          <a:bodyPr/>
          <a:lstStyle/>
          <a:p>
            <a:r>
              <a:rPr lang="en-US"/>
              <a:t>2018 Listening Tour</a:t>
            </a:r>
            <a:endParaRPr lang="en-US" dirty="0"/>
          </a:p>
        </p:txBody>
      </p:sp>
    </p:spTree>
    <p:extLst>
      <p:ext uri="{BB962C8B-B14F-4D97-AF65-F5344CB8AC3E}">
        <p14:creationId xmlns:p14="http://schemas.microsoft.com/office/powerpoint/2010/main" val="113027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1/30/2021</a:t>
            </a:fld>
            <a:endParaRPr lang="en-US" dirty="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28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1/30/2021</a:t>
            </a:fld>
            <a:endParaRPr lang="en-US" dirty="0"/>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78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1/30/2021</a:t>
            </a:fld>
            <a:endParaRPr lang="en-US" dirty="0"/>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72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1/30/2021</a:t>
            </a:fld>
            <a:endParaRPr lang="en-US" dirty="0"/>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100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1/30/2021</a:t>
            </a:fld>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660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1/30/2021</a:t>
            </a:fld>
            <a:endParaRPr lang="en-US" dirty="0"/>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340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1/30/2021</a:t>
            </a:fld>
            <a:endParaRPr lang="en-US" dirty="0"/>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94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1/30/2021</a:t>
            </a:fld>
            <a:endParaRPr lang="en-US" dirty="0"/>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73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1/30/2021</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dirty="0"/>
          </a:p>
        </p:txBody>
      </p:sp>
    </p:spTree>
    <p:extLst>
      <p:ext uri="{BB962C8B-B14F-4D97-AF65-F5344CB8AC3E}">
        <p14:creationId xmlns:p14="http://schemas.microsoft.com/office/powerpoint/2010/main" val="120200318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91" r:id="rId6"/>
    <p:sldLayoutId id="2147483686" r:id="rId7"/>
    <p:sldLayoutId id="2147483687" r:id="rId8"/>
    <p:sldLayoutId id="2147483688" r:id="rId9"/>
    <p:sldLayoutId id="2147483690" r:id="rId10"/>
    <p:sldLayoutId id="2147483689" r:id="rId11"/>
    <p:sldLayoutId id="2147483693" r:id="rId12"/>
    <p:sldLayoutId id="21474836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createsend.com/t/y-406A779B3CC74AB2"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valleycollege.edu/about-sbvc/campus-committees/academic-senate/documents/resolution_su20.01.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7DD67F-AC7A-4F33-801B-0C163B7BCC01}"/>
              </a:ext>
            </a:extLst>
          </p:cNvPr>
          <p:cNvSpPr txBox="1"/>
          <p:nvPr/>
        </p:nvSpPr>
        <p:spPr>
          <a:xfrm>
            <a:off x="977592" y="5719284"/>
            <a:ext cx="6532558" cy="1107996"/>
          </a:xfrm>
          <a:prstGeom prst="rect">
            <a:avLst/>
          </a:prstGeom>
          <a:noFill/>
        </p:spPr>
        <p:txBody>
          <a:bodyPr wrap="none" lIns="91440" tIns="45720" rIns="91440" bIns="45720" rtlCol="0" anchor="t">
            <a:spAutoFit/>
          </a:bodyPr>
          <a:lstStyle/>
          <a:p>
            <a:pPr algn="ctr"/>
            <a:r>
              <a:rPr lang="en-US" sz="2200" dirty="0"/>
              <a:t>Matt Robles – Guided Pathways Faculty Lead</a:t>
            </a:r>
            <a:endParaRPr lang="en-US" sz="2200" dirty="0">
              <a:cs typeface="Calibri"/>
            </a:endParaRPr>
          </a:p>
          <a:p>
            <a:pPr algn="ctr"/>
            <a:r>
              <a:rPr lang="en-US" sz="2200" dirty="0"/>
              <a:t>Ty Simpson – Guided Pathways Faculty Lead</a:t>
            </a:r>
            <a:endParaRPr lang="en-US" sz="2200" dirty="0">
              <a:cs typeface="Calibri"/>
            </a:endParaRPr>
          </a:p>
          <a:p>
            <a:pPr algn="ctr"/>
            <a:r>
              <a:rPr lang="en-US" sz="2200" dirty="0"/>
              <a:t>John Stanskas – Guided Pathways Faculty Lead</a:t>
            </a:r>
            <a:endParaRPr lang="en-US" sz="2200" dirty="0">
              <a:cs typeface="Calibri"/>
            </a:endParaRPr>
          </a:p>
        </p:txBody>
      </p:sp>
      <p:pic>
        <p:nvPicPr>
          <p:cNvPr id="4" name="Picture 3">
            <a:extLst>
              <a:ext uri="{FF2B5EF4-FFF2-40B4-BE49-F238E27FC236}">
                <a16:creationId xmlns:a16="http://schemas.microsoft.com/office/drawing/2014/main" id="{D617DEE5-2C1F-43D5-8338-3223DBA75D1F}"/>
              </a:ext>
            </a:extLst>
          </p:cNvPr>
          <p:cNvPicPr>
            <a:picLocks noChangeAspect="1"/>
          </p:cNvPicPr>
          <p:nvPr/>
        </p:nvPicPr>
        <p:blipFill>
          <a:blip r:embed="rId3"/>
          <a:stretch>
            <a:fillRect/>
          </a:stretch>
        </p:blipFill>
        <p:spPr>
          <a:xfrm>
            <a:off x="3587384" y="3908199"/>
            <a:ext cx="5017231" cy="1454997"/>
          </a:xfrm>
          <a:prstGeom prst="rect">
            <a:avLst/>
          </a:prstGeom>
        </p:spPr>
      </p:pic>
      <p:sp>
        <p:nvSpPr>
          <p:cNvPr id="6" name="Title 5">
            <a:extLst>
              <a:ext uri="{FF2B5EF4-FFF2-40B4-BE49-F238E27FC236}">
                <a16:creationId xmlns:a16="http://schemas.microsoft.com/office/drawing/2014/main" id="{D133FCC5-4D61-49B0-BD4F-F9FA41B26330}"/>
              </a:ext>
            </a:extLst>
          </p:cNvPr>
          <p:cNvSpPr>
            <a:spLocks noGrp="1"/>
          </p:cNvSpPr>
          <p:nvPr>
            <p:ph type="title"/>
          </p:nvPr>
        </p:nvSpPr>
        <p:spPr>
          <a:xfrm>
            <a:off x="491358" y="2930059"/>
            <a:ext cx="10515600" cy="622052"/>
          </a:xfrm>
        </p:spPr>
        <p:txBody>
          <a:bodyPr>
            <a:noAutofit/>
          </a:bodyPr>
          <a:lstStyle/>
          <a:p>
            <a:pPr algn="ctr"/>
            <a:r>
              <a:rPr lang="en-US" sz="5400" b="1" kern="1200" dirty="0">
                <a:latin typeface="+mj-lt"/>
                <a:ea typeface="+mj-ea"/>
                <a:cs typeface="+mj-cs"/>
              </a:rPr>
              <a:t>Guided Pathways</a:t>
            </a:r>
            <a:endParaRPr lang="en-US" sz="5400" dirty="0"/>
          </a:p>
        </p:txBody>
      </p:sp>
      <p:pic>
        <p:nvPicPr>
          <p:cNvPr id="5" name="Google Shape;168;g98359be545_0_18">
            <a:extLst>
              <a:ext uri="{FF2B5EF4-FFF2-40B4-BE49-F238E27FC236}">
                <a16:creationId xmlns:a16="http://schemas.microsoft.com/office/drawing/2014/main" id="{BE3F4291-80E4-2A47-B9BF-D9AED94B69C4}"/>
              </a:ext>
            </a:extLst>
          </p:cNvPr>
          <p:cNvPicPr preferRelativeResize="0"/>
          <p:nvPr/>
        </p:nvPicPr>
        <p:blipFill>
          <a:blip r:embed="rId4">
            <a:alphaModFix/>
          </a:blip>
          <a:stretch>
            <a:fillRect/>
          </a:stretch>
        </p:blipFill>
        <p:spPr>
          <a:xfrm>
            <a:off x="7510150" y="304536"/>
            <a:ext cx="4681850" cy="2232900"/>
          </a:xfrm>
          <a:prstGeom prst="rect">
            <a:avLst/>
          </a:prstGeom>
          <a:noFill/>
          <a:ln>
            <a:noFill/>
          </a:ln>
        </p:spPr>
      </p:pic>
    </p:spTree>
    <p:extLst>
      <p:ext uri="{BB962C8B-B14F-4D97-AF65-F5344CB8AC3E}">
        <p14:creationId xmlns:p14="http://schemas.microsoft.com/office/powerpoint/2010/main" val="1993449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608D-8908-1E40-A944-DF1517CE5483}"/>
              </a:ext>
            </a:extLst>
          </p:cNvPr>
          <p:cNvSpPr>
            <a:spLocks noGrp="1"/>
          </p:cNvSpPr>
          <p:nvPr>
            <p:ph type="title"/>
          </p:nvPr>
        </p:nvSpPr>
        <p:spPr>
          <a:xfrm>
            <a:off x="118452" y="340159"/>
            <a:ext cx="8991599" cy="826400"/>
          </a:xfrm>
        </p:spPr>
        <p:txBody>
          <a:bodyPr/>
          <a:lstStyle/>
          <a:p>
            <a:r>
              <a:rPr lang="en-US" sz="3600" dirty="0"/>
              <a:t>What we learned on November 12</a:t>
            </a:r>
          </a:p>
        </p:txBody>
      </p:sp>
      <p:sp>
        <p:nvSpPr>
          <p:cNvPr id="4" name="Subtitle 3">
            <a:extLst>
              <a:ext uri="{FF2B5EF4-FFF2-40B4-BE49-F238E27FC236}">
                <a16:creationId xmlns:a16="http://schemas.microsoft.com/office/drawing/2014/main" id="{B23F2591-4FB5-A146-B636-75DA476208D1}"/>
              </a:ext>
            </a:extLst>
          </p:cNvPr>
          <p:cNvSpPr>
            <a:spLocks noGrp="1"/>
          </p:cNvSpPr>
          <p:nvPr>
            <p:ph type="subTitle" idx="1"/>
          </p:nvPr>
        </p:nvSpPr>
        <p:spPr>
          <a:xfrm>
            <a:off x="741335" y="1434306"/>
            <a:ext cx="10709329" cy="3989388"/>
          </a:xfrm>
        </p:spPr>
        <p:txBody>
          <a:bodyPr/>
          <a:lstStyle/>
          <a:p>
            <a:pPr marL="514350" indent="-514350" algn="l">
              <a:buAutoNum type="arabicPeriod"/>
            </a:pPr>
            <a:r>
              <a:rPr lang="en-US" sz="2000" dirty="0"/>
              <a:t>Advertising is important as well as timing</a:t>
            </a:r>
          </a:p>
          <a:p>
            <a:pPr marL="514350" indent="-514350" algn="l">
              <a:buAutoNum type="arabicPeriod"/>
            </a:pPr>
            <a:r>
              <a:rPr lang="en-US" sz="2000" dirty="0"/>
              <a:t>Restructure job descriptions to highlight the values of the institution regarding DEI</a:t>
            </a:r>
          </a:p>
          <a:p>
            <a:pPr marL="514350" indent="-514350" algn="l">
              <a:buAutoNum type="arabicPeriod"/>
            </a:pPr>
            <a:r>
              <a:rPr lang="en-US" sz="2000" dirty="0"/>
              <a:t>Consider recommendation to HR regarding evaluation of diversity of the pool prior to convening the first level committee</a:t>
            </a:r>
          </a:p>
          <a:p>
            <a:pPr marL="514350" indent="-514350" algn="l">
              <a:buAutoNum type="arabicPeriod"/>
            </a:pPr>
            <a:r>
              <a:rPr lang="en-US" sz="2000" dirty="0"/>
              <a:t>Try internship programs to widen the pool of applicants when a position is available</a:t>
            </a:r>
          </a:p>
          <a:p>
            <a:pPr marL="514350" indent="-514350" algn="l">
              <a:buAutoNum type="arabicPeriod"/>
            </a:pPr>
            <a:r>
              <a:rPr lang="en-US" sz="2000" dirty="0"/>
              <a:t>Utilize prior work by EEO, Enrollment Management and Equity Committee, and Arts, Lectures, and Diversity Committee</a:t>
            </a:r>
          </a:p>
          <a:p>
            <a:pPr marL="514350" indent="-514350" algn="l">
              <a:buAutoNum type="arabicPeriod"/>
            </a:pPr>
            <a:r>
              <a:rPr lang="en-US" sz="2000" dirty="0"/>
              <a:t>Cultivate relationships with local employers, graduate schools, HBCUs, that may have potential new employees for SBCCD</a:t>
            </a:r>
          </a:p>
          <a:p>
            <a:pPr marL="514350" indent="-514350" algn="l">
              <a:buAutoNum type="arabicPeriod"/>
            </a:pPr>
            <a:r>
              <a:rPr lang="en-US" sz="2000" dirty="0"/>
              <a:t>Maintain relationships with our students on their educational journey for possible employment in the future</a:t>
            </a:r>
          </a:p>
          <a:p>
            <a:pPr marL="514350" indent="-514350" algn="l">
              <a:buAutoNum type="arabicPeriod"/>
            </a:pPr>
            <a:r>
              <a:rPr lang="en-US" sz="2000" dirty="0"/>
              <a:t>Consider mechanisms for classified staff to move into faculty ranks if they desire to do so</a:t>
            </a:r>
          </a:p>
          <a:p>
            <a:pPr marL="514350" indent="-514350" algn="l">
              <a:buAutoNum type="arabicPeriod"/>
            </a:pPr>
            <a:r>
              <a:rPr lang="en-US" sz="2000" dirty="0"/>
              <a:t>Our current contract structure does not align with expanding the diversity of our part-time faculty pool</a:t>
            </a:r>
          </a:p>
        </p:txBody>
      </p:sp>
    </p:spTree>
    <p:extLst>
      <p:ext uri="{BB962C8B-B14F-4D97-AF65-F5344CB8AC3E}">
        <p14:creationId xmlns:p14="http://schemas.microsoft.com/office/powerpoint/2010/main" val="2932455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34"/>
          <p:cNvSpPr txBox="1">
            <a:spLocks noGrp="1"/>
          </p:cNvSpPr>
          <p:nvPr>
            <p:ph type="title"/>
          </p:nvPr>
        </p:nvSpPr>
        <p:spPr>
          <a:xfrm>
            <a:off x="733647" y="1095532"/>
            <a:ext cx="11530738" cy="457200"/>
          </a:xfrm>
          <a:prstGeom prst="rect">
            <a:avLst/>
          </a:prstGeom>
        </p:spPr>
        <p:txBody>
          <a:bodyPr spcFirstLastPara="1" vert="horz" wrap="square" lIns="121900" tIns="121900" rIns="121900" bIns="121900" rtlCol="0" anchor="ctr" anchorCtr="0">
            <a:noAutofit/>
          </a:bodyPr>
          <a:lstStyle/>
          <a:p>
            <a:pPr algn="l"/>
            <a:r>
              <a:rPr lang="en-US" dirty="0"/>
              <a:t>What we learned on November 19</a:t>
            </a:r>
            <a:endParaRPr dirty="0"/>
          </a:p>
        </p:txBody>
      </p:sp>
      <p:sp>
        <p:nvSpPr>
          <p:cNvPr id="5" name="TextBox 4">
            <a:extLst>
              <a:ext uri="{FF2B5EF4-FFF2-40B4-BE49-F238E27FC236}">
                <a16:creationId xmlns:a16="http://schemas.microsoft.com/office/drawing/2014/main" id="{F2D7CAB6-E86D-4314-99CF-309D1559444C}"/>
              </a:ext>
            </a:extLst>
          </p:cNvPr>
          <p:cNvSpPr txBox="1"/>
          <p:nvPr/>
        </p:nvSpPr>
        <p:spPr>
          <a:xfrm>
            <a:off x="1423458" y="1625798"/>
            <a:ext cx="10441172" cy="5232202"/>
          </a:xfrm>
          <a:prstGeom prst="rect">
            <a:avLst/>
          </a:prstGeom>
          <a:noFill/>
        </p:spPr>
        <p:txBody>
          <a:bodyPr wrap="square" rtlCol="0">
            <a:spAutoFit/>
          </a:bodyPr>
          <a:lstStyle/>
          <a:p>
            <a:pPr marL="285750" indent="-285750">
              <a:buFont typeface="Arial" panose="020B0604020202020204" pitchFamily="34" charset="0"/>
              <a:buChar char="•"/>
            </a:pPr>
            <a:r>
              <a:rPr lang="en-US" sz="2000" dirty="0"/>
              <a:t>Regular and ongoing unconscious bias training for all, not just committee members</a:t>
            </a:r>
          </a:p>
          <a:p>
            <a:pPr marL="285750" indent="-285750">
              <a:buFont typeface="Arial" panose="020B0604020202020204" pitchFamily="34" charset="0"/>
              <a:buChar char="•"/>
            </a:pPr>
            <a:r>
              <a:rPr lang="en-US" sz="2000" dirty="0"/>
              <a:t>Revised diversity component in announcement and initial applicant screening</a:t>
            </a:r>
          </a:p>
          <a:p>
            <a:pPr marL="285750" indent="-285750">
              <a:buFont typeface="Arial" panose="020B0604020202020204" pitchFamily="34" charset="0"/>
              <a:buChar char="•"/>
            </a:pPr>
            <a:r>
              <a:rPr lang="en-US" sz="2000" dirty="0"/>
              <a:t>Create better opportunities for adjunct pools and creating pathways for graduate students (internships, etc.)</a:t>
            </a:r>
          </a:p>
          <a:p>
            <a:pPr marL="285750" indent="-285750">
              <a:buFont typeface="Arial" panose="020B0604020202020204" pitchFamily="34" charset="0"/>
              <a:buChar char="•"/>
            </a:pPr>
            <a:r>
              <a:rPr lang="en-US" sz="2000" dirty="0"/>
              <a:t>Campus equity committees should communicate with campus leadership and HR </a:t>
            </a:r>
          </a:p>
          <a:p>
            <a:pPr marL="285750" indent="-285750">
              <a:buFont typeface="Arial" panose="020B0604020202020204" pitchFamily="34" charset="0"/>
              <a:buChar char="•"/>
            </a:pPr>
            <a:r>
              <a:rPr lang="en-US" sz="2000" dirty="0"/>
              <a:t>Review confidentiality regulations and create ways to ensure confidentiality is maintained</a:t>
            </a:r>
          </a:p>
          <a:p>
            <a:pPr marL="285750" indent="-285750">
              <a:buFont typeface="Arial" panose="020B0604020202020204" pitchFamily="34" charset="0"/>
              <a:buChar char="•"/>
            </a:pPr>
            <a:r>
              <a:rPr lang="en-US" sz="2000" dirty="0"/>
              <a:t>Revise committee composition to value both discipline expertise as well as the ability to serve the diverse needs of our students</a:t>
            </a:r>
          </a:p>
          <a:p>
            <a:pPr marL="285750" indent="-285750">
              <a:buFont typeface="Arial" panose="020B0604020202020204" pitchFamily="34" charset="0"/>
              <a:buChar char="•"/>
            </a:pPr>
            <a:r>
              <a:rPr lang="en-US" sz="2000" dirty="0"/>
              <a:t>Include students in hiring process for faculty</a:t>
            </a:r>
          </a:p>
          <a:p>
            <a:pPr marL="285750" indent="-285750">
              <a:buFont typeface="Arial" panose="020B0604020202020204" pitchFamily="34" charset="0"/>
              <a:buChar char="•"/>
            </a:pPr>
            <a:r>
              <a:rPr lang="en-US" sz="2000" dirty="0"/>
              <a:t>Devise mechanisms that demand hiring committees consider the implications of paper screening criteria related to </a:t>
            </a:r>
            <a:r>
              <a:rPr lang="en-US" sz="2000" u="sng" dirty="0"/>
              <a:t>both</a:t>
            </a:r>
            <a:r>
              <a:rPr lang="en-US" sz="2000" dirty="0"/>
              <a:t> minimum qualifications for faculty and potential impact on the diversity of the pool of applicants</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4351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34"/>
          <p:cNvSpPr txBox="1">
            <a:spLocks noGrp="1"/>
          </p:cNvSpPr>
          <p:nvPr>
            <p:ph type="title"/>
          </p:nvPr>
        </p:nvSpPr>
        <p:spPr>
          <a:xfrm>
            <a:off x="733647" y="1095532"/>
            <a:ext cx="11530738" cy="457200"/>
          </a:xfrm>
          <a:prstGeom prst="rect">
            <a:avLst/>
          </a:prstGeom>
        </p:spPr>
        <p:txBody>
          <a:bodyPr spcFirstLastPara="1" vert="horz" wrap="square" lIns="121900" tIns="121900" rIns="121900" bIns="121900" rtlCol="0" anchor="ctr" anchorCtr="0">
            <a:noAutofit/>
          </a:bodyPr>
          <a:lstStyle/>
          <a:p>
            <a:pPr algn="l"/>
            <a:r>
              <a:rPr lang="en-US" dirty="0"/>
              <a:t>What we learned on Dec. 3</a:t>
            </a:r>
            <a:endParaRPr dirty="0"/>
          </a:p>
        </p:txBody>
      </p:sp>
      <p:sp>
        <p:nvSpPr>
          <p:cNvPr id="5" name="TextBox 4">
            <a:extLst>
              <a:ext uri="{FF2B5EF4-FFF2-40B4-BE49-F238E27FC236}">
                <a16:creationId xmlns:a16="http://schemas.microsoft.com/office/drawing/2014/main" id="{F2D7CAB6-E86D-4314-99CF-309D1559444C}"/>
              </a:ext>
            </a:extLst>
          </p:cNvPr>
          <p:cNvSpPr txBox="1"/>
          <p:nvPr/>
        </p:nvSpPr>
        <p:spPr>
          <a:xfrm>
            <a:off x="1423458" y="1625798"/>
            <a:ext cx="10441172" cy="3416320"/>
          </a:xfrm>
          <a:prstGeom prst="rect">
            <a:avLst/>
          </a:prstGeom>
          <a:noFill/>
        </p:spPr>
        <p:txBody>
          <a:bodyPr wrap="square" rtlCol="0">
            <a:spAutoFit/>
          </a:bodyPr>
          <a:lstStyle/>
          <a:p>
            <a:pPr marL="285750" indent="-285750">
              <a:buFont typeface="Arial" panose="020B0604020202020204" pitchFamily="34" charset="0"/>
              <a:buChar char="•"/>
            </a:pPr>
            <a:r>
              <a:rPr lang="en-US" dirty="0"/>
              <a:t>We lack consistency in our interview/screening process</a:t>
            </a:r>
          </a:p>
          <a:p>
            <a:pPr marL="285750" indent="-285750">
              <a:buFont typeface="Arial" panose="020B0604020202020204" pitchFamily="34" charset="0"/>
              <a:buChar char="•"/>
            </a:pPr>
            <a:r>
              <a:rPr lang="en-US" dirty="0"/>
              <a:t>Student should be involved more in  the process</a:t>
            </a:r>
          </a:p>
          <a:p>
            <a:pPr marL="285750" indent="-285750">
              <a:buFont typeface="Arial" panose="020B0604020202020204" pitchFamily="34" charset="0"/>
              <a:buChar char="•"/>
            </a:pPr>
            <a:r>
              <a:rPr lang="en-US" dirty="0"/>
              <a:t>We are too much on the first MQ during the 1</a:t>
            </a:r>
            <a:r>
              <a:rPr lang="en-US" baseline="30000" dirty="0"/>
              <a:t>st</a:t>
            </a:r>
            <a:r>
              <a:rPr lang="en-US" dirty="0"/>
              <a:t> level screening/interview process and neglecting the second MQ</a:t>
            </a:r>
          </a:p>
          <a:p>
            <a:pPr marL="285750" indent="-285750">
              <a:buFont typeface="Arial" panose="020B0604020202020204" pitchFamily="34" charset="0"/>
              <a:buChar char="•"/>
            </a:pPr>
            <a:r>
              <a:rPr lang="en-US" dirty="0"/>
              <a:t>EEO training/DEI Professional Development should be institutionalized and not just during a recruitment</a:t>
            </a:r>
          </a:p>
          <a:p>
            <a:pPr marL="285750" indent="-285750">
              <a:buFont typeface="Arial" panose="020B0604020202020204" pitchFamily="34" charset="0"/>
              <a:buChar char="•"/>
            </a:pPr>
            <a:r>
              <a:rPr lang="en-US" dirty="0"/>
              <a:t>We need to explore other ways to ensure the process is fair (blind screening, two-column scorecards – one for each MQ, etc.)</a:t>
            </a:r>
          </a:p>
          <a:p>
            <a:pPr marL="285750" indent="-285750">
              <a:buFont typeface="Arial" panose="020B0604020202020204" pitchFamily="34" charset="0"/>
              <a:buChar char="•"/>
            </a:pPr>
            <a:r>
              <a:rPr lang="en-US" dirty="0"/>
              <a:t>Interview questions are being repeated, reused and not capturing what we need</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Google Shape;105;p2">
            <a:extLst>
              <a:ext uri="{FF2B5EF4-FFF2-40B4-BE49-F238E27FC236}">
                <a16:creationId xmlns:a16="http://schemas.microsoft.com/office/drawing/2014/main" id="{550C7F18-07B6-664A-ADA1-1AD2308DF624}"/>
              </a:ext>
            </a:extLst>
          </p:cNvPr>
          <p:cNvPicPr preferRelativeResize="0"/>
          <p:nvPr/>
        </p:nvPicPr>
        <p:blipFill>
          <a:blip r:embed="rId3">
            <a:alphaModFix/>
          </a:blip>
          <a:stretch>
            <a:fillRect/>
          </a:stretch>
        </p:blipFill>
        <p:spPr>
          <a:xfrm>
            <a:off x="4796100" y="4147975"/>
            <a:ext cx="7395900" cy="2868225"/>
          </a:xfrm>
          <a:prstGeom prst="rect">
            <a:avLst/>
          </a:prstGeom>
          <a:noFill/>
          <a:ln>
            <a:noFill/>
          </a:ln>
        </p:spPr>
      </p:pic>
    </p:spTree>
    <p:extLst>
      <p:ext uri="{BB962C8B-B14F-4D97-AF65-F5344CB8AC3E}">
        <p14:creationId xmlns:p14="http://schemas.microsoft.com/office/powerpoint/2010/main" val="627292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34"/>
          <p:cNvSpPr txBox="1">
            <a:spLocks noGrp="1"/>
          </p:cNvSpPr>
          <p:nvPr>
            <p:ph type="title"/>
          </p:nvPr>
        </p:nvSpPr>
        <p:spPr>
          <a:xfrm>
            <a:off x="733647" y="1095532"/>
            <a:ext cx="11530738" cy="457200"/>
          </a:xfrm>
          <a:prstGeom prst="rect">
            <a:avLst/>
          </a:prstGeom>
        </p:spPr>
        <p:txBody>
          <a:bodyPr spcFirstLastPara="1" vert="horz" wrap="square" lIns="121900" tIns="121900" rIns="121900" bIns="121900" rtlCol="0" anchor="ctr" anchorCtr="0">
            <a:noAutofit/>
          </a:bodyPr>
          <a:lstStyle/>
          <a:p>
            <a:pPr algn="l"/>
            <a:r>
              <a:rPr lang="en-US" dirty="0"/>
              <a:t>What we learned on Dec. 9</a:t>
            </a:r>
            <a:endParaRPr dirty="0"/>
          </a:p>
        </p:txBody>
      </p:sp>
      <p:sp>
        <p:nvSpPr>
          <p:cNvPr id="5" name="TextBox 4">
            <a:extLst>
              <a:ext uri="{FF2B5EF4-FFF2-40B4-BE49-F238E27FC236}">
                <a16:creationId xmlns:a16="http://schemas.microsoft.com/office/drawing/2014/main" id="{F2D7CAB6-E86D-4314-99CF-309D1559444C}"/>
              </a:ext>
            </a:extLst>
          </p:cNvPr>
          <p:cNvSpPr txBox="1"/>
          <p:nvPr/>
        </p:nvSpPr>
        <p:spPr>
          <a:xfrm>
            <a:off x="1423458" y="1625798"/>
            <a:ext cx="1044117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The first screening committee should forward as many candidates as are qualified to the second screening between 0 and 5.</a:t>
            </a:r>
          </a:p>
          <a:p>
            <a:pPr marL="285750" indent="-285750">
              <a:buFont typeface="Arial" panose="020B0604020202020204" pitchFamily="34" charset="0"/>
              <a:buChar char="•"/>
            </a:pPr>
            <a:r>
              <a:rPr lang="en-US" dirty="0"/>
              <a:t>The Board of Trustees should ask for aggregated hiring data once per year at a public meeting and not on the consent agenda.  </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Google Shape;121;g97e015016f_0_60">
            <a:extLst>
              <a:ext uri="{FF2B5EF4-FFF2-40B4-BE49-F238E27FC236}">
                <a16:creationId xmlns:a16="http://schemas.microsoft.com/office/drawing/2014/main" id="{AC2350CD-D4C2-9943-B55A-36AAEE711044}"/>
              </a:ext>
            </a:extLst>
          </p:cNvPr>
          <p:cNvPicPr preferRelativeResize="0"/>
          <p:nvPr/>
        </p:nvPicPr>
        <p:blipFill>
          <a:blip r:embed="rId3">
            <a:alphaModFix/>
          </a:blip>
          <a:stretch>
            <a:fillRect/>
          </a:stretch>
        </p:blipFill>
        <p:spPr>
          <a:xfrm>
            <a:off x="3526011" y="3395519"/>
            <a:ext cx="4670325" cy="2175575"/>
          </a:xfrm>
          <a:prstGeom prst="rect">
            <a:avLst/>
          </a:prstGeom>
          <a:noFill/>
          <a:ln>
            <a:noFill/>
          </a:ln>
        </p:spPr>
      </p:pic>
    </p:spTree>
    <p:extLst>
      <p:ext uri="{BB962C8B-B14F-4D97-AF65-F5344CB8AC3E}">
        <p14:creationId xmlns:p14="http://schemas.microsoft.com/office/powerpoint/2010/main" val="1448444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34"/>
          <p:cNvSpPr txBox="1">
            <a:spLocks noGrp="1"/>
          </p:cNvSpPr>
          <p:nvPr>
            <p:ph type="title"/>
          </p:nvPr>
        </p:nvSpPr>
        <p:spPr>
          <a:xfrm>
            <a:off x="733647" y="1095532"/>
            <a:ext cx="11530738" cy="457200"/>
          </a:xfrm>
          <a:prstGeom prst="rect">
            <a:avLst/>
          </a:prstGeom>
        </p:spPr>
        <p:txBody>
          <a:bodyPr spcFirstLastPara="1" vert="horz" wrap="square" lIns="121900" tIns="121900" rIns="121900" bIns="121900" rtlCol="0" anchor="ctr" anchorCtr="0">
            <a:noAutofit/>
          </a:bodyPr>
          <a:lstStyle/>
          <a:p>
            <a:pPr algn="l"/>
            <a:r>
              <a:rPr lang="en-US" dirty="0"/>
              <a:t>Summary of Changes to AP7210</a:t>
            </a:r>
            <a:endParaRPr dirty="0"/>
          </a:p>
        </p:txBody>
      </p:sp>
      <p:sp>
        <p:nvSpPr>
          <p:cNvPr id="5" name="TextBox 4">
            <a:extLst>
              <a:ext uri="{FF2B5EF4-FFF2-40B4-BE49-F238E27FC236}">
                <a16:creationId xmlns:a16="http://schemas.microsoft.com/office/drawing/2014/main" id="{F2D7CAB6-E86D-4314-99CF-309D1559444C}"/>
              </a:ext>
            </a:extLst>
          </p:cNvPr>
          <p:cNvSpPr txBox="1"/>
          <p:nvPr/>
        </p:nvSpPr>
        <p:spPr>
          <a:xfrm>
            <a:off x="1423458" y="1625798"/>
            <a:ext cx="10441172" cy="3970318"/>
          </a:xfrm>
          <a:prstGeom prst="rect">
            <a:avLst/>
          </a:prstGeom>
          <a:noFill/>
        </p:spPr>
        <p:txBody>
          <a:bodyPr wrap="square" rtlCol="0">
            <a:spAutoFit/>
          </a:bodyPr>
          <a:lstStyle/>
          <a:p>
            <a:pPr marL="342900" indent="-342900">
              <a:buAutoNum type="arabicPeriod"/>
            </a:pPr>
            <a:r>
              <a:rPr lang="en-US" dirty="0"/>
              <a:t>Minimum qualifications:</a:t>
            </a:r>
          </a:p>
          <a:p>
            <a:r>
              <a:rPr lang="en-US" sz="2000" dirty="0"/>
              <a:t>For faculty and administrative positions, job requirements shall include (A) a sensitivity to and understanding of the diverse academic, socioeconomic, cultural, disability, gender identity, sexual orientation, and ethnic backgrounds of community college students as demonstrated by skills and abilities in cultural responsiveness and cultural humility; and (B) a demonstrated commitment to recognizing patterns of inequity in student outcomes, taking personal and institutional responsibility for the success of students, engaging in critical assessment of own practices, and applying a race-conscious awareness of the social and historical context of exclusionary practices in American Higher Education.</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54174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34"/>
          <p:cNvSpPr txBox="1">
            <a:spLocks noGrp="1"/>
          </p:cNvSpPr>
          <p:nvPr>
            <p:ph type="title"/>
          </p:nvPr>
        </p:nvSpPr>
        <p:spPr>
          <a:xfrm>
            <a:off x="733647" y="1095532"/>
            <a:ext cx="11530738" cy="457200"/>
          </a:xfrm>
          <a:prstGeom prst="rect">
            <a:avLst/>
          </a:prstGeom>
        </p:spPr>
        <p:txBody>
          <a:bodyPr spcFirstLastPara="1" vert="horz" wrap="square" lIns="121900" tIns="121900" rIns="121900" bIns="121900" rtlCol="0" anchor="ctr" anchorCtr="0">
            <a:noAutofit/>
          </a:bodyPr>
          <a:lstStyle/>
          <a:p>
            <a:pPr algn="l"/>
            <a:r>
              <a:rPr lang="en-US" dirty="0"/>
              <a:t>Summary of Changes to AP7210</a:t>
            </a:r>
            <a:endParaRPr dirty="0"/>
          </a:p>
        </p:txBody>
      </p:sp>
      <p:sp>
        <p:nvSpPr>
          <p:cNvPr id="5" name="TextBox 4">
            <a:extLst>
              <a:ext uri="{FF2B5EF4-FFF2-40B4-BE49-F238E27FC236}">
                <a16:creationId xmlns:a16="http://schemas.microsoft.com/office/drawing/2014/main" id="{F2D7CAB6-E86D-4314-99CF-309D1559444C}"/>
              </a:ext>
            </a:extLst>
          </p:cNvPr>
          <p:cNvSpPr txBox="1"/>
          <p:nvPr/>
        </p:nvSpPr>
        <p:spPr>
          <a:xfrm>
            <a:off x="1423458" y="1625798"/>
            <a:ext cx="10441172" cy="2862322"/>
          </a:xfrm>
          <a:prstGeom prst="rect">
            <a:avLst/>
          </a:prstGeom>
          <a:noFill/>
        </p:spPr>
        <p:txBody>
          <a:bodyPr wrap="square" rtlCol="0">
            <a:spAutoFit/>
          </a:bodyPr>
          <a:lstStyle/>
          <a:p>
            <a:pPr marL="342900" indent="-342900">
              <a:buAutoNum type="arabicPeriod" startAt="2"/>
            </a:pPr>
            <a:r>
              <a:rPr lang="en-US" dirty="0"/>
              <a:t>Human Resources</a:t>
            </a:r>
          </a:p>
          <a:p>
            <a:r>
              <a:rPr lang="en-US" dirty="0"/>
              <a:t>Human Resources will also evaluate the diversity of the pool of applicants to determine if further outreach is required before proceeding.</a:t>
            </a:r>
          </a:p>
          <a:p>
            <a:endParaRPr lang="en-US" dirty="0"/>
          </a:p>
          <a:p>
            <a:pPr marL="342900" indent="-342900">
              <a:buAutoNum type="arabicPeriod" startAt="3"/>
            </a:pPr>
            <a:r>
              <a:rPr lang="en-US" dirty="0"/>
              <a:t>Inclusion of students on hiring committees</a:t>
            </a:r>
          </a:p>
          <a:p>
            <a:pPr marL="342900" indent="-342900">
              <a:buAutoNum type="arabicPeriod" startAt="3"/>
            </a:pPr>
            <a:endParaRPr lang="en-US" dirty="0"/>
          </a:p>
          <a:p>
            <a:pPr marL="342900" indent="-342900">
              <a:buAutoNum type="arabicPeriod" startAt="3"/>
            </a:pPr>
            <a:r>
              <a:rPr lang="en-US" dirty="0"/>
              <a:t>Revision to include the possibility of a guest lecture as part of the interview process</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Google Shape;144;g97e015016f_0_30">
            <a:extLst>
              <a:ext uri="{FF2B5EF4-FFF2-40B4-BE49-F238E27FC236}">
                <a16:creationId xmlns:a16="http://schemas.microsoft.com/office/drawing/2014/main" id="{D52D930E-C805-4F4F-B79D-CB35A0531B2F}"/>
              </a:ext>
            </a:extLst>
          </p:cNvPr>
          <p:cNvPicPr preferRelativeResize="0"/>
          <p:nvPr/>
        </p:nvPicPr>
        <p:blipFill>
          <a:blip r:embed="rId3">
            <a:alphaModFix/>
          </a:blip>
          <a:stretch>
            <a:fillRect/>
          </a:stretch>
        </p:blipFill>
        <p:spPr>
          <a:xfrm>
            <a:off x="6096000" y="4327327"/>
            <a:ext cx="2533650" cy="1809750"/>
          </a:xfrm>
          <a:prstGeom prst="rect">
            <a:avLst/>
          </a:prstGeom>
          <a:noFill/>
          <a:ln>
            <a:noFill/>
          </a:ln>
        </p:spPr>
      </p:pic>
    </p:spTree>
    <p:extLst>
      <p:ext uri="{BB962C8B-B14F-4D97-AF65-F5344CB8AC3E}">
        <p14:creationId xmlns:p14="http://schemas.microsoft.com/office/powerpoint/2010/main" val="1055828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34"/>
          <p:cNvSpPr txBox="1">
            <a:spLocks noGrp="1"/>
          </p:cNvSpPr>
          <p:nvPr>
            <p:ph type="title"/>
          </p:nvPr>
        </p:nvSpPr>
        <p:spPr>
          <a:xfrm>
            <a:off x="733647" y="1095532"/>
            <a:ext cx="11530738" cy="457200"/>
          </a:xfrm>
          <a:prstGeom prst="rect">
            <a:avLst/>
          </a:prstGeom>
        </p:spPr>
        <p:txBody>
          <a:bodyPr spcFirstLastPara="1" vert="horz" wrap="square" lIns="121900" tIns="121900" rIns="121900" bIns="121900" rtlCol="0" anchor="ctr" anchorCtr="0">
            <a:noAutofit/>
          </a:bodyPr>
          <a:lstStyle/>
          <a:p>
            <a:pPr algn="l"/>
            <a:r>
              <a:rPr lang="en-US" dirty="0"/>
              <a:t>Not in AP7210 but Recommended</a:t>
            </a:r>
            <a:endParaRPr dirty="0"/>
          </a:p>
        </p:txBody>
      </p:sp>
      <p:sp>
        <p:nvSpPr>
          <p:cNvPr id="5" name="TextBox 4">
            <a:extLst>
              <a:ext uri="{FF2B5EF4-FFF2-40B4-BE49-F238E27FC236}">
                <a16:creationId xmlns:a16="http://schemas.microsoft.com/office/drawing/2014/main" id="{F2D7CAB6-E86D-4314-99CF-309D1559444C}"/>
              </a:ext>
            </a:extLst>
          </p:cNvPr>
          <p:cNvSpPr txBox="1"/>
          <p:nvPr/>
        </p:nvSpPr>
        <p:spPr>
          <a:xfrm>
            <a:off x="1423458" y="1625798"/>
            <a:ext cx="10441172" cy="3970318"/>
          </a:xfrm>
          <a:prstGeom prst="rect">
            <a:avLst/>
          </a:prstGeom>
          <a:noFill/>
        </p:spPr>
        <p:txBody>
          <a:bodyPr wrap="square" rtlCol="0">
            <a:spAutoFit/>
          </a:bodyPr>
          <a:lstStyle/>
          <a:p>
            <a:pPr marL="342900" indent="-342900">
              <a:buAutoNum type="arabicPeriod"/>
            </a:pPr>
            <a:r>
              <a:rPr lang="en-US" dirty="0"/>
              <a:t>Holistic revision to job announcement and advertising beyond the usual places</a:t>
            </a:r>
          </a:p>
          <a:p>
            <a:pPr marL="342900" indent="-342900">
              <a:buAutoNum type="arabicPeriod"/>
            </a:pPr>
            <a:endParaRPr lang="en-US" dirty="0"/>
          </a:p>
          <a:p>
            <a:pPr marL="342900" indent="-342900">
              <a:buAutoNum type="arabicPeriod"/>
            </a:pPr>
            <a:r>
              <a:rPr lang="en-US" dirty="0"/>
              <a:t>Revise current EEO mandatory training to a more DEI professional development model</a:t>
            </a:r>
          </a:p>
          <a:p>
            <a:pPr marL="342900" indent="-342900">
              <a:buAutoNum type="arabicPeriod"/>
            </a:pPr>
            <a:endParaRPr lang="en-US" dirty="0"/>
          </a:p>
          <a:p>
            <a:pPr marL="342900" indent="-342900">
              <a:buAutoNum type="arabicPeriod"/>
            </a:pPr>
            <a:r>
              <a:rPr lang="en-US" dirty="0"/>
              <a:t>Screening criteria using a two column list – one for each of the minimum qualifications</a:t>
            </a:r>
          </a:p>
          <a:p>
            <a:pPr marL="342900" indent="-342900">
              <a:buAutoNum type="arabicPeriod"/>
            </a:pPr>
            <a:endParaRPr lang="en-US" dirty="0"/>
          </a:p>
          <a:p>
            <a:pPr marL="342900" indent="-342900">
              <a:buAutoNum type="arabicPeriod"/>
            </a:pPr>
            <a:r>
              <a:rPr lang="en-US" dirty="0"/>
              <a:t>Encourage the Board of Trustees to evaluate aggregate data on the diversity of our hiring processes in an open meeting not on consent </a:t>
            </a:r>
          </a:p>
          <a:p>
            <a:pPr marL="342900" indent="-342900">
              <a:buAutoNum type="arabicPeriod"/>
            </a:pPr>
            <a:endParaRPr lang="en-US" dirty="0"/>
          </a:p>
          <a:p>
            <a:pPr marL="342900" indent="-342900">
              <a:buAutoNum type="arabicPeriod"/>
            </a:pPr>
            <a:r>
              <a:rPr lang="en-US" dirty="0"/>
              <a:t>Empower Human Resources to ask questions of the first-level committee regarding impact on the diversity of the candidates and provide relevant information regarding how different choices of the committee will impact the diversity of any pool of candidates.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81964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34"/>
          <p:cNvSpPr txBox="1">
            <a:spLocks noGrp="1"/>
          </p:cNvSpPr>
          <p:nvPr>
            <p:ph type="title"/>
          </p:nvPr>
        </p:nvSpPr>
        <p:spPr>
          <a:xfrm>
            <a:off x="661262" y="596296"/>
            <a:ext cx="11530738" cy="457200"/>
          </a:xfrm>
          <a:prstGeom prst="rect">
            <a:avLst/>
          </a:prstGeom>
        </p:spPr>
        <p:txBody>
          <a:bodyPr spcFirstLastPara="1" vert="horz" wrap="square" lIns="121900" tIns="121900" rIns="121900" bIns="121900" rtlCol="0" anchor="ctr" anchorCtr="0">
            <a:noAutofit/>
          </a:bodyPr>
          <a:lstStyle/>
          <a:p>
            <a:pPr algn="l"/>
            <a:r>
              <a:rPr lang="en-US" dirty="0"/>
              <a:t>Next Steps</a:t>
            </a:r>
            <a:endParaRPr dirty="0"/>
          </a:p>
        </p:txBody>
      </p:sp>
      <p:sp>
        <p:nvSpPr>
          <p:cNvPr id="5" name="TextBox 4">
            <a:extLst>
              <a:ext uri="{FF2B5EF4-FFF2-40B4-BE49-F238E27FC236}">
                <a16:creationId xmlns:a16="http://schemas.microsoft.com/office/drawing/2014/main" id="{F2D7CAB6-E86D-4314-99CF-309D1559444C}"/>
              </a:ext>
            </a:extLst>
          </p:cNvPr>
          <p:cNvSpPr txBox="1"/>
          <p:nvPr/>
        </p:nvSpPr>
        <p:spPr>
          <a:xfrm>
            <a:off x="875414" y="1053496"/>
            <a:ext cx="10441172"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Consult with Crafton Hills College about their progress</a:t>
            </a:r>
          </a:p>
          <a:p>
            <a:pPr marL="285750" indent="-285750">
              <a:buFont typeface="Arial" panose="020B0604020202020204" pitchFamily="34" charset="0"/>
              <a:buChar char="•"/>
            </a:pPr>
            <a:r>
              <a:rPr lang="en-US" sz="2400" dirty="0"/>
              <a:t>Present to the Guided Pathways Committee changes to AP7210</a:t>
            </a:r>
          </a:p>
          <a:p>
            <a:pPr marL="285750" indent="-285750">
              <a:buFont typeface="Arial" panose="020B0604020202020204" pitchFamily="34" charset="0"/>
              <a:buChar char="•"/>
            </a:pPr>
            <a:r>
              <a:rPr lang="en-US" sz="2400" dirty="0"/>
              <a:t>Deliver a recommendation to the SBVC Academic Senate re: changes to AP7210</a:t>
            </a:r>
          </a:p>
          <a:p>
            <a:pPr marL="285750" indent="-285750">
              <a:buFont typeface="Arial" panose="020B0604020202020204" pitchFamily="34" charset="0"/>
              <a:buChar char="•"/>
            </a:pPr>
            <a:r>
              <a:rPr lang="en-US" sz="2400" dirty="0"/>
              <a:t>Create a separate policy to address part-time faculty hiring (AP7210A?)</a:t>
            </a:r>
          </a:p>
          <a:p>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80D8451B-3B03-B940-BE4F-CD78BF9CB1EB}"/>
              </a:ext>
            </a:extLst>
          </p:cNvPr>
          <p:cNvPicPr>
            <a:picLocks noChangeAspect="1"/>
          </p:cNvPicPr>
          <p:nvPr/>
        </p:nvPicPr>
        <p:blipFill>
          <a:blip r:embed="rId3"/>
          <a:stretch>
            <a:fillRect/>
          </a:stretch>
        </p:blipFill>
        <p:spPr>
          <a:xfrm>
            <a:off x="5019586" y="3112501"/>
            <a:ext cx="5221625" cy="3629029"/>
          </a:xfrm>
          <a:prstGeom prst="rect">
            <a:avLst/>
          </a:prstGeom>
        </p:spPr>
      </p:pic>
    </p:spTree>
    <p:extLst>
      <p:ext uri="{BB962C8B-B14F-4D97-AF65-F5344CB8AC3E}">
        <p14:creationId xmlns:p14="http://schemas.microsoft.com/office/powerpoint/2010/main" val="2579928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4"/>
        <p:cNvGrpSpPr/>
        <p:nvPr/>
      </p:nvGrpSpPr>
      <p:grpSpPr>
        <a:xfrm>
          <a:off x="0" y="0"/>
          <a:ext cx="0" cy="0"/>
          <a:chOff x="0" y="0"/>
          <a:chExt cx="0" cy="0"/>
        </a:xfrm>
      </p:grpSpPr>
      <p:cxnSp>
        <p:nvCxnSpPr>
          <p:cNvPr id="100" name="Straight Connector 99">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CE3C5560-7A9C-489F-9148-18C5E1D0F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Google Shape;735;p34"/>
          <p:cNvSpPr txBox="1">
            <a:spLocks noGrp="1"/>
          </p:cNvSpPr>
          <p:nvPr>
            <p:ph type="title"/>
          </p:nvPr>
        </p:nvSpPr>
        <p:spPr>
          <a:xfrm>
            <a:off x="1578043" y="590062"/>
            <a:ext cx="5309140" cy="2838938"/>
          </a:xfrm>
          <a:prstGeom prst="rect">
            <a:avLst/>
          </a:prstGeom>
        </p:spPr>
        <p:txBody>
          <a:bodyPr spcFirstLastPara="1" vert="horz" lIns="91440" tIns="45720" rIns="91440" bIns="45720" rtlCol="0" anchor="b" anchorCtr="0">
            <a:normAutofit/>
          </a:bodyPr>
          <a:lstStyle/>
          <a:p>
            <a:pPr algn="l">
              <a:spcBef>
                <a:spcPct val="0"/>
              </a:spcBef>
            </a:pPr>
            <a:r>
              <a:rPr lang="en-US" sz="5400" b="1" i="0" kern="1200" cap="all" baseline="0">
                <a:solidFill>
                  <a:schemeClr val="bg1"/>
                </a:solidFill>
                <a:latin typeface="+mj-lt"/>
                <a:ea typeface="+mj-ea"/>
                <a:cs typeface="+mj-cs"/>
              </a:rPr>
              <a:t>Questions?</a:t>
            </a:r>
          </a:p>
        </p:txBody>
      </p:sp>
      <p:sp>
        <p:nvSpPr>
          <p:cNvPr id="104"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06"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08"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110" name="Straight Connector 10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50520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112" name="Graphic 111">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0836425" y="5436655"/>
            <a:ext cx="151536" cy="151536"/>
          </a:xfrm>
          <a:prstGeom prst="rect">
            <a:avLst/>
          </a:prstGeom>
        </p:spPr>
      </p:pic>
      <p:pic>
        <p:nvPicPr>
          <p:cNvPr id="114" name="Graphic 11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1245175" y="5896734"/>
            <a:ext cx="108625" cy="108625"/>
          </a:xfrm>
          <a:prstGeom prst="rect">
            <a:avLst/>
          </a:prstGeom>
        </p:spPr>
      </p:pic>
      <p:pic>
        <p:nvPicPr>
          <p:cNvPr id="116" name="Graphic 115">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0554288" y="6038004"/>
            <a:ext cx="95759" cy="95759"/>
          </a:xfrm>
          <a:prstGeom prst="rect">
            <a:avLst/>
          </a:prstGeom>
        </p:spPr>
      </p:pic>
      <p:pic>
        <p:nvPicPr>
          <p:cNvPr id="4" name="Google Shape;210;p5">
            <a:extLst>
              <a:ext uri="{FF2B5EF4-FFF2-40B4-BE49-F238E27FC236}">
                <a16:creationId xmlns:a16="http://schemas.microsoft.com/office/drawing/2014/main" id="{EF760D37-14B7-4B4B-AFFC-E8179E7258CC}"/>
              </a:ext>
            </a:extLst>
          </p:cNvPr>
          <p:cNvPicPr preferRelativeResize="0"/>
          <p:nvPr/>
        </p:nvPicPr>
        <p:blipFill rotWithShape="1">
          <a:blip r:embed="rId9"/>
          <a:srcRect l="18277" r="23589" b="-1"/>
          <a:stretch/>
        </p:blipFill>
        <p:spPr>
          <a:xfrm>
            <a:off x="6740358" y="1606411"/>
            <a:ext cx="5451642" cy="5251590"/>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a:noFill/>
        </p:spPr>
      </p:pic>
      <p:sp>
        <p:nvSpPr>
          <p:cNvPr id="5" name="TextBox 4">
            <a:extLst>
              <a:ext uri="{FF2B5EF4-FFF2-40B4-BE49-F238E27FC236}">
                <a16:creationId xmlns:a16="http://schemas.microsoft.com/office/drawing/2014/main" id="{F2D7CAB6-E86D-4314-99CF-309D1559444C}"/>
              </a:ext>
            </a:extLst>
          </p:cNvPr>
          <p:cNvSpPr txBox="1"/>
          <p:nvPr/>
        </p:nvSpPr>
        <p:spPr>
          <a:xfrm>
            <a:off x="1423458" y="1625798"/>
            <a:ext cx="10441172" cy="1431161"/>
          </a:xfrm>
          <a:prstGeom prst="rect">
            <a:avLst/>
          </a:prstGeom>
          <a:noFill/>
        </p:spPr>
        <p:txBody>
          <a:bodyPr wrap="square" rtlCol="0">
            <a:spAutoFit/>
          </a:bodyPr>
          <a:lstStyle/>
          <a:p>
            <a:pPr>
              <a:spcAft>
                <a:spcPts val="600"/>
              </a:spcAft>
            </a:pPr>
            <a:endParaRPr lang="en-US"/>
          </a:p>
          <a:p>
            <a:pPr>
              <a:spcAft>
                <a:spcPts val="600"/>
              </a:spcAft>
            </a:pPr>
            <a:endParaRPr lang="en-US"/>
          </a:p>
          <a:p>
            <a:pPr marL="285750" indent="-285750">
              <a:spcAft>
                <a:spcPts val="600"/>
              </a:spcAft>
              <a:buFont typeface="Arial" panose="020B0604020202020204" pitchFamily="34" charset="0"/>
              <a:buChar char="•"/>
            </a:pPr>
            <a:endParaRPr lang="en-US"/>
          </a:p>
          <a:p>
            <a:pPr marL="285750" indent="-285750">
              <a:spcAft>
                <a:spcPts val="600"/>
              </a:spcAft>
              <a:buFont typeface="Arial" panose="020B0604020202020204" pitchFamily="34" charset="0"/>
              <a:buChar char="•"/>
            </a:pPr>
            <a:endParaRPr lang="en-US"/>
          </a:p>
        </p:txBody>
      </p:sp>
    </p:spTree>
    <p:extLst>
      <p:ext uri="{BB962C8B-B14F-4D97-AF65-F5344CB8AC3E}">
        <p14:creationId xmlns:p14="http://schemas.microsoft.com/office/powerpoint/2010/main" val="3861146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4C865F-45FA-E944-9849-23B70C6F284B}"/>
              </a:ext>
            </a:extLst>
          </p:cNvPr>
          <p:cNvSpPr/>
          <p:nvPr/>
        </p:nvSpPr>
        <p:spPr>
          <a:xfrm>
            <a:off x="0" y="595948"/>
            <a:ext cx="12192000" cy="5132495"/>
          </a:xfrm>
          <a:prstGeom prst="rect">
            <a:avLst/>
          </a:prstGeom>
        </p:spPr>
        <p:txBody>
          <a:bodyPr wrap="square">
            <a:spAutoFit/>
          </a:bodyPr>
          <a:lstStyle/>
          <a:p>
            <a:pPr marR="0" lvl="0">
              <a:spcBef>
                <a:spcPts val="300"/>
              </a:spcBef>
              <a:spcAft>
                <a:spcPts val="300"/>
              </a:spcAft>
            </a:pPr>
            <a:r>
              <a:rPr lang="en-US" dirty="0">
                <a:latin typeface="Times New Roman" panose="02020603050405020304" pitchFamily="18" charset="0"/>
                <a:ea typeface="Times New Roman" panose="02020603050405020304" pitchFamily="18" charset="0"/>
              </a:rPr>
              <a:t>Approved by the SBVC Academic Senate September 2020 as direction to the Guided Pathways Committee</a:t>
            </a:r>
          </a:p>
          <a:p>
            <a:pPr marR="0" lvl="0">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 Include student voices in the SBVC Guided Pathways effort.  This includes:</a:t>
            </a: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   asking the Associated Student Government for two student representatives on the committee</a:t>
            </a: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b.   working with the Research and Planning office to collect data, perhaps both qualitative and quantitative, about our 	      onboarding processes, career field guides, and other observations about how students interface with the college </a:t>
            </a: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and what they want from the college in terms of support.</a:t>
            </a:r>
          </a:p>
          <a:p>
            <a:pPr marL="342900" marR="0" lvl="0" indent="-342900">
              <a:lnSpc>
                <a:spcPct val="107000"/>
              </a:lnSpc>
              <a:spcBef>
                <a:spcPts val="0"/>
              </a:spcBef>
              <a:spcAft>
                <a:spcPts val="0"/>
              </a:spcAft>
              <a:buAutoNum type="arabicPeriod" startAt="2"/>
            </a:pPr>
            <a:r>
              <a:rPr lang="en-US" dirty="0">
                <a:latin typeface="Calibri" panose="020F0502020204030204" pitchFamily="34" charset="0"/>
                <a:ea typeface="Calibri" panose="020F0502020204030204" pitchFamily="34" charset="0"/>
                <a:cs typeface="Times New Roman" panose="02020603050405020304" pitchFamily="18" charset="0"/>
              </a:rPr>
              <a:t>Engage the campus in mapping programs of study for OUR students.  Possibly create student profiles, evaluate the availability </a:t>
            </a: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of instructional and support services through a variety of lenses that reflect our student population.</a:t>
            </a:r>
          </a:p>
          <a:p>
            <a:pPr marL="342900" marR="0" lvl="0" indent="-342900">
              <a:lnSpc>
                <a:spcPct val="107000"/>
              </a:lnSpc>
              <a:spcBef>
                <a:spcPts val="0"/>
              </a:spcBef>
              <a:spcAft>
                <a:spcPts val="0"/>
              </a:spcAft>
              <a:buAutoNum type="arabicPeriod" startAt="3"/>
            </a:pPr>
            <a:r>
              <a:rPr lang="en-US" dirty="0">
                <a:latin typeface="Calibri" panose="020F0502020204030204" pitchFamily="34" charset="0"/>
                <a:ea typeface="Calibri" panose="020F0502020204030204" pitchFamily="34" charset="0"/>
                <a:cs typeface="Times New Roman" panose="02020603050405020304" pitchFamily="18" charset="0"/>
              </a:rPr>
              <a:t>Actively collaborate with the Academic Senate, Professional Development, and other existing structures of the college to </a:t>
            </a: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create a cohesive plan that infuses both guided pathways and anti-racism/no-hate goals of the institution.  </a:t>
            </a:r>
          </a:p>
          <a:p>
            <a:pPr marL="342900" marR="0" lvl="0" indent="-342900">
              <a:lnSpc>
                <a:spcPct val="107000"/>
              </a:lnSpc>
              <a:spcBef>
                <a:spcPts val="0"/>
              </a:spcBef>
              <a:spcAft>
                <a:spcPts val="0"/>
              </a:spcAft>
              <a:buAutoNum type="arabicPeriod" startAt="4"/>
            </a:pPr>
            <a:r>
              <a:rPr lang="en-US" dirty="0">
                <a:latin typeface="Calibri" panose="020F0502020204030204" pitchFamily="34" charset="0"/>
                <a:ea typeface="Calibri" panose="020F0502020204030204" pitchFamily="34" charset="0"/>
                <a:cs typeface="Times New Roman" panose="02020603050405020304" pitchFamily="18" charset="0"/>
              </a:rPr>
              <a:t>Evaluate career development tools currently on hand and inform the entire campus about the tools and resources available </a:t>
            </a: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to students.</a:t>
            </a: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5.    Evaluate and propose changes to the hiring processes of the district with a lens toward racial justice and equity.</a:t>
            </a:r>
          </a:p>
          <a:p>
            <a:pPr marL="342900" marR="0" lvl="0" indent="-342900">
              <a:lnSpc>
                <a:spcPct val="107000"/>
              </a:lnSpc>
              <a:spcBef>
                <a:spcPts val="0"/>
              </a:spcBef>
              <a:spcAft>
                <a:spcPts val="0"/>
              </a:spcAft>
              <a:buAutoNum type="arabicPeriod" startAt="6"/>
            </a:pPr>
            <a:r>
              <a:rPr lang="en-US" dirty="0">
                <a:latin typeface="Calibri" panose="020F0502020204030204" pitchFamily="34" charset="0"/>
                <a:ea typeface="Calibri" panose="020F0502020204030204" pitchFamily="34" charset="0"/>
                <a:cs typeface="Times New Roman" panose="02020603050405020304" pitchFamily="18" charset="0"/>
              </a:rPr>
              <a:t>Support and/or lead campus dialogue about culturally responsive andragogy.</a:t>
            </a:r>
          </a:p>
          <a:p>
            <a:pPr marL="342900" marR="0" lvl="0" indent="-342900">
              <a:lnSpc>
                <a:spcPct val="107000"/>
              </a:lnSpc>
              <a:spcBef>
                <a:spcPts val="0"/>
              </a:spcBef>
              <a:spcAft>
                <a:spcPts val="0"/>
              </a:spcAft>
              <a:buAutoNum type="arabicPeriod" startAt="6"/>
            </a:pPr>
            <a:r>
              <a:rPr lang="en-US" dirty="0">
                <a:latin typeface="Calibri" panose="020F0502020204030204" pitchFamily="34" charset="0"/>
                <a:ea typeface="Calibri" panose="020F0502020204030204" pitchFamily="34" charset="0"/>
                <a:cs typeface="Times New Roman" panose="02020603050405020304" pitchFamily="18" charset="0"/>
              </a:rPr>
              <a:t>Evaluate student success and support team models from other campuses and determine their effectiveness or appropriateness for our students.  </a:t>
            </a:r>
          </a:p>
        </p:txBody>
      </p:sp>
    </p:spTree>
    <p:extLst>
      <p:ext uri="{BB962C8B-B14F-4D97-AF65-F5344CB8AC3E}">
        <p14:creationId xmlns:p14="http://schemas.microsoft.com/office/powerpoint/2010/main" val="1545969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6816"/>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35"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dirty="0"/>
          </a:p>
        </p:txBody>
      </p:sp>
      <p:sp>
        <p:nvSpPr>
          <p:cNvPr id="39"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pic>
        <p:nvPicPr>
          <p:cNvPr id="10" name="Picture 9">
            <a:extLst>
              <a:ext uri="{FF2B5EF4-FFF2-40B4-BE49-F238E27FC236}">
                <a16:creationId xmlns:a16="http://schemas.microsoft.com/office/drawing/2014/main" id="{84BAA475-5A61-7140-935F-A5003A51DA23}"/>
              </a:ext>
            </a:extLst>
          </p:cNvPr>
          <p:cNvPicPr>
            <a:picLocks noChangeAspect="1"/>
          </p:cNvPicPr>
          <p:nvPr/>
        </p:nvPicPr>
        <p:blipFill>
          <a:blip r:embed="rId3"/>
          <a:stretch>
            <a:fillRect/>
          </a:stretch>
        </p:blipFill>
        <p:spPr>
          <a:xfrm>
            <a:off x="-29299" y="11430"/>
            <a:ext cx="12221299" cy="7355092"/>
          </a:xfrm>
          <a:prstGeom prst="rect">
            <a:avLst/>
          </a:prstGeom>
        </p:spPr>
      </p:pic>
      <p:sp>
        <p:nvSpPr>
          <p:cNvPr id="4" name="TextBox 3">
            <a:extLst>
              <a:ext uri="{FF2B5EF4-FFF2-40B4-BE49-F238E27FC236}">
                <a16:creationId xmlns:a16="http://schemas.microsoft.com/office/drawing/2014/main" id="{8630F67C-6E65-7644-A911-EFFA7FFCFE94}"/>
              </a:ext>
            </a:extLst>
          </p:cNvPr>
          <p:cNvSpPr txBox="1"/>
          <p:nvPr/>
        </p:nvSpPr>
        <p:spPr>
          <a:xfrm rot="10800000" flipV="1">
            <a:off x="2344606" y="2633989"/>
            <a:ext cx="9306465" cy="830997"/>
          </a:xfrm>
          <a:prstGeom prst="rect">
            <a:avLst/>
          </a:prstGeom>
          <a:blipFill>
            <a:blip r:embed="rId4"/>
            <a:tile tx="0" ty="0" sx="100000" sy="100000" flip="none" algn="tl"/>
          </a:blipFill>
        </p:spPr>
        <p:txBody>
          <a:bodyPr wrap="square" rtlCol="0">
            <a:spAutoFit/>
          </a:bodyPr>
          <a:lstStyle/>
          <a:p>
            <a:pPr algn="ctr"/>
            <a:r>
              <a:rPr lang="en-US" sz="4800" b="1" dirty="0"/>
              <a:t>Equity in Hiring @SBCCD</a:t>
            </a:r>
          </a:p>
        </p:txBody>
      </p:sp>
      <p:pic>
        <p:nvPicPr>
          <p:cNvPr id="3" name="Picture 2">
            <a:extLst>
              <a:ext uri="{FF2B5EF4-FFF2-40B4-BE49-F238E27FC236}">
                <a16:creationId xmlns:a16="http://schemas.microsoft.com/office/drawing/2014/main" id="{A7C6D759-5148-F946-91F2-B534092BE816}"/>
              </a:ext>
            </a:extLst>
          </p:cNvPr>
          <p:cNvPicPr>
            <a:picLocks noChangeAspect="1"/>
          </p:cNvPicPr>
          <p:nvPr/>
        </p:nvPicPr>
        <p:blipFill>
          <a:blip r:embed="rId5"/>
          <a:stretch>
            <a:fillRect/>
          </a:stretch>
        </p:blipFill>
        <p:spPr>
          <a:xfrm>
            <a:off x="0" y="453602"/>
            <a:ext cx="2857500" cy="952500"/>
          </a:xfrm>
          <a:prstGeom prst="rect">
            <a:avLst/>
          </a:prstGeom>
          <a:noFill/>
        </p:spPr>
      </p:pic>
      <p:sp>
        <p:nvSpPr>
          <p:cNvPr id="2" name="Title 1">
            <a:extLst>
              <a:ext uri="{FF2B5EF4-FFF2-40B4-BE49-F238E27FC236}">
                <a16:creationId xmlns:a16="http://schemas.microsoft.com/office/drawing/2014/main" id="{F2783EB8-6A25-954C-A266-7FCD3B2F226D}"/>
              </a:ext>
            </a:extLst>
          </p:cNvPr>
          <p:cNvSpPr>
            <a:spLocks noGrp="1"/>
          </p:cNvSpPr>
          <p:nvPr>
            <p:ph type="ctrTitle"/>
          </p:nvPr>
        </p:nvSpPr>
        <p:spPr>
          <a:xfrm>
            <a:off x="252993" y="4216692"/>
            <a:ext cx="4604729" cy="1155408"/>
          </a:xfrm>
          <a:blipFill>
            <a:blip r:embed="rId4"/>
            <a:tile tx="0" ty="0" sx="100000" sy="100000" flip="none" algn="tl"/>
          </a:blipFill>
        </p:spPr>
        <p:txBody>
          <a:bodyPr anchor="t">
            <a:normAutofit fontScale="90000"/>
          </a:bodyPr>
          <a:lstStyle/>
          <a:p>
            <a:pPr lvl="0" algn="ctr">
              <a:spcBef>
                <a:spcPts val="0"/>
              </a:spcBef>
              <a:buClr>
                <a:schemeClr val="dk1"/>
              </a:buClr>
              <a:buSzPts val="1100"/>
            </a:pPr>
            <a:br>
              <a:rPr lang="en" sz="2800" dirty="0"/>
            </a:br>
            <a:r>
              <a:rPr lang="en" sz="2800" dirty="0"/>
              <a:t>four part forum</a:t>
            </a:r>
            <a:br>
              <a:rPr lang="en" sz="2800" dirty="0"/>
            </a:br>
            <a:br>
              <a:rPr lang="en-US" sz="2200" cap="none" dirty="0"/>
            </a:br>
            <a:endParaRPr lang="en-US" sz="3600" dirty="0"/>
          </a:p>
        </p:txBody>
      </p:sp>
    </p:spTree>
    <p:extLst>
      <p:ext uri="{BB962C8B-B14F-4D97-AF65-F5344CB8AC3E}">
        <p14:creationId xmlns:p14="http://schemas.microsoft.com/office/powerpoint/2010/main" val="1860836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515" y="70932"/>
            <a:ext cx="10515600" cy="769577"/>
          </a:xfrm>
        </p:spPr>
        <p:txBody>
          <a:bodyPr/>
          <a:lstStyle/>
          <a:p>
            <a:r>
              <a:rPr lang="en-US" b="1" dirty="0"/>
              <a:t>We are not in a post-racial society</a:t>
            </a:r>
          </a:p>
        </p:txBody>
      </p:sp>
      <p:pic>
        <p:nvPicPr>
          <p:cNvPr id="5" name="Google Shape;259;p34"/>
          <p:cNvPicPr preferRelativeResize="0"/>
          <p:nvPr/>
        </p:nvPicPr>
        <p:blipFill rotWithShape="1">
          <a:blip r:embed="rId3">
            <a:alphaModFix/>
          </a:blip>
          <a:srcRect l="-2070" t="13999" r="2068" b="28078"/>
          <a:stretch/>
        </p:blipFill>
        <p:spPr>
          <a:xfrm>
            <a:off x="100215" y="840509"/>
            <a:ext cx="10987468" cy="6028435"/>
          </a:xfrm>
          <a:prstGeom prst="rect">
            <a:avLst/>
          </a:prstGeom>
          <a:noFill/>
          <a:ln>
            <a:noFill/>
          </a:ln>
        </p:spPr>
      </p:pic>
      <p:sp>
        <p:nvSpPr>
          <p:cNvPr id="6" name="TextBox 5">
            <a:extLst>
              <a:ext uri="{FF2B5EF4-FFF2-40B4-BE49-F238E27FC236}">
                <a16:creationId xmlns:a16="http://schemas.microsoft.com/office/drawing/2014/main" id="{EA613FF7-4864-3F49-A120-A550736134D8}"/>
              </a:ext>
            </a:extLst>
          </p:cNvPr>
          <p:cNvSpPr txBox="1"/>
          <p:nvPr/>
        </p:nvSpPr>
        <p:spPr>
          <a:xfrm rot="4777391">
            <a:off x="8926836" y="4646660"/>
            <a:ext cx="1241045" cy="461665"/>
          </a:xfrm>
          <a:prstGeom prst="rect">
            <a:avLst/>
          </a:prstGeom>
          <a:noFill/>
        </p:spPr>
        <p:txBody>
          <a:bodyPr wrap="none" rtlCol="0">
            <a:spAutoFit/>
          </a:bodyPr>
          <a:lstStyle/>
          <a:p>
            <a:pPr defTabSz="914377">
              <a:defRPr/>
            </a:pPr>
            <a:r>
              <a:rPr lang="en-US" sz="2400" dirty="0">
                <a:solidFill>
                  <a:srgbClr val="002F6D"/>
                </a:solidFill>
                <a:latin typeface="Source Sans Pro"/>
              </a:rPr>
              <a:t>66 years</a:t>
            </a:r>
          </a:p>
        </p:txBody>
      </p:sp>
    </p:spTree>
    <p:extLst>
      <p:ext uri="{BB962C8B-B14F-4D97-AF65-F5344CB8AC3E}">
        <p14:creationId xmlns:p14="http://schemas.microsoft.com/office/powerpoint/2010/main" val="38461628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B6DF8-F5BF-2446-AB63-E28A355E81D7}"/>
              </a:ext>
            </a:extLst>
          </p:cNvPr>
          <p:cNvSpPr>
            <a:spLocks noGrp="1"/>
          </p:cNvSpPr>
          <p:nvPr>
            <p:ph type="title"/>
          </p:nvPr>
        </p:nvSpPr>
        <p:spPr>
          <a:xfrm>
            <a:off x="838200" y="365125"/>
            <a:ext cx="10515596" cy="1325563"/>
          </a:xfrm>
        </p:spPr>
        <p:txBody>
          <a:bodyPr>
            <a:normAutofit fontScale="90000"/>
          </a:bodyPr>
          <a:lstStyle/>
          <a:p>
            <a:r>
              <a:rPr lang="en-US" u="sng" dirty="0">
                <a:hlinkClick r:id="rId3"/>
              </a:rPr>
              <a:t>Call for Action</a:t>
            </a:r>
            <a:r>
              <a:rPr lang="en-US" dirty="0">
                <a:hlinkClick r:id="rId3"/>
              </a:rPr>
              <a:t> </a:t>
            </a:r>
            <a:r>
              <a:rPr lang="en-US" dirty="0"/>
              <a:t>from the Academic Senate for California Community Colleges </a:t>
            </a:r>
          </a:p>
        </p:txBody>
      </p:sp>
      <p:graphicFrame>
        <p:nvGraphicFramePr>
          <p:cNvPr id="5" name="Content Placeholder 2">
            <a:extLst>
              <a:ext uri="{FF2B5EF4-FFF2-40B4-BE49-F238E27FC236}">
                <a16:creationId xmlns:a16="http://schemas.microsoft.com/office/drawing/2014/main" id="{B20737A6-26C6-4869-AE69-F1F19CDAD730}"/>
              </a:ext>
            </a:extLst>
          </p:cNvPr>
          <p:cNvGraphicFramePr>
            <a:graphicFrameLocks noGrp="1"/>
          </p:cNvGraphicFramePr>
          <p:nvPr>
            <p:ph idx="1"/>
          </p:nvPr>
        </p:nvGraphicFramePr>
        <p:xfrm>
          <a:off x="0" y="1336268"/>
          <a:ext cx="12314294" cy="44653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1638F39D-FDEF-6E4C-B81B-71F72066CFC9}"/>
              </a:ext>
            </a:extLst>
          </p:cNvPr>
          <p:cNvPicPr>
            <a:picLocks noChangeAspect="1"/>
          </p:cNvPicPr>
          <p:nvPr/>
        </p:nvPicPr>
        <p:blipFill>
          <a:blip r:embed="rId9"/>
          <a:stretch>
            <a:fillRect/>
          </a:stretch>
        </p:blipFill>
        <p:spPr>
          <a:xfrm>
            <a:off x="9321800" y="6047007"/>
            <a:ext cx="2870200" cy="698500"/>
          </a:xfrm>
          <a:prstGeom prst="rect">
            <a:avLst/>
          </a:prstGeom>
        </p:spPr>
      </p:pic>
    </p:spTree>
    <p:extLst>
      <p:ext uri="{BB962C8B-B14F-4D97-AF65-F5344CB8AC3E}">
        <p14:creationId xmlns:p14="http://schemas.microsoft.com/office/powerpoint/2010/main" val="3964916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72372E-7A8A-824F-AB33-2F6AB70E90D4}"/>
              </a:ext>
            </a:extLst>
          </p:cNvPr>
          <p:cNvSpPr>
            <a:spLocks noGrp="1"/>
          </p:cNvSpPr>
          <p:nvPr>
            <p:ph type="body" sz="half" idx="2"/>
          </p:nvPr>
        </p:nvSpPr>
        <p:spPr>
          <a:xfrm>
            <a:off x="4945336" y="506727"/>
            <a:ext cx="6609921" cy="1526741"/>
          </a:xfrm>
        </p:spPr>
        <p:txBody>
          <a:bodyPr vert="horz" lIns="91440" tIns="45720" rIns="91440" bIns="45720" rtlCol="0" anchor="ctr">
            <a:normAutofit fontScale="92500" lnSpcReduction="10000"/>
          </a:bodyPr>
          <a:lstStyle/>
          <a:p>
            <a:pPr indent="-228600">
              <a:buFont typeface="Arial" panose="020B0604020202020204" pitchFamily="34" charset="0"/>
              <a:buChar char="•"/>
            </a:pPr>
            <a:r>
              <a:rPr lang="en-US" sz="2200" dirty="0">
                <a:solidFill>
                  <a:schemeClr val="bg1"/>
                </a:solidFill>
              </a:rPr>
              <a:t>Student Success</a:t>
            </a:r>
          </a:p>
          <a:p>
            <a:pPr indent="-228600">
              <a:buFont typeface="Arial" panose="020B0604020202020204" pitchFamily="34" charset="0"/>
              <a:buChar char="•"/>
            </a:pPr>
            <a:r>
              <a:rPr lang="en-US" sz="2200" dirty="0">
                <a:solidFill>
                  <a:schemeClr val="bg1"/>
                </a:solidFill>
              </a:rPr>
              <a:t>Equity and Diversity</a:t>
            </a:r>
          </a:p>
          <a:p>
            <a:pPr indent="-228600">
              <a:buFont typeface="Arial" panose="020B0604020202020204" pitchFamily="34" charset="0"/>
              <a:buChar char="•"/>
            </a:pPr>
            <a:r>
              <a:rPr lang="en-US" sz="2200" dirty="0">
                <a:solidFill>
                  <a:schemeClr val="bg1"/>
                </a:solidFill>
              </a:rPr>
              <a:t>Operational Efficiencies</a:t>
            </a:r>
          </a:p>
          <a:p>
            <a:pPr indent="-228600">
              <a:buFont typeface="Arial" panose="020B0604020202020204" pitchFamily="34" charset="0"/>
              <a:buChar char="•"/>
            </a:pPr>
            <a:r>
              <a:rPr lang="en-US" sz="2200" dirty="0">
                <a:solidFill>
                  <a:schemeClr val="bg1"/>
                </a:solidFill>
              </a:rPr>
              <a:t>Facilities</a:t>
            </a:r>
          </a:p>
        </p:txBody>
      </p:sp>
      <p:pic>
        <p:nvPicPr>
          <p:cNvPr id="5" name="Picture 4" descr="Graphical user interface, text, application, Word&#10;&#10;Description automatically generated">
            <a:extLst>
              <a:ext uri="{FF2B5EF4-FFF2-40B4-BE49-F238E27FC236}">
                <a16:creationId xmlns:a16="http://schemas.microsoft.com/office/drawing/2014/main" id="{943504F9-3229-3B48-8144-D1CFDC0CBC2F}"/>
              </a:ext>
            </a:extLst>
          </p:cNvPr>
          <p:cNvPicPr>
            <a:picLocks noChangeAspect="1"/>
          </p:cNvPicPr>
          <p:nvPr/>
        </p:nvPicPr>
        <p:blipFill>
          <a:blip r:embed="rId3"/>
          <a:stretch>
            <a:fillRect/>
          </a:stretch>
        </p:blipFill>
        <p:spPr>
          <a:xfrm>
            <a:off x="673688" y="2523915"/>
            <a:ext cx="4998720" cy="3749040"/>
          </a:xfrm>
          <a:prstGeom prst="rect">
            <a:avLst/>
          </a:prstGeom>
        </p:spPr>
      </p:pic>
      <p:pic>
        <p:nvPicPr>
          <p:cNvPr id="6" name="Content Placeholder 5" descr="Graphical user interface, text, application&#10;&#10;Description automatically generated">
            <a:extLst>
              <a:ext uri="{FF2B5EF4-FFF2-40B4-BE49-F238E27FC236}">
                <a16:creationId xmlns:a16="http://schemas.microsoft.com/office/drawing/2014/main" id="{18107233-90C1-F84A-8249-D083287B4D39}"/>
              </a:ext>
            </a:extLst>
          </p:cNvPr>
          <p:cNvPicPr>
            <a:picLocks noGrp="1" noChangeAspect="1"/>
          </p:cNvPicPr>
          <p:nvPr>
            <p:ph idx="1"/>
          </p:nvPr>
        </p:nvPicPr>
        <p:blipFill>
          <a:blip r:embed="rId4"/>
          <a:stretch>
            <a:fillRect/>
          </a:stretch>
        </p:blipFill>
        <p:spPr>
          <a:xfrm>
            <a:off x="6525853" y="2527997"/>
            <a:ext cx="4998720" cy="3749040"/>
          </a:xfrm>
          <a:prstGeom prst="rect">
            <a:avLst/>
          </a:prstGeom>
        </p:spPr>
      </p:pic>
      <p:sp>
        <p:nvSpPr>
          <p:cNvPr id="12" name="Text Placeholder 3">
            <a:extLst>
              <a:ext uri="{FF2B5EF4-FFF2-40B4-BE49-F238E27FC236}">
                <a16:creationId xmlns:a16="http://schemas.microsoft.com/office/drawing/2014/main" id="{293835CC-2C5F-9346-8F83-70FE647A05D9}"/>
              </a:ext>
            </a:extLst>
          </p:cNvPr>
          <p:cNvSpPr txBox="1">
            <a:spLocks/>
          </p:cNvSpPr>
          <p:nvPr/>
        </p:nvSpPr>
        <p:spPr>
          <a:xfrm>
            <a:off x="2182097" y="659127"/>
            <a:ext cx="2589568" cy="152674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dirty="0"/>
              <a:t>San Bernardino Community College District Strategic Goals</a:t>
            </a:r>
          </a:p>
        </p:txBody>
      </p:sp>
      <p:sp>
        <p:nvSpPr>
          <p:cNvPr id="13" name="Text Placeholder 3">
            <a:extLst>
              <a:ext uri="{FF2B5EF4-FFF2-40B4-BE49-F238E27FC236}">
                <a16:creationId xmlns:a16="http://schemas.microsoft.com/office/drawing/2014/main" id="{CB2241F5-2975-7F4D-BA84-6AB65CE32A09}"/>
              </a:ext>
            </a:extLst>
          </p:cNvPr>
          <p:cNvSpPr txBox="1">
            <a:spLocks/>
          </p:cNvSpPr>
          <p:nvPr/>
        </p:nvSpPr>
        <p:spPr>
          <a:xfrm>
            <a:off x="8187047" y="511688"/>
            <a:ext cx="3506632" cy="152674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dirty="0">
                <a:solidFill>
                  <a:schemeClr val="bg1"/>
                </a:solidFill>
              </a:rPr>
              <a:t>June 11, 2020 Board Resolution: Commitment to Racial Justice and Equity</a:t>
            </a:r>
          </a:p>
        </p:txBody>
      </p:sp>
      <p:sp>
        <p:nvSpPr>
          <p:cNvPr id="10" name="Text Placeholder 3">
            <a:extLst>
              <a:ext uri="{FF2B5EF4-FFF2-40B4-BE49-F238E27FC236}">
                <a16:creationId xmlns:a16="http://schemas.microsoft.com/office/drawing/2014/main" id="{7F4712C0-B870-1F43-933D-CB6EC09FB1B0}"/>
              </a:ext>
            </a:extLst>
          </p:cNvPr>
          <p:cNvSpPr txBox="1">
            <a:spLocks/>
          </p:cNvSpPr>
          <p:nvPr/>
        </p:nvSpPr>
        <p:spPr>
          <a:xfrm>
            <a:off x="5097736" y="659127"/>
            <a:ext cx="6609921" cy="1526741"/>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indent="-228600">
              <a:buFont typeface="Arial" panose="020B0604020202020204" pitchFamily="34" charset="0"/>
              <a:buChar char="•"/>
            </a:pPr>
            <a:r>
              <a:rPr lang="en-US" sz="2200" dirty="0"/>
              <a:t>Student Success</a:t>
            </a:r>
          </a:p>
          <a:p>
            <a:pPr indent="-228600">
              <a:buFont typeface="Arial" panose="020B0604020202020204" pitchFamily="34" charset="0"/>
              <a:buChar char="•"/>
            </a:pPr>
            <a:r>
              <a:rPr lang="en-US" sz="2200" dirty="0"/>
              <a:t>Equity and Diversity</a:t>
            </a:r>
          </a:p>
          <a:p>
            <a:pPr indent="-228600">
              <a:buFont typeface="Arial" panose="020B0604020202020204" pitchFamily="34" charset="0"/>
              <a:buChar char="•"/>
            </a:pPr>
            <a:r>
              <a:rPr lang="en-US" sz="2200" dirty="0"/>
              <a:t>Operational Efficiencies</a:t>
            </a:r>
          </a:p>
          <a:p>
            <a:pPr indent="-228600">
              <a:buFont typeface="Arial" panose="020B0604020202020204" pitchFamily="34" charset="0"/>
              <a:buChar char="•"/>
            </a:pPr>
            <a:r>
              <a:rPr lang="en-US" sz="2200" dirty="0"/>
              <a:t>Facilities</a:t>
            </a:r>
          </a:p>
        </p:txBody>
      </p:sp>
      <p:pic>
        <p:nvPicPr>
          <p:cNvPr id="11" name="Picture 1" descr="page1image257181280">
            <a:extLst>
              <a:ext uri="{FF2B5EF4-FFF2-40B4-BE49-F238E27FC236}">
                <a16:creationId xmlns:a16="http://schemas.microsoft.com/office/drawing/2014/main" id="{5D642CE5-8AF7-6E47-A5EB-8B88F0BC31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142" y="733363"/>
            <a:ext cx="1308100" cy="13081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3">
            <a:extLst>
              <a:ext uri="{FF2B5EF4-FFF2-40B4-BE49-F238E27FC236}">
                <a16:creationId xmlns:a16="http://schemas.microsoft.com/office/drawing/2014/main" id="{6AAFE251-53BA-8E49-8321-E85D0E0CC64F}"/>
              </a:ext>
            </a:extLst>
          </p:cNvPr>
          <p:cNvSpPr txBox="1">
            <a:spLocks/>
          </p:cNvSpPr>
          <p:nvPr/>
        </p:nvSpPr>
        <p:spPr>
          <a:xfrm>
            <a:off x="8339447" y="664088"/>
            <a:ext cx="3506632" cy="152674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dirty="0"/>
              <a:t>June 11, 2020 Board Resolution: Commitment to Racial Justice and Equity</a:t>
            </a:r>
          </a:p>
        </p:txBody>
      </p:sp>
      <p:pic>
        <p:nvPicPr>
          <p:cNvPr id="17" name="Picture 16">
            <a:extLst>
              <a:ext uri="{FF2B5EF4-FFF2-40B4-BE49-F238E27FC236}">
                <a16:creationId xmlns:a16="http://schemas.microsoft.com/office/drawing/2014/main" id="{5511BA6C-B983-AA43-B644-F03FE2A20530}"/>
              </a:ext>
            </a:extLst>
          </p:cNvPr>
          <p:cNvPicPr>
            <a:picLocks noChangeAspect="1"/>
          </p:cNvPicPr>
          <p:nvPr/>
        </p:nvPicPr>
        <p:blipFill>
          <a:blip r:embed="rId6"/>
          <a:stretch>
            <a:fillRect/>
          </a:stretch>
        </p:blipFill>
        <p:spPr>
          <a:xfrm>
            <a:off x="5436254" y="2548725"/>
            <a:ext cx="1168400" cy="1168400"/>
          </a:xfrm>
          <a:prstGeom prst="rect">
            <a:avLst/>
          </a:prstGeom>
        </p:spPr>
      </p:pic>
    </p:spTree>
    <p:extLst>
      <p:ext uri="{BB962C8B-B14F-4D97-AF65-F5344CB8AC3E}">
        <p14:creationId xmlns:p14="http://schemas.microsoft.com/office/powerpoint/2010/main" val="2324731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75F4F-08F3-4969-BDBD-9080F9CD10C9}"/>
              </a:ext>
            </a:extLst>
          </p:cNvPr>
          <p:cNvSpPr>
            <a:spLocks noGrp="1"/>
          </p:cNvSpPr>
          <p:nvPr>
            <p:ph type="title"/>
          </p:nvPr>
        </p:nvSpPr>
        <p:spPr>
          <a:xfrm>
            <a:off x="4965431" y="629268"/>
            <a:ext cx="6586491" cy="1286160"/>
          </a:xfrm>
        </p:spPr>
        <p:txBody>
          <a:bodyPr anchor="b">
            <a:normAutofit fontScale="90000"/>
          </a:bodyPr>
          <a:lstStyle/>
          <a:p>
            <a:r>
              <a:rPr lang="en-US" dirty="0">
                <a:ea typeface="+mj-lt"/>
                <a:cs typeface="+mj-lt"/>
                <a:hlinkClick r:id="rId2"/>
              </a:rPr>
              <a:t>SBVC Resolution SU20.01</a:t>
            </a:r>
            <a:endParaRPr lang="en-US" dirty="0">
              <a:ea typeface="+mj-lt"/>
              <a:cs typeface="+mj-lt"/>
            </a:endParaRPr>
          </a:p>
          <a:p>
            <a:endParaRPr lang="en-US" dirty="0">
              <a:cs typeface="Calibri Light"/>
            </a:endParaRPr>
          </a:p>
        </p:txBody>
      </p:sp>
      <p:sp>
        <p:nvSpPr>
          <p:cNvPr id="3" name="Content Placeholder 2">
            <a:extLst>
              <a:ext uri="{FF2B5EF4-FFF2-40B4-BE49-F238E27FC236}">
                <a16:creationId xmlns:a16="http://schemas.microsoft.com/office/drawing/2014/main" id="{3141FEE8-F3BB-4DA3-B47E-95898F667C37}"/>
              </a:ext>
            </a:extLst>
          </p:cNvPr>
          <p:cNvSpPr>
            <a:spLocks noGrp="1"/>
          </p:cNvSpPr>
          <p:nvPr>
            <p:ph idx="1"/>
          </p:nvPr>
        </p:nvSpPr>
        <p:spPr>
          <a:xfrm>
            <a:off x="2856465" y="1371602"/>
            <a:ext cx="9309097" cy="4575127"/>
          </a:xfrm>
        </p:spPr>
        <p:txBody>
          <a:bodyPr spcFirstLastPara="1" vert="horz" wrap="square" lIns="91440" tIns="45720" rIns="91440" bIns="45720" rtlCol="0" anchor="t" anchorCtr="0">
            <a:noAutofit/>
          </a:bodyPr>
          <a:lstStyle/>
          <a:p>
            <a:r>
              <a:rPr lang="en-US" sz="2000" dirty="0">
                <a:ea typeface="+mn-lt"/>
                <a:cs typeface="+mn-lt"/>
              </a:rPr>
              <a:t>Resolved, That the SBVC Academic Senate will actively infuse the anti-racism/no- hate education by:</a:t>
            </a:r>
          </a:p>
          <a:p>
            <a:pPr lvl="1"/>
            <a:r>
              <a:rPr lang="en-US" sz="2000" i="1" dirty="0">
                <a:ea typeface="+mn-lt"/>
                <a:cs typeface="+mn-lt"/>
              </a:rPr>
              <a:t>Integrating an accurate portrayal of the roles and contributions of all groups throughout history across curricula, particularly groups that have been underrepresented historically,</a:t>
            </a:r>
            <a:endParaRPr lang="en-US" sz="2000" dirty="0">
              <a:ea typeface="+mn-lt"/>
              <a:cs typeface="+mn-lt"/>
            </a:endParaRPr>
          </a:p>
          <a:p>
            <a:pPr lvl="1"/>
            <a:r>
              <a:rPr lang="en-US" sz="2000" i="1" dirty="0">
                <a:ea typeface="+mn-lt"/>
                <a:cs typeface="+mn-lt"/>
              </a:rPr>
              <a:t>Identifying how bias, stereotyping, and discrimination have limited the roles and contributions of individuals and groups and how these limitations have challenged and continue to challenge our society,</a:t>
            </a:r>
            <a:endParaRPr lang="en-US" sz="2000" dirty="0">
              <a:ea typeface="+mn-lt"/>
              <a:cs typeface="+mn-lt"/>
            </a:endParaRPr>
          </a:p>
          <a:p>
            <a:pPr lvl="1"/>
            <a:r>
              <a:rPr lang="en-US" sz="2000" b="1" i="1" dirty="0">
                <a:ea typeface="+mn-lt"/>
                <a:cs typeface="+mn-lt"/>
              </a:rPr>
              <a:t>Encouraging all members of the educational community to regularly examine assumptions and prejudices, including but not limited to racism, sexism, and homophobia, that might limit the opportunities and growth of students and employees,</a:t>
            </a:r>
            <a:endParaRPr lang="en-US" sz="2000" b="1" dirty="0">
              <a:ea typeface="+mn-lt"/>
              <a:cs typeface="+mn-lt"/>
            </a:endParaRPr>
          </a:p>
          <a:p>
            <a:pPr lvl="1"/>
            <a:r>
              <a:rPr lang="en-US" sz="2000" i="1" dirty="0">
                <a:ea typeface="+mn-lt"/>
                <a:cs typeface="+mn-lt"/>
              </a:rPr>
              <a:t>Coordinating with organizations and concerned agencies which promote the contributions, heritage, culture, history, and health and care needs of diverse population groups, and</a:t>
            </a:r>
            <a:endParaRPr lang="en-US" sz="2000" dirty="0">
              <a:ea typeface="+mn-lt"/>
              <a:cs typeface="+mn-lt"/>
            </a:endParaRPr>
          </a:p>
          <a:p>
            <a:pPr lvl="1"/>
            <a:r>
              <a:rPr lang="en-US" sz="2000" i="1" dirty="0">
                <a:ea typeface="+mn-lt"/>
                <a:cs typeface="+mn-lt"/>
              </a:rPr>
              <a:t>Promoting a safe and inclusive environment for all;</a:t>
            </a:r>
            <a:endParaRPr lang="en-US" sz="2000" dirty="0">
              <a:ea typeface="+mn-lt"/>
              <a:cs typeface="+mn-lt"/>
            </a:endParaRPr>
          </a:p>
          <a:p>
            <a:endParaRPr lang="en-US" sz="2000" dirty="0">
              <a:cs typeface="Calibri"/>
            </a:endParaRPr>
          </a:p>
        </p:txBody>
      </p:sp>
      <p:pic>
        <p:nvPicPr>
          <p:cNvPr id="4" name="Picture 4" descr="A close up of a logo&#10;&#10;Description automatically generated">
            <a:extLst>
              <a:ext uri="{FF2B5EF4-FFF2-40B4-BE49-F238E27FC236}">
                <a16:creationId xmlns:a16="http://schemas.microsoft.com/office/drawing/2014/main" id="{264B2ADC-667C-40FE-B8AD-5E4A44625A78}"/>
              </a:ext>
            </a:extLst>
          </p:cNvPr>
          <p:cNvPicPr>
            <a:picLocks noChangeAspect="1"/>
          </p:cNvPicPr>
          <p:nvPr/>
        </p:nvPicPr>
        <p:blipFill rotWithShape="1">
          <a:blip r:embed="rId3"/>
          <a:srcRect l="5290" r="4470" b="1"/>
          <a:stretch/>
        </p:blipFill>
        <p:spPr>
          <a:xfrm>
            <a:off x="21" y="10"/>
            <a:ext cx="3014591" cy="6857991"/>
          </a:xfrm>
          <a:prstGeom prst="rect">
            <a:avLst/>
          </a:prstGeom>
          <a:effectLst/>
        </p:spPr>
      </p:pic>
    </p:spTree>
    <p:extLst>
      <p:ext uri="{BB962C8B-B14F-4D97-AF65-F5344CB8AC3E}">
        <p14:creationId xmlns:p14="http://schemas.microsoft.com/office/powerpoint/2010/main" val="1313426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6390"/>
            <a:ext cx="6155988" cy="1182927"/>
          </a:xfrm>
        </p:spPr>
        <p:txBody>
          <a:bodyPr vert="horz" lIns="91440" tIns="45720" rIns="91440" bIns="45720" rtlCol="0" anchor="b">
            <a:normAutofit/>
          </a:bodyPr>
          <a:lstStyle/>
          <a:p>
            <a:r>
              <a:rPr lang="en-US" sz="3800" b="1" kern="1200">
                <a:solidFill>
                  <a:schemeClr val="tx1"/>
                </a:solidFill>
                <a:latin typeface="+mj-lt"/>
                <a:ea typeface="+mj-ea"/>
                <a:cs typeface="+mj-cs"/>
              </a:rPr>
              <a:t>Vision for Success DEI Task Force Report </a:t>
            </a:r>
          </a:p>
        </p:txBody>
      </p:sp>
      <p:sp>
        <p:nvSpPr>
          <p:cNvPr id="6" name="Content Placeholder 5"/>
          <p:cNvSpPr>
            <a:spLocks noGrp="1"/>
          </p:cNvSpPr>
          <p:nvPr>
            <p:ph sz="half" idx="10"/>
          </p:nvPr>
        </p:nvSpPr>
        <p:spPr>
          <a:xfrm>
            <a:off x="803776" y="2829330"/>
            <a:ext cx="6190412" cy="3344459"/>
          </a:xfrm>
        </p:spPr>
        <p:txBody>
          <a:bodyPr vert="horz" lIns="91440" tIns="45720" rIns="91440" bIns="45720" rtlCol="0" anchor="t">
            <a:normAutofit/>
          </a:bodyPr>
          <a:lstStyle/>
          <a:p>
            <a:pPr marL="0"/>
            <a:r>
              <a:rPr lang="en-US" sz="1800" b="1"/>
              <a:t>2016-17 FY: </a:t>
            </a:r>
          </a:p>
          <a:p>
            <a:r>
              <a:rPr lang="en-US" sz="1800"/>
              <a:t>73% students of color</a:t>
            </a:r>
          </a:p>
          <a:p>
            <a:r>
              <a:rPr lang="en-US" sz="1800"/>
              <a:t>61% of tenured faculty are White</a:t>
            </a:r>
          </a:p>
          <a:p>
            <a:r>
              <a:rPr lang="en-US" sz="1800"/>
              <a:t>60% of non-tenured faculty are White</a:t>
            </a:r>
          </a:p>
          <a:p>
            <a:r>
              <a:rPr lang="en-US" sz="1800"/>
              <a:t>63% of classified staff are White</a:t>
            </a:r>
          </a:p>
          <a:p>
            <a:r>
              <a:rPr lang="en-US" sz="1800"/>
              <a:t>59% of College Senior Leadership are White</a:t>
            </a:r>
          </a:p>
        </p:txBody>
      </p:sp>
      <p:pic>
        <p:nvPicPr>
          <p:cNvPr id="7" name="Picture 6"/>
          <p:cNvPicPr>
            <a:picLocks noChangeAspect="1"/>
          </p:cNvPicPr>
          <p:nvPr/>
        </p:nvPicPr>
        <p:blipFill>
          <a:blip r:embed="rId3"/>
          <a:stretch>
            <a:fillRect/>
          </a:stretch>
        </p:blipFill>
        <p:spPr>
          <a:xfrm>
            <a:off x="7572653" y="1458531"/>
            <a:ext cx="3548404" cy="4593111"/>
          </a:xfrm>
          <a:prstGeom prst="rect">
            <a:avLst/>
          </a:prstGeom>
        </p:spPr>
      </p:pic>
      <p:sp>
        <p:nvSpPr>
          <p:cNvPr id="4" name="Slide Number Placeholder 3"/>
          <p:cNvSpPr>
            <a:spLocks noGrp="1"/>
          </p:cNvSpPr>
          <p:nvPr>
            <p:ph type="sldNum" sz="quarter" idx="4294967295"/>
          </p:nvPr>
        </p:nvSpPr>
        <p:spPr>
          <a:xfrm>
            <a:off x="13200611" y="8613047"/>
            <a:ext cx="1749367" cy="486833"/>
          </a:xfrm>
          <a:prstGeom prst="rect">
            <a:avLst/>
          </a:prstGeom>
        </p:spPr>
        <p:txBody>
          <a:bodyPr vert="horz" lIns="121920" tIns="60960" rIns="121920" bIns="60960" rtlCol="0" anchor="ctr"/>
          <a:lstStyle>
            <a:defPPr>
              <a:defRPr lang="en-US"/>
            </a:defPPr>
            <a:lvl1pPr marL="0" algn="r" defTabSz="609585" rtl="0" eaLnBrk="1" latinLnBrk="0" hangingPunct="1">
              <a:defRPr sz="1400" kern="1200">
                <a:solidFill>
                  <a:srgbClr val="FFFFFF"/>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spcAft>
                <a:spcPts val="600"/>
              </a:spcAft>
              <a:defRPr/>
            </a:pPr>
            <a:fld id="{3C296D1E-5F4D-4A80-8BAD-9FD3524A375B}" type="slidenum">
              <a:rPr lang="en-US" smtClean="0"/>
              <a:pPr defTabSz="914377">
                <a:spcAft>
                  <a:spcPts val="600"/>
                </a:spcAft>
                <a:defRPr/>
              </a:pPr>
              <a:t>8</a:t>
            </a:fld>
            <a:endParaRPr lang="en-US" sz="1200">
              <a:solidFill>
                <a:srgbClr val="53575A"/>
              </a:solidFill>
              <a:latin typeface="Source Sans Pro"/>
            </a:endParaRPr>
          </a:p>
        </p:txBody>
      </p:sp>
    </p:spTree>
    <p:extLst>
      <p:ext uri="{BB962C8B-B14F-4D97-AF65-F5344CB8AC3E}">
        <p14:creationId xmlns:p14="http://schemas.microsoft.com/office/powerpoint/2010/main" val="35641850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886" y="284727"/>
            <a:ext cx="9024384" cy="1325563"/>
          </a:xfrm>
        </p:spPr>
        <p:txBody>
          <a:bodyPr>
            <a:normAutofit/>
          </a:bodyPr>
          <a:lstStyle/>
          <a:p>
            <a:pPr algn="ctr"/>
            <a:r>
              <a:rPr lang="en-US" sz="3200" b="1" dirty="0"/>
              <a:t>SBVC Data from 2017 EEO Report</a:t>
            </a:r>
          </a:p>
        </p:txBody>
      </p:sp>
      <p:sp>
        <p:nvSpPr>
          <p:cNvPr id="4" name="Slide Number Placeholder 3"/>
          <p:cNvSpPr>
            <a:spLocks noGrp="1"/>
          </p:cNvSpPr>
          <p:nvPr>
            <p:ph type="sldNum" sz="quarter" idx="12"/>
          </p:nvPr>
        </p:nvSpPr>
        <p:spPr>
          <a:xfrm>
            <a:off x="8902554" y="641782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
        <p:nvSpPr>
          <p:cNvPr id="6" name="Content Placeholder 5">
            <a:extLst>
              <a:ext uri="{FF2B5EF4-FFF2-40B4-BE49-F238E27FC236}">
                <a16:creationId xmlns:a16="http://schemas.microsoft.com/office/drawing/2014/main" id="{2C2DF6B3-EDEA-C044-B369-6110D1D2D32C}"/>
              </a:ext>
            </a:extLst>
          </p:cNvPr>
          <p:cNvSpPr>
            <a:spLocks noGrp="1"/>
          </p:cNvSpPr>
          <p:nvPr>
            <p:ph idx="1"/>
          </p:nvPr>
        </p:nvSpPr>
        <p:spPr/>
        <p:txBody>
          <a:bodyPr/>
          <a:lstStyle/>
          <a:p>
            <a:pPr marL="0" indent="0">
              <a:buNone/>
            </a:pPr>
            <a:r>
              <a:rPr lang="en-US" dirty="0"/>
              <a:t>Students Latinx:  68%					SB City: 65%</a:t>
            </a:r>
          </a:p>
          <a:p>
            <a:pPr marL="0" indent="0">
              <a:buNone/>
            </a:pPr>
            <a:r>
              <a:rPr lang="en-US" dirty="0"/>
              <a:t>Students African-American:  12%		SB City: 14%</a:t>
            </a:r>
          </a:p>
          <a:p>
            <a:pPr marL="0" indent="0">
              <a:buNone/>
            </a:pPr>
            <a:endParaRPr lang="en-US" dirty="0"/>
          </a:p>
          <a:p>
            <a:pPr marL="0" indent="0">
              <a:buNone/>
            </a:pPr>
            <a:r>
              <a:rPr lang="en-US" dirty="0"/>
              <a:t>Administrators Latinx: 40%				Staff: 50%</a:t>
            </a:r>
          </a:p>
          <a:p>
            <a:pPr marL="0" indent="0">
              <a:buNone/>
            </a:pPr>
            <a:r>
              <a:rPr lang="en-US" dirty="0"/>
              <a:t>Administrators African-American: 11%	Staff: 13%</a:t>
            </a:r>
          </a:p>
          <a:p>
            <a:pPr marL="0" indent="0">
              <a:buNone/>
            </a:pPr>
            <a:endParaRPr lang="en-US" dirty="0"/>
          </a:p>
          <a:p>
            <a:pPr marL="0" indent="0">
              <a:buNone/>
            </a:pPr>
            <a:r>
              <a:rPr lang="en-US" dirty="0"/>
              <a:t>Full-Time Faculty Latinx: 22%			Part-Time: 20%</a:t>
            </a:r>
          </a:p>
          <a:p>
            <a:pPr marL="0" indent="0">
              <a:buNone/>
            </a:pPr>
            <a:r>
              <a:rPr lang="en-US" dirty="0"/>
              <a:t>Full-Time Faculty African-American: 22%	Part-Time: 9%</a:t>
            </a:r>
          </a:p>
        </p:txBody>
      </p:sp>
      <p:pic>
        <p:nvPicPr>
          <p:cNvPr id="7" name="Picture 6">
            <a:extLst>
              <a:ext uri="{FF2B5EF4-FFF2-40B4-BE49-F238E27FC236}">
                <a16:creationId xmlns:a16="http://schemas.microsoft.com/office/drawing/2014/main" id="{AB26544B-AA93-7141-8C90-58340C843133}"/>
              </a:ext>
            </a:extLst>
          </p:cNvPr>
          <p:cNvPicPr>
            <a:picLocks noChangeAspect="1"/>
          </p:cNvPicPr>
          <p:nvPr/>
        </p:nvPicPr>
        <p:blipFill>
          <a:blip r:embed="rId3">
            <a:extLst>
              <a:ext uri="{BEBA8EAE-BF5A-486C-A8C5-ECC9F3942E4B}">
                <a14:imgProps xmlns:a14="http://schemas.microsoft.com/office/drawing/2010/main">
                  <a14:imgLayer r:embed="rId4">
                    <a14:imgEffect>
                      <a14:artisticChalkSketch/>
                    </a14:imgEffect>
                  </a14:imgLayer>
                </a14:imgProps>
              </a:ext>
            </a:extLst>
          </a:blip>
          <a:stretch>
            <a:fillRect/>
          </a:stretch>
        </p:blipFill>
        <p:spPr>
          <a:xfrm>
            <a:off x="838200" y="301973"/>
            <a:ext cx="2857500" cy="952500"/>
          </a:xfrm>
          <a:prstGeom prst="rect">
            <a:avLst/>
          </a:prstGeom>
          <a:noFill/>
        </p:spPr>
      </p:pic>
    </p:spTree>
    <p:extLst>
      <p:ext uri="{BB962C8B-B14F-4D97-AF65-F5344CB8AC3E}">
        <p14:creationId xmlns:p14="http://schemas.microsoft.com/office/powerpoint/2010/main" val="1500549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D72962F4FBD9419B3012A868C0B9D1" ma:contentTypeVersion="6" ma:contentTypeDescription="Create a new document." ma:contentTypeScope="" ma:versionID="7b76aaec3a1038f125ee07ce7ad34c99">
  <xsd:schema xmlns:xsd="http://www.w3.org/2001/XMLSchema" xmlns:xs="http://www.w3.org/2001/XMLSchema" xmlns:p="http://schemas.microsoft.com/office/2006/metadata/properties" xmlns:ns2="c835984d-f51d-446e-8fd7-d801b581848d" xmlns:ns3="c492251a-d262-4993-82a6-36d5a1e3b366" targetNamespace="http://schemas.microsoft.com/office/2006/metadata/properties" ma:root="true" ma:fieldsID="d951f71209be7eae4220d0a1d0df2edd" ns2:_="" ns3:_="">
    <xsd:import namespace="c835984d-f51d-446e-8fd7-d801b581848d"/>
    <xsd:import namespace="c492251a-d262-4993-82a6-36d5a1e3b36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35984d-f51d-446e-8fd7-d801b58184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92251a-d262-4993-82a6-36d5a1e3b36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ECB034-022F-48F3-873A-1745E17677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35984d-f51d-446e-8fd7-d801b581848d"/>
    <ds:schemaRef ds:uri="c492251a-d262-4993-82a6-36d5a1e3b3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F142D5-680E-4717-A46F-E026B01A89A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97FBE90-FC88-4D52-A283-5037AC745E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1547</Words>
  <Application>Microsoft Office PowerPoint</Application>
  <PresentationFormat>Widescreen</PresentationFormat>
  <Paragraphs>152</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Source Sans Pro</vt:lpstr>
      <vt:lpstr>Times New Roman</vt:lpstr>
      <vt:lpstr>Univers</vt:lpstr>
      <vt:lpstr>GradientVTI</vt:lpstr>
      <vt:lpstr>Guided Pathways</vt:lpstr>
      <vt:lpstr>PowerPoint Presentation</vt:lpstr>
      <vt:lpstr> four part forum  </vt:lpstr>
      <vt:lpstr>We are not in a post-racial society</vt:lpstr>
      <vt:lpstr>Call for Action from the Academic Senate for California Community Colleges </vt:lpstr>
      <vt:lpstr>PowerPoint Presentation</vt:lpstr>
      <vt:lpstr>SBVC Resolution SU20.01 </vt:lpstr>
      <vt:lpstr>Vision for Success DEI Task Force Report </vt:lpstr>
      <vt:lpstr>SBVC Data from 2017 EEO Report</vt:lpstr>
      <vt:lpstr>What we learned on November 12</vt:lpstr>
      <vt:lpstr>What we learned on November 19</vt:lpstr>
      <vt:lpstr>What we learned on Dec. 3</vt:lpstr>
      <vt:lpstr>What we learned on Dec. 9</vt:lpstr>
      <vt:lpstr>Summary of Changes to AP7210</vt:lpstr>
      <vt:lpstr>Summary of Changes to AP7210</vt:lpstr>
      <vt:lpstr>Not in AP7210 but Recommended</vt:lpstr>
      <vt:lpstr>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Guided Pathways</dc:title>
  <dc:creator>Stanskas, Peter-John</dc:creator>
  <cp:lastModifiedBy>Davena Burns-Peters</cp:lastModifiedBy>
  <cp:revision>2</cp:revision>
  <dcterms:created xsi:type="dcterms:W3CDTF">2021-01-19T04:16:58Z</dcterms:created>
  <dcterms:modified xsi:type="dcterms:W3CDTF">2021-01-30T20:54:51Z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0x01010078D72962F4FBD9419B3012A868C0B9D1</vt:lpwstr>
  </property>
</Properties>
</file>