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3" r:id="rId4"/>
    <p:sldId id="262" r:id="rId5"/>
    <p:sldId id="261" r:id="rId6"/>
    <p:sldId id="264" r:id="rId7"/>
    <p:sldId id="265" r:id="rId8"/>
    <p:sldId id="267" r:id="rId9"/>
    <p:sldId id="266" r:id="rId10"/>
    <p:sldId id="269" r:id="rId11"/>
    <p:sldId id="27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5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1382-C912-4F3D-B77A-27E854E8419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6C72F-7665-47F9-9F34-881A4C043B2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6542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1382-C912-4F3D-B77A-27E854E8419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6C72F-7665-47F9-9F34-881A4C043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484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1382-C912-4F3D-B77A-27E854E8419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6C72F-7665-47F9-9F34-881A4C043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78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1382-C912-4F3D-B77A-27E854E8419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6C72F-7665-47F9-9F34-881A4C043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05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1382-C912-4F3D-B77A-27E854E8419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6C72F-7665-47F9-9F34-881A4C043B2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4123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1382-C912-4F3D-B77A-27E854E8419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6C72F-7665-47F9-9F34-881A4C043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747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1382-C912-4F3D-B77A-27E854E8419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6C72F-7665-47F9-9F34-881A4C043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975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1382-C912-4F3D-B77A-27E854E8419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6C72F-7665-47F9-9F34-881A4C043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28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1382-C912-4F3D-B77A-27E854E8419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6C72F-7665-47F9-9F34-881A4C043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729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0481382-C912-4F3D-B77A-27E854E8419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96C72F-7665-47F9-9F34-881A4C043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880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1382-C912-4F3D-B77A-27E854E8419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6C72F-7665-47F9-9F34-881A4C043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802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0481382-C912-4F3D-B77A-27E854E84199}" type="datetimeFigureOut">
              <a:rPr lang="en-US" smtClean="0"/>
              <a:t>8/12/2020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796C72F-7665-47F9-9F34-881A4C043B2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9664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F09F5-2E08-4869-9CEB-1BF138D9D6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Advancement In Rank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71E094-99D1-48B2-8CA9-DDEB180346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NEW AGREEMENT ACCORDING TO Ap 7210</a:t>
            </a:r>
          </a:p>
        </p:txBody>
      </p:sp>
    </p:spTree>
    <p:extLst>
      <p:ext uri="{BB962C8B-B14F-4D97-AF65-F5344CB8AC3E}">
        <p14:creationId xmlns:p14="http://schemas.microsoft.com/office/powerpoint/2010/main" val="1141565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20D1B-DE83-47EB-B816-D940462A6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PROFESSOR EMERITUS</a:t>
            </a:r>
          </a:p>
        </p:txBody>
      </p:sp>
      <p:pic>
        <p:nvPicPr>
          <p:cNvPr id="5" name="Picture 4" descr="A picture containing hat&#10;&#10;Description automatically generated">
            <a:extLst>
              <a:ext uri="{FF2B5EF4-FFF2-40B4-BE49-F238E27FC236}">
                <a16:creationId xmlns:a16="http://schemas.microsoft.com/office/drawing/2014/main" id="{5B3F97BA-FD29-4057-8592-3BAA001EDF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705" y="1866381"/>
            <a:ext cx="676277" cy="603239"/>
          </a:xfrm>
          <a:prstGeom prst="rect">
            <a:avLst/>
          </a:prstGeom>
        </p:spPr>
      </p:pic>
      <p:pic>
        <p:nvPicPr>
          <p:cNvPr id="7" name="Picture 6" descr="A picture containing hat&#10;&#10;Description automatically generated">
            <a:extLst>
              <a:ext uri="{FF2B5EF4-FFF2-40B4-BE49-F238E27FC236}">
                <a16:creationId xmlns:a16="http://schemas.microsoft.com/office/drawing/2014/main" id="{8299AF6D-7C15-4A4B-979B-6DF9F15036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761" y="1894948"/>
            <a:ext cx="676277" cy="603239"/>
          </a:xfrm>
          <a:prstGeom prst="rect">
            <a:avLst/>
          </a:prstGeom>
        </p:spPr>
      </p:pic>
      <p:pic>
        <p:nvPicPr>
          <p:cNvPr id="9" name="Picture 8" descr="A picture containing hat&#10;&#10;Description automatically generated">
            <a:extLst>
              <a:ext uri="{FF2B5EF4-FFF2-40B4-BE49-F238E27FC236}">
                <a16:creationId xmlns:a16="http://schemas.microsoft.com/office/drawing/2014/main" id="{CE6E0DA5-4181-4855-A70C-CD58019BAC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720" y="2728133"/>
            <a:ext cx="676277" cy="603239"/>
          </a:xfrm>
          <a:prstGeom prst="rect">
            <a:avLst/>
          </a:prstGeom>
        </p:spPr>
      </p:pic>
      <p:pic>
        <p:nvPicPr>
          <p:cNvPr id="11" name="Picture 10" descr="A picture containing hat&#10;&#10;Description automatically generated">
            <a:extLst>
              <a:ext uri="{FF2B5EF4-FFF2-40B4-BE49-F238E27FC236}">
                <a16:creationId xmlns:a16="http://schemas.microsoft.com/office/drawing/2014/main" id="{682160A1-ABB9-4CB3-9E88-E906631354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400" y="2743116"/>
            <a:ext cx="676277" cy="603239"/>
          </a:xfrm>
          <a:prstGeom prst="rect">
            <a:avLst/>
          </a:prstGeom>
        </p:spPr>
      </p:pic>
      <p:pic>
        <p:nvPicPr>
          <p:cNvPr id="13" name="Picture 12" descr="A picture containing hat&#10;&#10;Description automatically generated">
            <a:extLst>
              <a:ext uri="{FF2B5EF4-FFF2-40B4-BE49-F238E27FC236}">
                <a16:creationId xmlns:a16="http://schemas.microsoft.com/office/drawing/2014/main" id="{CCE84EF0-56BE-4B08-A201-1BE24AEA84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080" y="2743116"/>
            <a:ext cx="676277" cy="603239"/>
          </a:xfrm>
          <a:prstGeom prst="rect">
            <a:avLst/>
          </a:prstGeom>
        </p:spPr>
      </p:pic>
      <p:pic>
        <p:nvPicPr>
          <p:cNvPr id="15" name="Picture 14" descr="A picture containing hat&#10;&#10;Description automatically generated">
            <a:extLst>
              <a:ext uri="{FF2B5EF4-FFF2-40B4-BE49-F238E27FC236}">
                <a16:creationId xmlns:a16="http://schemas.microsoft.com/office/drawing/2014/main" id="{8E9AC2D6-4A83-4B30-9691-4A5C7FFFA0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760" y="2745954"/>
            <a:ext cx="676277" cy="603239"/>
          </a:xfrm>
          <a:prstGeom prst="rect">
            <a:avLst/>
          </a:prstGeom>
        </p:spPr>
      </p:pic>
      <p:pic>
        <p:nvPicPr>
          <p:cNvPr id="17" name="Picture 16" descr="A picture containing hat&#10;&#10;Description automatically generated">
            <a:extLst>
              <a:ext uri="{FF2B5EF4-FFF2-40B4-BE49-F238E27FC236}">
                <a16:creationId xmlns:a16="http://schemas.microsoft.com/office/drawing/2014/main" id="{92162E1C-DF4E-4F60-80DB-3CDC4B16C1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436" y="2710474"/>
            <a:ext cx="676277" cy="603239"/>
          </a:xfrm>
          <a:prstGeom prst="rect">
            <a:avLst/>
          </a:prstGeom>
        </p:spPr>
      </p:pic>
      <p:pic>
        <p:nvPicPr>
          <p:cNvPr id="19" name="Picture 18" descr="A picture containing hat&#10;&#10;Description automatically generated">
            <a:extLst>
              <a:ext uri="{FF2B5EF4-FFF2-40B4-BE49-F238E27FC236}">
                <a16:creationId xmlns:a16="http://schemas.microsoft.com/office/drawing/2014/main" id="{9B83C819-CEBB-4FFB-95B6-1D00B2A9E2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772" y="1918734"/>
            <a:ext cx="676277" cy="603239"/>
          </a:xfrm>
          <a:prstGeom prst="rect">
            <a:avLst/>
          </a:prstGeom>
        </p:spPr>
      </p:pic>
      <p:pic>
        <p:nvPicPr>
          <p:cNvPr id="21" name="Picture 20" descr="A picture containing hat&#10;&#10;Description automatically generated">
            <a:extLst>
              <a:ext uri="{FF2B5EF4-FFF2-40B4-BE49-F238E27FC236}">
                <a16:creationId xmlns:a16="http://schemas.microsoft.com/office/drawing/2014/main" id="{A21BDBBB-C366-467C-964E-92F1117DF0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380" y="1918734"/>
            <a:ext cx="676277" cy="603239"/>
          </a:xfrm>
          <a:prstGeom prst="rect">
            <a:avLst/>
          </a:prstGeom>
        </p:spPr>
      </p:pic>
      <p:pic>
        <p:nvPicPr>
          <p:cNvPr id="23" name="Picture 22" descr="A picture containing hat&#10;&#10;Description automatically generated">
            <a:extLst>
              <a:ext uri="{FF2B5EF4-FFF2-40B4-BE49-F238E27FC236}">
                <a16:creationId xmlns:a16="http://schemas.microsoft.com/office/drawing/2014/main" id="{4C0C1431-B817-4C52-8011-CAD79590FE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988" y="1919337"/>
            <a:ext cx="676277" cy="603239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C79262C4-D0DF-4A73-A7AF-658A65DFAF4E}"/>
              </a:ext>
            </a:extLst>
          </p:cNvPr>
          <p:cNvSpPr txBox="1"/>
          <p:nvPr/>
        </p:nvSpPr>
        <p:spPr>
          <a:xfrm>
            <a:off x="4857750" y="1927965"/>
            <a:ext cx="6708183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Granted to retiring faculty upon</a:t>
            </a:r>
          </a:p>
          <a:p>
            <a:r>
              <a:rPr lang="en-US" sz="3200" dirty="0"/>
              <a:t>application following ten or more years</a:t>
            </a:r>
          </a:p>
          <a:p>
            <a:r>
              <a:rPr lang="en-US" sz="3200" dirty="0"/>
              <a:t>of service in the district.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Requires three concurring signatures</a:t>
            </a:r>
          </a:p>
        </p:txBody>
      </p:sp>
    </p:spTree>
    <p:extLst>
      <p:ext uri="{BB962C8B-B14F-4D97-AF65-F5344CB8AC3E}">
        <p14:creationId xmlns:p14="http://schemas.microsoft.com/office/powerpoint/2010/main" val="4118306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AB9CC-DF60-429E-9692-927CDD07C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61811"/>
            <a:ext cx="10058400" cy="840861"/>
          </a:xfrm>
        </p:spPr>
        <p:txBody>
          <a:bodyPr/>
          <a:lstStyle/>
          <a:p>
            <a:r>
              <a:rPr lang="en-US" dirty="0"/>
              <a:t>One Dilemma</a:t>
            </a:r>
          </a:p>
        </p:txBody>
      </p:sp>
      <p:pic>
        <p:nvPicPr>
          <p:cNvPr id="7" name="Picture 6" descr="A picture containing hat&#10;&#10;Description automatically generated">
            <a:extLst>
              <a:ext uri="{FF2B5EF4-FFF2-40B4-BE49-F238E27FC236}">
                <a16:creationId xmlns:a16="http://schemas.microsoft.com/office/drawing/2014/main" id="{4DB9870A-AC9E-4651-8133-12D96D2634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583" y="1888587"/>
            <a:ext cx="676277" cy="60323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D69CC42-5AC5-41CE-B3ED-2C7F28F858F7}"/>
              </a:ext>
            </a:extLst>
          </p:cNvPr>
          <p:cNvSpPr txBox="1"/>
          <p:nvPr/>
        </p:nvSpPr>
        <p:spPr>
          <a:xfrm>
            <a:off x="719419" y="2498982"/>
            <a:ext cx="43481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First four years of service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7542F28-AEA9-46DF-BCD6-E3C36E6FB2FC}"/>
              </a:ext>
            </a:extLst>
          </p:cNvPr>
          <p:cNvSpPr txBox="1"/>
          <p:nvPr/>
        </p:nvSpPr>
        <p:spPr>
          <a:xfrm>
            <a:off x="5717220" y="2000958"/>
            <a:ext cx="41109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ASSISTANT PROFESSOR</a:t>
            </a:r>
          </a:p>
          <a:p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26E934-0055-438E-BA8F-184D75086B84}"/>
              </a:ext>
            </a:extLst>
          </p:cNvPr>
          <p:cNvSpPr txBox="1"/>
          <p:nvPr/>
        </p:nvSpPr>
        <p:spPr>
          <a:xfrm>
            <a:off x="701991" y="3699947"/>
            <a:ext cx="38910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Three additional years</a:t>
            </a:r>
          </a:p>
        </p:txBody>
      </p:sp>
      <p:pic>
        <p:nvPicPr>
          <p:cNvPr id="9" name="Picture 8" descr="A picture containing hat&#10;&#10;Description automatically generated">
            <a:extLst>
              <a:ext uri="{FF2B5EF4-FFF2-40B4-BE49-F238E27FC236}">
                <a16:creationId xmlns:a16="http://schemas.microsoft.com/office/drawing/2014/main" id="{B77E02CF-992A-4B21-BF79-706D1CEB76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480" y="1910469"/>
            <a:ext cx="676277" cy="603239"/>
          </a:xfrm>
          <a:prstGeom prst="rect">
            <a:avLst/>
          </a:prstGeom>
        </p:spPr>
      </p:pic>
      <p:pic>
        <p:nvPicPr>
          <p:cNvPr id="10" name="Picture 9" descr="A picture containing hat&#10;&#10;Description automatically generated">
            <a:extLst>
              <a:ext uri="{FF2B5EF4-FFF2-40B4-BE49-F238E27FC236}">
                <a16:creationId xmlns:a16="http://schemas.microsoft.com/office/drawing/2014/main" id="{6D1FE51A-5E9B-480A-BBDC-23700E2ED4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241" y="1936055"/>
            <a:ext cx="676277" cy="603239"/>
          </a:xfrm>
          <a:prstGeom prst="rect">
            <a:avLst/>
          </a:prstGeom>
        </p:spPr>
      </p:pic>
      <p:pic>
        <p:nvPicPr>
          <p:cNvPr id="12" name="Picture 11" descr="A picture containing hat&#10;&#10;Description automatically generated">
            <a:extLst>
              <a:ext uri="{FF2B5EF4-FFF2-40B4-BE49-F238E27FC236}">
                <a16:creationId xmlns:a16="http://schemas.microsoft.com/office/drawing/2014/main" id="{CFF9B438-1497-4A3E-890D-B0A85363F3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9436" y="1958798"/>
            <a:ext cx="676277" cy="603239"/>
          </a:xfrm>
          <a:prstGeom prst="rect">
            <a:avLst/>
          </a:prstGeom>
        </p:spPr>
      </p:pic>
      <p:pic>
        <p:nvPicPr>
          <p:cNvPr id="22" name="Picture 21" descr="A picture containing hat&#10;&#10;Description automatically generated">
            <a:extLst>
              <a:ext uri="{FF2B5EF4-FFF2-40B4-BE49-F238E27FC236}">
                <a16:creationId xmlns:a16="http://schemas.microsoft.com/office/drawing/2014/main" id="{C4CF0710-68C9-4F91-8B76-FD3D118A6E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66" y="3032010"/>
            <a:ext cx="676277" cy="603239"/>
          </a:xfrm>
          <a:prstGeom prst="rect">
            <a:avLst/>
          </a:prstGeom>
        </p:spPr>
      </p:pic>
      <p:pic>
        <p:nvPicPr>
          <p:cNvPr id="24" name="Picture 23" descr="A picture containing hat&#10;&#10;Description automatically generated">
            <a:extLst>
              <a:ext uri="{FF2B5EF4-FFF2-40B4-BE49-F238E27FC236}">
                <a16:creationId xmlns:a16="http://schemas.microsoft.com/office/drawing/2014/main" id="{79AD7714-62A3-466E-99A8-004D75CDB8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234" y="3053892"/>
            <a:ext cx="676277" cy="603239"/>
          </a:xfrm>
          <a:prstGeom prst="rect">
            <a:avLst/>
          </a:prstGeom>
        </p:spPr>
      </p:pic>
      <p:pic>
        <p:nvPicPr>
          <p:cNvPr id="26" name="Picture 25" descr="A picture containing hat&#10;&#10;Description automatically generated">
            <a:extLst>
              <a:ext uri="{FF2B5EF4-FFF2-40B4-BE49-F238E27FC236}">
                <a16:creationId xmlns:a16="http://schemas.microsoft.com/office/drawing/2014/main" id="{80917A6F-472E-4E0A-8943-AE486051CB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370" y="3079478"/>
            <a:ext cx="676277" cy="603239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652A1FCB-AA75-4FC1-98F0-11C26AE2DC14}"/>
              </a:ext>
            </a:extLst>
          </p:cNvPr>
          <p:cNvSpPr txBox="1"/>
          <p:nvPr/>
        </p:nvSpPr>
        <p:spPr>
          <a:xfrm>
            <a:off x="5682171" y="3139188"/>
            <a:ext cx="56235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ASSOCIATE PROFESSOR (tenure)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4F71CA-3378-4218-860D-918F5C4A6A82}"/>
              </a:ext>
            </a:extLst>
          </p:cNvPr>
          <p:cNvSpPr txBox="1"/>
          <p:nvPr/>
        </p:nvSpPr>
        <p:spPr>
          <a:xfrm>
            <a:off x="238547" y="4234086"/>
            <a:ext cx="1067811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/>
              <a:t>Some professors have served the District the requisite 7+ years but </a:t>
            </a:r>
          </a:p>
          <a:p>
            <a:r>
              <a:rPr lang="en-US" sz="3000" dirty="0"/>
              <a:t>did not opt to apply for the status of Associate Professor. Should </a:t>
            </a:r>
          </a:p>
          <a:p>
            <a:r>
              <a:rPr lang="en-US" sz="3000" dirty="0"/>
              <a:t>they now complete up to three extra years of service before being</a:t>
            </a:r>
          </a:p>
          <a:p>
            <a:r>
              <a:rPr lang="en-US" sz="3000" dirty="0"/>
              <a:t>eligible to apply for Professor status? </a:t>
            </a:r>
          </a:p>
        </p:txBody>
      </p:sp>
    </p:spTree>
    <p:extLst>
      <p:ext uri="{BB962C8B-B14F-4D97-AF65-F5344CB8AC3E}">
        <p14:creationId xmlns:p14="http://schemas.microsoft.com/office/powerpoint/2010/main" val="491975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AB9CC-DF60-429E-9692-927CDD07C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61811"/>
            <a:ext cx="10058400" cy="840861"/>
          </a:xfrm>
        </p:spPr>
        <p:txBody>
          <a:bodyPr/>
          <a:lstStyle/>
          <a:p>
            <a:r>
              <a:rPr lang="en-US" dirty="0"/>
              <a:t>Former Agreement</a:t>
            </a:r>
          </a:p>
        </p:txBody>
      </p:sp>
      <p:pic>
        <p:nvPicPr>
          <p:cNvPr id="7" name="Picture 6" descr="A picture containing hat&#10;&#10;Description automatically generated">
            <a:extLst>
              <a:ext uri="{FF2B5EF4-FFF2-40B4-BE49-F238E27FC236}">
                <a16:creationId xmlns:a16="http://schemas.microsoft.com/office/drawing/2014/main" id="{4DB9870A-AC9E-4651-8133-12D96D2634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583" y="1888587"/>
            <a:ext cx="676277" cy="60323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D69CC42-5AC5-41CE-B3ED-2C7F28F858F7}"/>
              </a:ext>
            </a:extLst>
          </p:cNvPr>
          <p:cNvSpPr txBox="1"/>
          <p:nvPr/>
        </p:nvSpPr>
        <p:spPr>
          <a:xfrm>
            <a:off x="719419" y="2498982"/>
            <a:ext cx="43481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First four years of service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7542F28-AEA9-46DF-BCD6-E3C36E6FB2FC}"/>
              </a:ext>
            </a:extLst>
          </p:cNvPr>
          <p:cNvSpPr txBox="1"/>
          <p:nvPr/>
        </p:nvSpPr>
        <p:spPr>
          <a:xfrm>
            <a:off x="5717220" y="2000958"/>
            <a:ext cx="247029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INSTRUCTOR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Picture 8" descr="A picture containing hat&#10;&#10;Description automatically generated">
            <a:extLst>
              <a:ext uri="{FF2B5EF4-FFF2-40B4-BE49-F238E27FC236}">
                <a16:creationId xmlns:a16="http://schemas.microsoft.com/office/drawing/2014/main" id="{B77E02CF-992A-4B21-BF79-706D1CEB76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480" y="1910469"/>
            <a:ext cx="676277" cy="603239"/>
          </a:xfrm>
          <a:prstGeom prst="rect">
            <a:avLst/>
          </a:prstGeom>
        </p:spPr>
      </p:pic>
      <p:pic>
        <p:nvPicPr>
          <p:cNvPr id="10" name="Picture 9" descr="A picture containing hat&#10;&#10;Description automatically generated">
            <a:extLst>
              <a:ext uri="{FF2B5EF4-FFF2-40B4-BE49-F238E27FC236}">
                <a16:creationId xmlns:a16="http://schemas.microsoft.com/office/drawing/2014/main" id="{6D1FE51A-5E9B-480A-BBDC-23700E2ED4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241" y="1936055"/>
            <a:ext cx="676277" cy="603239"/>
          </a:xfrm>
          <a:prstGeom prst="rect">
            <a:avLst/>
          </a:prstGeom>
        </p:spPr>
      </p:pic>
      <p:pic>
        <p:nvPicPr>
          <p:cNvPr id="12" name="Picture 11" descr="A picture containing hat&#10;&#10;Description automatically generated">
            <a:extLst>
              <a:ext uri="{FF2B5EF4-FFF2-40B4-BE49-F238E27FC236}">
                <a16:creationId xmlns:a16="http://schemas.microsoft.com/office/drawing/2014/main" id="{CFF9B438-1497-4A3E-890D-B0A85363F3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9436" y="1958798"/>
            <a:ext cx="676277" cy="603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49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AB9CC-DF60-429E-9692-927CDD07C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61811"/>
            <a:ext cx="10058400" cy="840861"/>
          </a:xfrm>
        </p:spPr>
        <p:txBody>
          <a:bodyPr/>
          <a:lstStyle/>
          <a:p>
            <a:r>
              <a:rPr lang="en-US" dirty="0"/>
              <a:t>Former Agreement</a:t>
            </a:r>
          </a:p>
        </p:txBody>
      </p:sp>
      <p:pic>
        <p:nvPicPr>
          <p:cNvPr id="7" name="Picture 6" descr="A picture containing hat&#10;&#10;Description automatically generated">
            <a:extLst>
              <a:ext uri="{FF2B5EF4-FFF2-40B4-BE49-F238E27FC236}">
                <a16:creationId xmlns:a16="http://schemas.microsoft.com/office/drawing/2014/main" id="{4DB9870A-AC9E-4651-8133-12D96D2634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583" y="1888587"/>
            <a:ext cx="676277" cy="60323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D69CC42-5AC5-41CE-B3ED-2C7F28F858F7}"/>
              </a:ext>
            </a:extLst>
          </p:cNvPr>
          <p:cNvSpPr txBox="1"/>
          <p:nvPr/>
        </p:nvSpPr>
        <p:spPr>
          <a:xfrm>
            <a:off x="719419" y="2498982"/>
            <a:ext cx="43481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First four years of service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7542F28-AEA9-46DF-BCD6-E3C36E6FB2FC}"/>
              </a:ext>
            </a:extLst>
          </p:cNvPr>
          <p:cNvSpPr txBox="1"/>
          <p:nvPr/>
        </p:nvSpPr>
        <p:spPr>
          <a:xfrm>
            <a:off x="5717220" y="2000958"/>
            <a:ext cx="247029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INSTRUCTOR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26E934-0055-438E-BA8F-184D75086B84}"/>
              </a:ext>
            </a:extLst>
          </p:cNvPr>
          <p:cNvSpPr txBox="1"/>
          <p:nvPr/>
        </p:nvSpPr>
        <p:spPr>
          <a:xfrm>
            <a:off x="701991" y="3699947"/>
            <a:ext cx="38910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Three additional years</a:t>
            </a:r>
          </a:p>
        </p:txBody>
      </p:sp>
      <p:pic>
        <p:nvPicPr>
          <p:cNvPr id="9" name="Picture 8" descr="A picture containing hat&#10;&#10;Description automatically generated">
            <a:extLst>
              <a:ext uri="{FF2B5EF4-FFF2-40B4-BE49-F238E27FC236}">
                <a16:creationId xmlns:a16="http://schemas.microsoft.com/office/drawing/2014/main" id="{B77E02CF-992A-4B21-BF79-706D1CEB76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480" y="1910469"/>
            <a:ext cx="676277" cy="603239"/>
          </a:xfrm>
          <a:prstGeom prst="rect">
            <a:avLst/>
          </a:prstGeom>
        </p:spPr>
      </p:pic>
      <p:pic>
        <p:nvPicPr>
          <p:cNvPr id="10" name="Picture 9" descr="A picture containing hat&#10;&#10;Description automatically generated">
            <a:extLst>
              <a:ext uri="{FF2B5EF4-FFF2-40B4-BE49-F238E27FC236}">
                <a16:creationId xmlns:a16="http://schemas.microsoft.com/office/drawing/2014/main" id="{6D1FE51A-5E9B-480A-BBDC-23700E2ED4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241" y="1936055"/>
            <a:ext cx="676277" cy="603239"/>
          </a:xfrm>
          <a:prstGeom prst="rect">
            <a:avLst/>
          </a:prstGeom>
        </p:spPr>
      </p:pic>
      <p:pic>
        <p:nvPicPr>
          <p:cNvPr id="12" name="Picture 11" descr="A picture containing hat&#10;&#10;Description automatically generated">
            <a:extLst>
              <a:ext uri="{FF2B5EF4-FFF2-40B4-BE49-F238E27FC236}">
                <a16:creationId xmlns:a16="http://schemas.microsoft.com/office/drawing/2014/main" id="{CFF9B438-1497-4A3E-890D-B0A85363F3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9436" y="1958798"/>
            <a:ext cx="676277" cy="603239"/>
          </a:xfrm>
          <a:prstGeom prst="rect">
            <a:avLst/>
          </a:prstGeom>
        </p:spPr>
      </p:pic>
      <p:pic>
        <p:nvPicPr>
          <p:cNvPr id="22" name="Picture 21" descr="A picture containing hat&#10;&#10;Description automatically generated">
            <a:extLst>
              <a:ext uri="{FF2B5EF4-FFF2-40B4-BE49-F238E27FC236}">
                <a16:creationId xmlns:a16="http://schemas.microsoft.com/office/drawing/2014/main" id="{C4CF0710-68C9-4F91-8B76-FD3D118A6E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66" y="3032010"/>
            <a:ext cx="676277" cy="603239"/>
          </a:xfrm>
          <a:prstGeom prst="rect">
            <a:avLst/>
          </a:prstGeom>
        </p:spPr>
      </p:pic>
      <p:pic>
        <p:nvPicPr>
          <p:cNvPr id="24" name="Picture 23" descr="A picture containing hat&#10;&#10;Description automatically generated">
            <a:extLst>
              <a:ext uri="{FF2B5EF4-FFF2-40B4-BE49-F238E27FC236}">
                <a16:creationId xmlns:a16="http://schemas.microsoft.com/office/drawing/2014/main" id="{79AD7714-62A3-466E-99A8-004D75CDB8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234" y="3053892"/>
            <a:ext cx="676277" cy="603239"/>
          </a:xfrm>
          <a:prstGeom prst="rect">
            <a:avLst/>
          </a:prstGeom>
        </p:spPr>
      </p:pic>
      <p:pic>
        <p:nvPicPr>
          <p:cNvPr id="26" name="Picture 25" descr="A picture containing hat&#10;&#10;Description automatically generated">
            <a:extLst>
              <a:ext uri="{FF2B5EF4-FFF2-40B4-BE49-F238E27FC236}">
                <a16:creationId xmlns:a16="http://schemas.microsoft.com/office/drawing/2014/main" id="{80917A6F-472E-4E0A-8943-AE486051CB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370" y="3079478"/>
            <a:ext cx="676277" cy="603239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652A1FCB-AA75-4FC1-98F0-11C26AE2DC14}"/>
              </a:ext>
            </a:extLst>
          </p:cNvPr>
          <p:cNvSpPr txBox="1"/>
          <p:nvPr/>
        </p:nvSpPr>
        <p:spPr>
          <a:xfrm>
            <a:off x="5682171" y="3139188"/>
            <a:ext cx="55921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ASSISTANT PROFESSOR (tenure)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78398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AB9CC-DF60-429E-9692-927CDD07C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61811"/>
            <a:ext cx="10058400" cy="840861"/>
          </a:xfrm>
        </p:spPr>
        <p:txBody>
          <a:bodyPr/>
          <a:lstStyle/>
          <a:p>
            <a:r>
              <a:rPr lang="en-US" dirty="0"/>
              <a:t>Former Agreement</a:t>
            </a:r>
          </a:p>
        </p:txBody>
      </p:sp>
      <p:pic>
        <p:nvPicPr>
          <p:cNvPr id="7" name="Picture 6" descr="A picture containing hat&#10;&#10;Description automatically generated">
            <a:extLst>
              <a:ext uri="{FF2B5EF4-FFF2-40B4-BE49-F238E27FC236}">
                <a16:creationId xmlns:a16="http://schemas.microsoft.com/office/drawing/2014/main" id="{4DB9870A-AC9E-4651-8133-12D96D2634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583" y="1888587"/>
            <a:ext cx="676277" cy="60323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D69CC42-5AC5-41CE-B3ED-2C7F28F858F7}"/>
              </a:ext>
            </a:extLst>
          </p:cNvPr>
          <p:cNvSpPr txBox="1"/>
          <p:nvPr/>
        </p:nvSpPr>
        <p:spPr>
          <a:xfrm>
            <a:off x="719419" y="2498982"/>
            <a:ext cx="43481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First four years of service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7542F28-AEA9-46DF-BCD6-E3C36E6FB2FC}"/>
              </a:ext>
            </a:extLst>
          </p:cNvPr>
          <p:cNvSpPr txBox="1"/>
          <p:nvPr/>
        </p:nvSpPr>
        <p:spPr>
          <a:xfrm>
            <a:off x="5717220" y="2000958"/>
            <a:ext cx="247029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INSTRUCTOR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26E934-0055-438E-BA8F-184D75086B84}"/>
              </a:ext>
            </a:extLst>
          </p:cNvPr>
          <p:cNvSpPr txBox="1"/>
          <p:nvPr/>
        </p:nvSpPr>
        <p:spPr>
          <a:xfrm>
            <a:off x="701991" y="3699947"/>
            <a:ext cx="38910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Three additional years</a:t>
            </a:r>
          </a:p>
        </p:txBody>
      </p:sp>
      <p:pic>
        <p:nvPicPr>
          <p:cNvPr id="9" name="Picture 8" descr="A picture containing hat&#10;&#10;Description automatically generated">
            <a:extLst>
              <a:ext uri="{FF2B5EF4-FFF2-40B4-BE49-F238E27FC236}">
                <a16:creationId xmlns:a16="http://schemas.microsoft.com/office/drawing/2014/main" id="{B77E02CF-992A-4B21-BF79-706D1CEB76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480" y="1910469"/>
            <a:ext cx="676277" cy="603239"/>
          </a:xfrm>
          <a:prstGeom prst="rect">
            <a:avLst/>
          </a:prstGeom>
        </p:spPr>
      </p:pic>
      <p:pic>
        <p:nvPicPr>
          <p:cNvPr id="10" name="Picture 9" descr="A picture containing hat&#10;&#10;Description automatically generated">
            <a:extLst>
              <a:ext uri="{FF2B5EF4-FFF2-40B4-BE49-F238E27FC236}">
                <a16:creationId xmlns:a16="http://schemas.microsoft.com/office/drawing/2014/main" id="{6D1FE51A-5E9B-480A-BBDC-23700E2ED4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241" y="1936055"/>
            <a:ext cx="676277" cy="603239"/>
          </a:xfrm>
          <a:prstGeom prst="rect">
            <a:avLst/>
          </a:prstGeom>
        </p:spPr>
      </p:pic>
      <p:pic>
        <p:nvPicPr>
          <p:cNvPr id="12" name="Picture 11" descr="A picture containing hat&#10;&#10;Description automatically generated">
            <a:extLst>
              <a:ext uri="{FF2B5EF4-FFF2-40B4-BE49-F238E27FC236}">
                <a16:creationId xmlns:a16="http://schemas.microsoft.com/office/drawing/2014/main" id="{CFF9B438-1497-4A3E-890D-B0A85363F3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9436" y="1958798"/>
            <a:ext cx="676277" cy="603239"/>
          </a:xfrm>
          <a:prstGeom prst="rect">
            <a:avLst/>
          </a:prstGeom>
        </p:spPr>
      </p:pic>
      <p:pic>
        <p:nvPicPr>
          <p:cNvPr id="22" name="Picture 21" descr="A picture containing hat&#10;&#10;Description automatically generated">
            <a:extLst>
              <a:ext uri="{FF2B5EF4-FFF2-40B4-BE49-F238E27FC236}">
                <a16:creationId xmlns:a16="http://schemas.microsoft.com/office/drawing/2014/main" id="{C4CF0710-68C9-4F91-8B76-FD3D118A6E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66" y="3032010"/>
            <a:ext cx="676277" cy="603239"/>
          </a:xfrm>
          <a:prstGeom prst="rect">
            <a:avLst/>
          </a:prstGeom>
        </p:spPr>
      </p:pic>
      <p:pic>
        <p:nvPicPr>
          <p:cNvPr id="24" name="Picture 23" descr="A picture containing hat&#10;&#10;Description automatically generated">
            <a:extLst>
              <a:ext uri="{FF2B5EF4-FFF2-40B4-BE49-F238E27FC236}">
                <a16:creationId xmlns:a16="http://schemas.microsoft.com/office/drawing/2014/main" id="{79AD7714-62A3-466E-99A8-004D75CDB8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234" y="3053892"/>
            <a:ext cx="676277" cy="603239"/>
          </a:xfrm>
          <a:prstGeom prst="rect">
            <a:avLst/>
          </a:prstGeom>
        </p:spPr>
      </p:pic>
      <p:pic>
        <p:nvPicPr>
          <p:cNvPr id="26" name="Picture 25" descr="A picture containing hat&#10;&#10;Description automatically generated">
            <a:extLst>
              <a:ext uri="{FF2B5EF4-FFF2-40B4-BE49-F238E27FC236}">
                <a16:creationId xmlns:a16="http://schemas.microsoft.com/office/drawing/2014/main" id="{80917A6F-472E-4E0A-8943-AE486051CB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370" y="3079478"/>
            <a:ext cx="676277" cy="603239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652A1FCB-AA75-4FC1-98F0-11C26AE2DC14}"/>
              </a:ext>
            </a:extLst>
          </p:cNvPr>
          <p:cNvSpPr txBox="1"/>
          <p:nvPr/>
        </p:nvSpPr>
        <p:spPr>
          <a:xfrm>
            <a:off x="5682171" y="3139188"/>
            <a:ext cx="55921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ASSISTANT PROFESSOR (tenure)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9" name="Picture 28" descr="A picture containing hat&#10;&#10;Description automatically generated">
            <a:extLst>
              <a:ext uri="{FF2B5EF4-FFF2-40B4-BE49-F238E27FC236}">
                <a16:creationId xmlns:a16="http://schemas.microsoft.com/office/drawing/2014/main" id="{2C046081-BFD5-49C4-8919-11ADBA3219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66" y="4241861"/>
            <a:ext cx="676277" cy="603239"/>
          </a:xfrm>
          <a:prstGeom prst="rect">
            <a:avLst/>
          </a:prstGeom>
        </p:spPr>
      </p:pic>
      <p:pic>
        <p:nvPicPr>
          <p:cNvPr id="31" name="Picture 30" descr="A picture containing hat&#10;&#10;Description automatically generated">
            <a:extLst>
              <a:ext uri="{FF2B5EF4-FFF2-40B4-BE49-F238E27FC236}">
                <a16:creationId xmlns:a16="http://schemas.microsoft.com/office/drawing/2014/main" id="{270727D3-8B87-4873-9607-AFD3BCCDB9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479" y="4268339"/>
            <a:ext cx="676277" cy="603239"/>
          </a:xfrm>
          <a:prstGeom prst="rect">
            <a:avLst/>
          </a:prstGeom>
        </p:spPr>
      </p:pic>
      <p:pic>
        <p:nvPicPr>
          <p:cNvPr id="33" name="Picture 32" descr="A picture containing hat&#10;&#10;Description automatically generated">
            <a:extLst>
              <a:ext uri="{FF2B5EF4-FFF2-40B4-BE49-F238E27FC236}">
                <a16:creationId xmlns:a16="http://schemas.microsoft.com/office/drawing/2014/main" id="{D3D61537-2024-4D7D-98EE-9882C6DD5C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341" y="4275172"/>
            <a:ext cx="676277" cy="603239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147EED3F-508A-4321-BC3C-C81FFD8AB4DC}"/>
              </a:ext>
            </a:extLst>
          </p:cNvPr>
          <p:cNvSpPr txBox="1"/>
          <p:nvPr/>
        </p:nvSpPr>
        <p:spPr>
          <a:xfrm>
            <a:off x="5650688" y="4277570"/>
            <a:ext cx="54745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ASSOCIATE PROFESSOR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(Apply)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0B8C5EA-AC6E-43DC-B66E-35CBDDAFB034}"/>
              </a:ext>
            </a:extLst>
          </p:cNvPr>
          <p:cNvSpPr txBox="1"/>
          <p:nvPr/>
        </p:nvSpPr>
        <p:spPr>
          <a:xfrm>
            <a:off x="719419" y="4891334"/>
            <a:ext cx="38910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Three additional years</a:t>
            </a:r>
          </a:p>
        </p:txBody>
      </p:sp>
    </p:spTree>
    <p:extLst>
      <p:ext uri="{BB962C8B-B14F-4D97-AF65-F5344CB8AC3E}">
        <p14:creationId xmlns:p14="http://schemas.microsoft.com/office/powerpoint/2010/main" val="1984623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AB9CC-DF60-429E-9692-927CDD07C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61811"/>
            <a:ext cx="10058400" cy="840861"/>
          </a:xfrm>
        </p:spPr>
        <p:txBody>
          <a:bodyPr/>
          <a:lstStyle/>
          <a:p>
            <a:r>
              <a:rPr lang="en-US" dirty="0"/>
              <a:t>Former Agreement</a:t>
            </a:r>
          </a:p>
        </p:txBody>
      </p:sp>
      <p:pic>
        <p:nvPicPr>
          <p:cNvPr id="7" name="Picture 6" descr="A picture containing hat&#10;&#10;Description automatically generated">
            <a:extLst>
              <a:ext uri="{FF2B5EF4-FFF2-40B4-BE49-F238E27FC236}">
                <a16:creationId xmlns:a16="http://schemas.microsoft.com/office/drawing/2014/main" id="{4DB9870A-AC9E-4651-8133-12D96D2634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583" y="1888587"/>
            <a:ext cx="676277" cy="60323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D69CC42-5AC5-41CE-B3ED-2C7F28F858F7}"/>
              </a:ext>
            </a:extLst>
          </p:cNvPr>
          <p:cNvSpPr txBox="1"/>
          <p:nvPr/>
        </p:nvSpPr>
        <p:spPr>
          <a:xfrm>
            <a:off x="719419" y="2498982"/>
            <a:ext cx="43481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First four years of service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7542F28-AEA9-46DF-BCD6-E3C36E6FB2FC}"/>
              </a:ext>
            </a:extLst>
          </p:cNvPr>
          <p:cNvSpPr txBox="1"/>
          <p:nvPr/>
        </p:nvSpPr>
        <p:spPr>
          <a:xfrm>
            <a:off x="5717220" y="2000958"/>
            <a:ext cx="247029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INSTRUCTOR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26E934-0055-438E-BA8F-184D75086B84}"/>
              </a:ext>
            </a:extLst>
          </p:cNvPr>
          <p:cNvSpPr txBox="1"/>
          <p:nvPr/>
        </p:nvSpPr>
        <p:spPr>
          <a:xfrm>
            <a:off x="701991" y="3699947"/>
            <a:ext cx="38910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Three additional years</a:t>
            </a:r>
          </a:p>
        </p:txBody>
      </p:sp>
      <p:pic>
        <p:nvPicPr>
          <p:cNvPr id="9" name="Picture 8" descr="A picture containing hat&#10;&#10;Description automatically generated">
            <a:extLst>
              <a:ext uri="{FF2B5EF4-FFF2-40B4-BE49-F238E27FC236}">
                <a16:creationId xmlns:a16="http://schemas.microsoft.com/office/drawing/2014/main" id="{B77E02CF-992A-4B21-BF79-706D1CEB76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480" y="1910469"/>
            <a:ext cx="676277" cy="603239"/>
          </a:xfrm>
          <a:prstGeom prst="rect">
            <a:avLst/>
          </a:prstGeom>
        </p:spPr>
      </p:pic>
      <p:pic>
        <p:nvPicPr>
          <p:cNvPr id="10" name="Picture 9" descr="A picture containing hat&#10;&#10;Description automatically generated">
            <a:extLst>
              <a:ext uri="{FF2B5EF4-FFF2-40B4-BE49-F238E27FC236}">
                <a16:creationId xmlns:a16="http://schemas.microsoft.com/office/drawing/2014/main" id="{6D1FE51A-5E9B-480A-BBDC-23700E2ED4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241" y="1936055"/>
            <a:ext cx="676277" cy="603239"/>
          </a:xfrm>
          <a:prstGeom prst="rect">
            <a:avLst/>
          </a:prstGeom>
        </p:spPr>
      </p:pic>
      <p:pic>
        <p:nvPicPr>
          <p:cNvPr id="12" name="Picture 11" descr="A picture containing hat&#10;&#10;Description automatically generated">
            <a:extLst>
              <a:ext uri="{FF2B5EF4-FFF2-40B4-BE49-F238E27FC236}">
                <a16:creationId xmlns:a16="http://schemas.microsoft.com/office/drawing/2014/main" id="{CFF9B438-1497-4A3E-890D-B0A85363F3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9436" y="1958798"/>
            <a:ext cx="676277" cy="603239"/>
          </a:xfrm>
          <a:prstGeom prst="rect">
            <a:avLst/>
          </a:prstGeom>
        </p:spPr>
      </p:pic>
      <p:pic>
        <p:nvPicPr>
          <p:cNvPr id="22" name="Picture 21" descr="A picture containing hat&#10;&#10;Description automatically generated">
            <a:extLst>
              <a:ext uri="{FF2B5EF4-FFF2-40B4-BE49-F238E27FC236}">
                <a16:creationId xmlns:a16="http://schemas.microsoft.com/office/drawing/2014/main" id="{C4CF0710-68C9-4F91-8B76-FD3D118A6E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66" y="3032010"/>
            <a:ext cx="676277" cy="603239"/>
          </a:xfrm>
          <a:prstGeom prst="rect">
            <a:avLst/>
          </a:prstGeom>
        </p:spPr>
      </p:pic>
      <p:pic>
        <p:nvPicPr>
          <p:cNvPr id="24" name="Picture 23" descr="A picture containing hat&#10;&#10;Description automatically generated">
            <a:extLst>
              <a:ext uri="{FF2B5EF4-FFF2-40B4-BE49-F238E27FC236}">
                <a16:creationId xmlns:a16="http://schemas.microsoft.com/office/drawing/2014/main" id="{79AD7714-62A3-466E-99A8-004D75CDB8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234" y="3053892"/>
            <a:ext cx="676277" cy="603239"/>
          </a:xfrm>
          <a:prstGeom prst="rect">
            <a:avLst/>
          </a:prstGeom>
        </p:spPr>
      </p:pic>
      <p:pic>
        <p:nvPicPr>
          <p:cNvPr id="26" name="Picture 25" descr="A picture containing hat&#10;&#10;Description automatically generated">
            <a:extLst>
              <a:ext uri="{FF2B5EF4-FFF2-40B4-BE49-F238E27FC236}">
                <a16:creationId xmlns:a16="http://schemas.microsoft.com/office/drawing/2014/main" id="{80917A6F-472E-4E0A-8943-AE486051CB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370" y="3079478"/>
            <a:ext cx="676277" cy="603239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652A1FCB-AA75-4FC1-98F0-11C26AE2DC14}"/>
              </a:ext>
            </a:extLst>
          </p:cNvPr>
          <p:cNvSpPr txBox="1"/>
          <p:nvPr/>
        </p:nvSpPr>
        <p:spPr>
          <a:xfrm>
            <a:off x="5682171" y="3139188"/>
            <a:ext cx="55921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ASSISTANT PROFESSOR (tenure)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9" name="Picture 28" descr="A picture containing hat&#10;&#10;Description automatically generated">
            <a:extLst>
              <a:ext uri="{FF2B5EF4-FFF2-40B4-BE49-F238E27FC236}">
                <a16:creationId xmlns:a16="http://schemas.microsoft.com/office/drawing/2014/main" id="{2C046081-BFD5-49C4-8919-11ADBA3219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66" y="4241861"/>
            <a:ext cx="676277" cy="603239"/>
          </a:xfrm>
          <a:prstGeom prst="rect">
            <a:avLst/>
          </a:prstGeom>
        </p:spPr>
      </p:pic>
      <p:pic>
        <p:nvPicPr>
          <p:cNvPr id="31" name="Picture 30" descr="A picture containing hat&#10;&#10;Description automatically generated">
            <a:extLst>
              <a:ext uri="{FF2B5EF4-FFF2-40B4-BE49-F238E27FC236}">
                <a16:creationId xmlns:a16="http://schemas.microsoft.com/office/drawing/2014/main" id="{270727D3-8B87-4873-9607-AFD3BCCDB9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479" y="4268339"/>
            <a:ext cx="676277" cy="603239"/>
          </a:xfrm>
          <a:prstGeom prst="rect">
            <a:avLst/>
          </a:prstGeom>
        </p:spPr>
      </p:pic>
      <p:pic>
        <p:nvPicPr>
          <p:cNvPr id="33" name="Picture 32" descr="A picture containing hat&#10;&#10;Description automatically generated">
            <a:extLst>
              <a:ext uri="{FF2B5EF4-FFF2-40B4-BE49-F238E27FC236}">
                <a16:creationId xmlns:a16="http://schemas.microsoft.com/office/drawing/2014/main" id="{D3D61537-2024-4D7D-98EE-9882C6DD5C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341" y="4275172"/>
            <a:ext cx="676277" cy="603239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147EED3F-508A-4321-BC3C-C81FFD8AB4DC}"/>
              </a:ext>
            </a:extLst>
          </p:cNvPr>
          <p:cNvSpPr txBox="1"/>
          <p:nvPr/>
        </p:nvSpPr>
        <p:spPr>
          <a:xfrm>
            <a:off x="5650688" y="4277570"/>
            <a:ext cx="54745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ASSOCIATE PROFESSOR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(Apply)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0B8C5EA-AC6E-43DC-B66E-35CBDDAFB034}"/>
              </a:ext>
            </a:extLst>
          </p:cNvPr>
          <p:cNvSpPr txBox="1"/>
          <p:nvPr/>
        </p:nvSpPr>
        <p:spPr>
          <a:xfrm>
            <a:off x="719419" y="4891334"/>
            <a:ext cx="38910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Three additional years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05604AD-1B4B-47A9-AFD4-387194108C74}"/>
              </a:ext>
            </a:extLst>
          </p:cNvPr>
          <p:cNvSpPr txBox="1"/>
          <p:nvPr/>
        </p:nvSpPr>
        <p:spPr>
          <a:xfrm>
            <a:off x="5641811" y="5415952"/>
            <a:ext cx="35204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PROFESSOR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(Apply)</a:t>
            </a:r>
          </a:p>
        </p:txBody>
      </p:sp>
    </p:spTree>
    <p:extLst>
      <p:ext uri="{BB962C8B-B14F-4D97-AF65-F5344CB8AC3E}">
        <p14:creationId xmlns:p14="http://schemas.microsoft.com/office/powerpoint/2010/main" val="3431129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48582-B5D9-47DF-B0CA-0D63605D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CRITERIA FOR ADVANCEMENT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93EAB-0047-4455-8C6D-9B0F28D6F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Service to the College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Service to the Community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Continued Profession Growth</a:t>
            </a:r>
          </a:p>
        </p:txBody>
      </p:sp>
    </p:spTree>
    <p:extLst>
      <p:ext uri="{BB962C8B-B14F-4D97-AF65-F5344CB8AC3E}">
        <p14:creationId xmlns:p14="http://schemas.microsoft.com/office/powerpoint/2010/main" val="3972643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AB9CC-DF60-429E-9692-927CDD07C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61811"/>
            <a:ext cx="10058400" cy="840861"/>
          </a:xfrm>
        </p:spPr>
        <p:txBody>
          <a:bodyPr/>
          <a:lstStyle/>
          <a:p>
            <a:r>
              <a:rPr lang="en-US" dirty="0"/>
              <a:t>Current Agreement</a:t>
            </a:r>
          </a:p>
        </p:txBody>
      </p:sp>
      <p:pic>
        <p:nvPicPr>
          <p:cNvPr id="7" name="Picture 6" descr="A picture containing hat&#10;&#10;Description automatically generated">
            <a:extLst>
              <a:ext uri="{FF2B5EF4-FFF2-40B4-BE49-F238E27FC236}">
                <a16:creationId xmlns:a16="http://schemas.microsoft.com/office/drawing/2014/main" id="{4DB9870A-AC9E-4651-8133-12D96D2634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583" y="1888587"/>
            <a:ext cx="676277" cy="60323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D69CC42-5AC5-41CE-B3ED-2C7F28F858F7}"/>
              </a:ext>
            </a:extLst>
          </p:cNvPr>
          <p:cNvSpPr txBox="1"/>
          <p:nvPr/>
        </p:nvSpPr>
        <p:spPr>
          <a:xfrm>
            <a:off x="719419" y="2498982"/>
            <a:ext cx="43481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First four years of service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7542F28-AEA9-46DF-BCD6-E3C36E6FB2FC}"/>
              </a:ext>
            </a:extLst>
          </p:cNvPr>
          <p:cNvSpPr txBox="1"/>
          <p:nvPr/>
        </p:nvSpPr>
        <p:spPr>
          <a:xfrm>
            <a:off x="5717220" y="2000958"/>
            <a:ext cx="41109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ASSISTANT PROFESSOR</a:t>
            </a:r>
          </a:p>
          <a:p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Picture 8" descr="A picture containing hat&#10;&#10;Description automatically generated">
            <a:extLst>
              <a:ext uri="{FF2B5EF4-FFF2-40B4-BE49-F238E27FC236}">
                <a16:creationId xmlns:a16="http://schemas.microsoft.com/office/drawing/2014/main" id="{B77E02CF-992A-4B21-BF79-706D1CEB76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480" y="1910469"/>
            <a:ext cx="676277" cy="603239"/>
          </a:xfrm>
          <a:prstGeom prst="rect">
            <a:avLst/>
          </a:prstGeom>
        </p:spPr>
      </p:pic>
      <p:pic>
        <p:nvPicPr>
          <p:cNvPr id="10" name="Picture 9" descr="A picture containing hat&#10;&#10;Description automatically generated">
            <a:extLst>
              <a:ext uri="{FF2B5EF4-FFF2-40B4-BE49-F238E27FC236}">
                <a16:creationId xmlns:a16="http://schemas.microsoft.com/office/drawing/2014/main" id="{6D1FE51A-5E9B-480A-BBDC-23700E2ED4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241" y="1936055"/>
            <a:ext cx="676277" cy="603239"/>
          </a:xfrm>
          <a:prstGeom prst="rect">
            <a:avLst/>
          </a:prstGeom>
        </p:spPr>
      </p:pic>
      <p:pic>
        <p:nvPicPr>
          <p:cNvPr id="12" name="Picture 11" descr="A picture containing hat&#10;&#10;Description automatically generated">
            <a:extLst>
              <a:ext uri="{FF2B5EF4-FFF2-40B4-BE49-F238E27FC236}">
                <a16:creationId xmlns:a16="http://schemas.microsoft.com/office/drawing/2014/main" id="{CFF9B438-1497-4A3E-890D-B0A85363F3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9436" y="1958798"/>
            <a:ext cx="676277" cy="603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078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AB9CC-DF60-429E-9692-927CDD07C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61811"/>
            <a:ext cx="10058400" cy="840861"/>
          </a:xfrm>
        </p:spPr>
        <p:txBody>
          <a:bodyPr/>
          <a:lstStyle/>
          <a:p>
            <a:r>
              <a:rPr lang="en-US" dirty="0"/>
              <a:t>Current Agreement</a:t>
            </a:r>
          </a:p>
        </p:txBody>
      </p:sp>
      <p:pic>
        <p:nvPicPr>
          <p:cNvPr id="7" name="Picture 6" descr="A picture containing hat&#10;&#10;Description automatically generated">
            <a:extLst>
              <a:ext uri="{FF2B5EF4-FFF2-40B4-BE49-F238E27FC236}">
                <a16:creationId xmlns:a16="http://schemas.microsoft.com/office/drawing/2014/main" id="{4DB9870A-AC9E-4651-8133-12D96D2634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583" y="1888587"/>
            <a:ext cx="676277" cy="60323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D69CC42-5AC5-41CE-B3ED-2C7F28F858F7}"/>
              </a:ext>
            </a:extLst>
          </p:cNvPr>
          <p:cNvSpPr txBox="1"/>
          <p:nvPr/>
        </p:nvSpPr>
        <p:spPr>
          <a:xfrm>
            <a:off x="719419" y="2498982"/>
            <a:ext cx="43481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First four years of service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7542F28-AEA9-46DF-BCD6-E3C36E6FB2FC}"/>
              </a:ext>
            </a:extLst>
          </p:cNvPr>
          <p:cNvSpPr txBox="1"/>
          <p:nvPr/>
        </p:nvSpPr>
        <p:spPr>
          <a:xfrm>
            <a:off x="5717220" y="2000958"/>
            <a:ext cx="41109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ASSISTANT PROFESSOR</a:t>
            </a:r>
          </a:p>
          <a:p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26E934-0055-438E-BA8F-184D75086B84}"/>
              </a:ext>
            </a:extLst>
          </p:cNvPr>
          <p:cNvSpPr txBox="1"/>
          <p:nvPr/>
        </p:nvSpPr>
        <p:spPr>
          <a:xfrm>
            <a:off x="701991" y="3699947"/>
            <a:ext cx="38910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Three additional years</a:t>
            </a:r>
          </a:p>
        </p:txBody>
      </p:sp>
      <p:pic>
        <p:nvPicPr>
          <p:cNvPr id="9" name="Picture 8" descr="A picture containing hat&#10;&#10;Description automatically generated">
            <a:extLst>
              <a:ext uri="{FF2B5EF4-FFF2-40B4-BE49-F238E27FC236}">
                <a16:creationId xmlns:a16="http://schemas.microsoft.com/office/drawing/2014/main" id="{B77E02CF-992A-4B21-BF79-706D1CEB76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480" y="1910469"/>
            <a:ext cx="676277" cy="603239"/>
          </a:xfrm>
          <a:prstGeom prst="rect">
            <a:avLst/>
          </a:prstGeom>
        </p:spPr>
      </p:pic>
      <p:pic>
        <p:nvPicPr>
          <p:cNvPr id="10" name="Picture 9" descr="A picture containing hat&#10;&#10;Description automatically generated">
            <a:extLst>
              <a:ext uri="{FF2B5EF4-FFF2-40B4-BE49-F238E27FC236}">
                <a16:creationId xmlns:a16="http://schemas.microsoft.com/office/drawing/2014/main" id="{6D1FE51A-5E9B-480A-BBDC-23700E2ED4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241" y="1936055"/>
            <a:ext cx="676277" cy="603239"/>
          </a:xfrm>
          <a:prstGeom prst="rect">
            <a:avLst/>
          </a:prstGeom>
        </p:spPr>
      </p:pic>
      <p:pic>
        <p:nvPicPr>
          <p:cNvPr id="12" name="Picture 11" descr="A picture containing hat&#10;&#10;Description automatically generated">
            <a:extLst>
              <a:ext uri="{FF2B5EF4-FFF2-40B4-BE49-F238E27FC236}">
                <a16:creationId xmlns:a16="http://schemas.microsoft.com/office/drawing/2014/main" id="{CFF9B438-1497-4A3E-890D-B0A85363F3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9436" y="1958798"/>
            <a:ext cx="676277" cy="603239"/>
          </a:xfrm>
          <a:prstGeom prst="rect">
            <a:avLst/>
          </a:prstGeom>
        </p:spPr>
      </p:pic>
      <p:pic>
        <p:nvPicPr>
          <p:cNvPr id="22" name="Picture 21" descr="A picture containing hat&#10;&#10;Description automatically generated">
            <a:extLst>
              <a:ext uri="{FF2B5EF4-FFF2-40B4-BE49-F238E27FC236}">
                <a16:creationId xmlns:a16="http://schemas.microsoft.com/office/drawing/2014/main" id="{C4CF0710-68C9-4F91-8B76-FD3D118A6E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66" y="3032010"/>
            <a:ext cx="676277" cy="603239"/>
          </a:xfrm>
          <a:prstGeom prst="rect">
            <a:avLst/>
          </a:prstGeom>
        </p:spPr>
      </p:pic>
      <p:pic>
        <p:nvPicPr>
          <p:cNvPr id="24" name="Picture 23" descr="A picture containing hat&#10;&#10;Description automatically generated">
            <a:extLst>
              <a:ext uri="{FF2B5EF4-FFF2-40B4-BE49-F238E27FC236}">
                <a16:creationId xmlns:a16="http://schemas.microsoft.com/office/drawing/2014/main" id="{79AD7714-62A3-466E-99A8-004D75CDB8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234" y="3053892"/>
            <a:ext cx="676277" cy="603239"/>
          </a:xfrm>
          <a:prstGeom prst="rect">
            <a:avLst/>
          </a:prstGeom>
        </p:spPr>
      </p:pic>
      <p:pic>
        <p:nvPicPr>
          <p:cNvPr id="26" name="Picture 25" descr="A picture containing hat&#10;&#10;Description automatically generated">
            <a:extLst>
              <a:ext uri="{FF2B5EF4-FFF2-40B4-BE49-F238E27FC236}">
                <a16:creationId xmlns:a16="http://schemas.microsoft.com/office/drawing/2014/main" id="{80917A6F-472E-4E0A-8943-AE486051CB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370" y="3079478"/>
            <a:ext cx="676277" cy="603239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652A1FCB-AA75-4FC1-98F0-11C26AE2DC14}"/>
              </a:ext>
            </a:extLst>
          </p:cNvPr>
          <p:cNvSpPr txBox="1"/>
          <p:nvPr/>
        </p:nvSpPr>
        <p:spPr>
          <a:xfrm>
            <a:off x="5682171" y="3139188"/>
            <a:ext cx="56235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ASSOCIATE PROFESSOR (tenure)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08623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AB9CC-DF60-429E-9692-927CDD07C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61811"/>
            <a:ext cx="10058400" cy="840861"/>
          </a:xfrm>
        </p:spPr>
        <p:txBody>
          <a:bodyPr/>
          <a:lstStyle/>
          <a:p>
            <a:r>
              <a:rPr lang="en-US" dirty="0"/>
              <a:t>Current Agreement</a:t>
            </a:r>
          </a:p>
        </p:txBody>
      </p:sp>
      <p:pic>
        <p:nvPicPr>
          <p:cNvPr id="7" name="Picture 6" descr="A picture containing hat&#10;&#10;Description automatically generated">
            <a:extLst>
              <a:ext uri="{FF2B5EF4-FFF2-40B4-BE49-F238E27FC236}">
                <a16:creationId xmlns:a16="http://schemas.microsoft.com/office/drawing/2014/main" id="{4DB9870A-AC9E-4651-8133-12D96D2634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583" y="1888587"/>
            <a:ext cx="676277" cy="60323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D69CC42-5AC5-41CE-B3ED-2C7F28F858F7}"/>
              </a:ext>
            </a:extLst>
          </p:cNvPr>
          <p:cNvSpPr txBox="1"/>
          <p:nvPr/>
        </p:nvSpPr>
        <p:spPr>
          <a:xfrm>
            <a:off x="719419" y="2498982"/>
            <a:ext cx="43481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First four years of service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7542F28-AEA9-46DF-BCD6-E3C36E6FB2FC}"/>
              </a:ext>
            </a:extLst>
          </p:cNvPr>
          <p:cNvSpPr txBox="1"/>
          <p:nvPr/>
        </p:nvSpPr>
        <p:spPr>
          <a:xfrm>
            <a:off x="5717220" y="2000958"/>
            <a:ext cx="41109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ASSISTANT PROFESSOR</a:t>
            </a:r>
          </a:p>
          <a:p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26E934-0055-438E-BA8F-184D75086B84}"/>
              </a:ext>
            </a:extLst>
          </p:cNvPr>
          <p:cNvSpPr txBox="1"/>
          <p:nvPr/>
        </p:nvSpPr>
        <p:spPr>
          <a:xfrm>
            <a:off x="701991" y="3699947"/>
            <a:ext cx="38910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Three additional years</a:t>
            </a:r>
          </a:p>
        </p:txBody>
      </p:sp>
      <p:pic>
        <p:nvPicPr>
          <p:cNvPr id="9" name="Picture 8" descr="A picture containing hat&#10;&#10;Description automatically generated">
            <a:extLst>
              <a:ext uri="{FF2B5EF4-FFF2-40B4-BE49-F238E27FC236}">
                <a16:creationId xmlns:a16="http://schemas.microsoft.com/office/drawing/2014/main" id="{B77E02CF-992A-4B21-BF79-706D1CEB76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480" y="1910469"/>
            <a:ext cx="676277" cy="603239"/>
          </a:xfrm>
          <a:prstGeom prst="rect">
            <a:avLst/>
          </a:prstGeom>
        </p:spPr>
      </p:pic>
      <p:pic>
        <p:nvPicPr>
          <p:cNvPr id="10" name="Picture 9" descr="A picture containing hat&#10;&#10;Description automatically generated">
            <a:extLst>
              <a:ext uri="{FF2B5EF4-FFF2-40B4-BE49-F238E27FC236}">
                <a16:creationId xmlns:a16="http://schemas.microsoft.com/office/drawing/2014/main" id="{6D1FE51A-5E9B-480A-BBDC-23700E2ED4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3241" y="1936055"/>
            <a:ext cx="676277" cy="603239"/>
          </a:xfrm>
          <a:prstGeom prst="rect">
            <a:avLst/>
          </a:prstGeom>
        </p:spPr>
      </p:pic>
      <p:pic>
        <p:nvPicPr>
          <p:cNvPr id="12" name="Picture 11" descr="A picture containing hat&#10;&#10;Description automatically generated">
            <a:extLst>
              <a:ext uri="{FF2B5EF4-FFF2-40B4-BE49-F238E27FC236}">
                <a16:creationId xmlns:a16="http://schemas.microsoft.com/office/drawing/2014/main" id="{CFF9B438-1497-4A3E-890D-B0A85363F3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9436" y="1958798"/>
            <a:ext cx="676277" cy="603239"/>
          </a:xfrm>
          <a:prstGeom prst="rect">
            <a:avLst/>
          </a:prstGeom>
        </p:spPr>
      </p:pic>
      <p:pic>
        <p:nvPicPr>
          <p:cNvPr id="22" name="Picture 21" descr="A picture containing hat&#10;&#10;Description automatically generated">
            <a:extLst>
              <a:ext uri="{FF2B5EF4-FFF2-40B4-BE49-F238E27FC236}">
                <a16:creationId xmlns:a16="http://schemas.microsoft.com/office/drawing/2014/main" id="{C4CF0710-68C9-4F91-8B76-FD3D118A6E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66" y="3032010"/>
            <a:ext cx="676277" cy="603239"/>
          </a:xfrm>
          <a:prstGeom prst="rect">
            <a:avLst/>
          </a:prstGeom>
        </p:spPr>
      </p:pic>
      <p:pic>
        <p:nvPicPr>
          <p:cNvPr id="24" name="Picture 23" descr="A picture containing hat&#10;&#10;Description automatically generated">
            <a:extLst>
              <a:ext uri="{FF2B5EF4-FFF2-40B4-BE49-F238E27FC236}">
                <a16:creationId xmlns:a16="http://schemas.microsoft.com/office/drawing/2014/main" id="{79AD7714-62A3-466E-99A8-004D75CDB8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234" y="3053892"/>
            <a:ext cx="676277" cy="603239"/>
          </a:xfrm>
          <a:prstGeom prst="rect">
            <a:avLst/>
          </a:prstGeom>
        </p:spPr>
      </p:pic>
      <p:pic>
        <p:nvPicPr>
          <p:cNvPr id="26" name="Picture 25" descr="A picture containing hat&#10;&#10;Description automatically generated">
            <a:extLst>
              <a:ext uri="{FF2B5EF4-FFF2-40B4-BE49-F238E27FC236}">
                <a16:creationId xmlns:a16="http://schemas.microsoft.com/office/drawing/2014/main" id="{80917A6F-472E-4E0A-8943-AE486051CB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370" y="3079478"/>
            <a:ext cx="676277" cy="603239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652A1FCB-AA75-4FC1-98F0-11C26AE2DC14}"/>
              </a:ext>
            </a:extLst>
          </p:cNvPr>
          <p:cNvSpPr txBox="1"/>
          <p:nvPr/>
        </p:nvSpPr>
        <p:spPr>
          <a:xfrm>
            <a:off x="5682171" y="3139188"/>
            <a:ext cx="56235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ASSOCIATE PROFESSOR (tenure)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47EED3F-508A-4321-BC3C-C81FFD8AB4DC}"/>
              </a:ext>
            </a:extLst>
          </p:cNvPr>
          <p:cNvSpPr txBox="1"/>
          <p:nvPr/>
        </p:nvSpPr>
        <p:spPr>
          <a:xfrm>
            <a:off x="5650688" y="4277570"/>
            <a:ext cx="35204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PROFESSOR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(Apply)</a:t>
            </a:r>
          </a:p>
        </p:txBody>
      </p:sp>
    </p:spTree>
    <p:extLst>
      <p:ext uri="{BB962C8B-B14F-4D97-AF65-F5344CB8AC3E}">
        <p14:creationId xmlns:p14="http://schemas.microsoft.com/office/powerpoint/2010/main" val="151417676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</TotalTime>
  <Words>230</Words>
  <Application>Microsoft Office PowerPoint</Application>
  <PresentationFormat>Widescreen</PresentationFormat>
  <Paragraphs>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Retrospect</vt:lpstr>
      <vt:lpstr>Advancement In Rank</vt:lpstr>
      <vt:lpstr>Former Agreement</vt:lpstr>
      <vt:lpstr>Former Agreement</vt:lpstr>
      <vt:lpstr>Former Agreement</vt:lpstr>
      <vt:lpstr>Former Agreement</vt:lpstr>
      <vt:lpstr>CRITERIA FOR ADVANCEMENT</vt:lpstr>
      <vt:lpstr>Current Agreement</vt:lpstr>
      <vt:lpstr>Current Agreement</vt:lpstr>
      <vt:lpstr>Current Agreement</vt:lpstr>
      <vt:lpstr>PROFESSOR EMERITUS</vt:lpstr>
      <vt:lpstr>One Dilemma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Advancement In Rank</dc:title>
  <dc:creator>David Smith</dc:creator>
  <cp:lastModifiedBy>David Smith</cp:lastModifiedBy>
  <cp:revision>6</cp:revision>
  <dcterms:created xsi:type="dcterms:W3CDTF">2020-08-09T18:11:59Z</dcterms:created>
  <dcterms:modified xsi:type="dcterms:W3CDTF">2020-08-12T19:23:19Z</dcterms:modified>
</cp:coreProperties>
</file>