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4"/>
  </p:sldMasterIdLst>
  <p:notesMasterIdLst>
    <p:notesMasterId r:id="rId25"/>
  </p:notesMasterIdLst>
  <p:sldIdLst>
    <p:sldId id="280" r:id="rId5"/>
    <p:sldId id="292" r:id="rId6"/>
    <p:sldId id="297" r:id="rId7"/>
    <p:sldId id="293" r:id="rId8"/>
    <p:sldId id="299" r:id="rId9"/>
    <p:sldId id="294" r:id="rId10"/>
    <p:sldId id="300" r:id="rId11"/>
    <p:sldId id="301" r:id="rId12"/>
    <p:sldId id="295" r:id="rId13"/>
    <p:sldId id="303" r:id="rId14"/>
    <p:sldId id="287" r:id="rId15"/>
    <p:sldId id="285" r:id="rId16"/>
    <p:sldId id="289" r:id="rId17"/>
    <p:sldId id="306" r:id="rId18"/>
    <p:sldId id="296" r:id="rId19"/>
    <p:sldId id="281" r:id="rId20"/>
    <p:sldId id="283" r:id="rId21"/>
    <p:sldId id="305" r:id="rId22"/>
    <p:sldId id="291" r:id="rId23"/>
    <p:sldId id="304" r:id="rId24"/>
  </p:sldIdLst>
  <p:sldSz cx="10080625" cy="7559675"/>
  <p:notesSz cx="7010400" cy="9296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05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05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05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05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05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599FE5D-2027-4AD0-A105-167F4AD46017}">
          <p14:sldIdLst>
            <p14:sldId id="280"/>
            <p14:sldId id="292"/>
            <p14:sldId id="297"/>
            <p14:sldId id="293"/>
            <p14:sldId id="299"/>
            <p14:sldId id="294"/>
            <p14:sldId id="300"/>
            <p14:sldId id="301"/>
            <p14:sldId id="295"/>
            <p14:sldId id="303"/>
            <p14:sldId id="287"/>
            <p14:sldId id="285"/>
            <p14:sldId id="289"/>
            <p14:sldId id="306"/>
            <p14:sldId id="296"/>
            <p14:sldId id="281"/>
            <p14:sldId id="283"/>
            <p14:sldId id="305"/>
            <p14:sldId id="291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D22"/>
    <a:srgbClr val="66B63D"/>
    <a:srgbClr val="AFE87E"/>
    <a:srgbClr val="326609"/>
    <a:srgbClr val="64D011"/>
    <a:srgbClr val="004C84"/>
    <a:srgbClr val="A5D8F9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338" y="-84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504"/>
        <p:guide pos="20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White Collar</a:t>
            </a:r>
            <a:r>
              <a:rPr lang="en-US" baseline="0" dirty="0" smtClean="0"/>
              <a:t> vs. Blue Collar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1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Lbls>
            <c:dLbl>
              <c:idx val="1"/>
              <c:spPr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effectLst>
                <a:outerShdw blurRad="50800" dist="50800" dir="5400000" algn="ctr" rotWithShape="0">
                  <a:schemeClr val="bg1"/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Blue Collar</c:v>
                </c:pt>
                <c:pt idx="1">
                  <c:v>White Collar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less than 5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59</c:v>
                </c:pt>
                <c:pt idx="10">
                  <c:v>60 to 89</c:v>
                </c:pt>
                <c:pt idx="11">
                  <c:v>90 or more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0.02</c:v>
                </c:pt>
                <c:pt idx="1">
                  <c:v>0.08</c:v>
                </c:pt>
                <c:pt idx="2">
                  <c:v>0.13</c:v>
                </c:pt>
                <c:pt idx="3">
                  <c:v>0.16</c:v>
                </c:pt>
                <c:pt idx="4">
                  <c:v>0.15</c:v>
                </c:pt>
                <c:pt idx="5">
                  <c:v>0.06</c:v>
                </c:pt>
                <c:pt idx="6">
                  <c:v>0.14000000000000001</c:v>
                </c:pt>
                <c:pt idx="7">
                  <c:v>0.02</c:v>
                </c:pt>
                <c:pt idx="8">
                  <c:v>0.04</c:v>
                </c:pt>
                <c:pt idx="9">
                  <c:v>7.0000000000000007E-2</c:v>
                </c:pt>
                <c:pt idx="10">
                  <c:v>0.08</c:v>
                </c:pt>
                <c:pt idx="11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002432"/>
        <c:axId val="36133632"/>
      </c:barChart>
      <c:catAx>
        <c:axId val="170002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220000"/>
          <a:lstStyle/>
          <a:p>
            <a:pPr>
              <a:defRPr sz="1200"/>
            </a:pPr>
            <a:endParaRPr lang="en-US"/>
          </a:p>
        </c:txPr>
        <c:crossAx val="36133632"/>
        <c:crosses val="autoZero"/>
        <c:auto val="1"/>
        <c:lblAlgn val="ctr"/>
        <c:lblOffset val="100"/>
        <c:noMultiLvlLbl val="0"/>
      </c:catAx>
      <c:valAx>
        <c:axId val="361336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0002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Projected HS Graduates</a:t>
            </a:r>
            <a:r>
              <a:rPr lang="en-US" baseline="0" dirty="0"/>
              <a:t> </a:t>
            </a:r>
            <a:r>
              <a:rPr lang="en-US" baseline="0" dirty="0" smtClean="0"/>
              <a:t>in Pipeline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Sheet3!$C$4</c:f>
              <c:strCache>
                <c:ptCount val="1"/>
                <c:pt idx="0">
                  <c:v>2013 - 2015</c:v>
                </c:pt>
              </c:strCache>
            </c:strRef>
          </c:tx>
          <c:invertIfNegative val="0"/>
          <c:cat>
            <c:strRef>
              <c:f>Sheet3!$B$5:$B$8</c:f>
              <c:strCache>
                <c:ptCount val="4"/>
                <c:pt idx="0">
                  <c:v>SBVC Area HS Graduates</c:v>
                </c:pt>
                <c:pt idx="1">
                  <c:v> CHC Area HS Graduates</c:v>
                </c:pt>
                <c:pt idx="2">
                  <c:v>Riverside County HS Graduates</c:v>
                </c:pt>
                <c:pt idx="3">
                  <c:v>San Bernardino County HS Graduates</c:v>
                </c:pt>
              </c:strCache>
            </c:strRef>
          </c:cat>
          <c:val>
            <c:numRef>
              <c:f>Sheet3!$C$5:$C$8</c:f>
              <c:numCache>
                <c:formatCode>General</c:formatCode>
                <c:ptCount val="4"/>
                <c:pt idx="0">
                  <c:v>24225</c:v>
                </c:pt>
                <c:pt idx="1">
                  <c:v>13982</c:v>
                </c:pt>
                <c:pt idx="2">
                  <c:v>37384</c:v>
                </c:pt>
                <c:pt idx="3">
                  <c:v>34868</c:v>
                </c:pt>
              </c:numCache>
            </c:numRef>
          </c:val>
        </c:ser>
        <c:ser>
          <c:idx val="1"/>
          <c:order val="1"/>
          <c:tx>
            <c:strRef>
              <c:f>Sheet3!$D$4</c:f>
              <c:strCache>
                <c:ptCount val="1"/>
                <c:pt idx="0">
                  <c:v>2015 - 2024 </c:v>
                </c:pt>
              </c:strCache>
            </c:strRef>
          </c:tx>
          <c:spPr>
            <a:pattFill prst="pct80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Sheet3!$B$5:$B$8</c:f>
              <c:strCache>
                <c:ptCount val="4"/>
                <c:pt idx="0">
                  <c:v>SBVC Area HS Graduates</c:v>
                </c:pt>
                <c:pt idx="1">
                  <c:v> CHC Area HS Graduates</c:v>
                </c:pt>
                <c:pt idx="2">
                  <c:v>Riverside County HS Graduates</c:v>
                </c:pt>
                <c:pt idx="3">
                  <c:v>San Bernardino County HS Graduates</c:v>
                </c:pt>
              </c:strCache>
            </c:strRef>
          </c:cat>
          <c:val>
            <c:numRef>
              <c:f>Sheet3!$D$5:$D$8</c:f>
              <c:numCache>
                <c:formatCode>General</c:formatCode>
                <c:ptCount val="4"/>
                <c:pt idx="0">
                  <c:v>20984</c:v>
                </c:pt>
                <c:pt idx="1">
                  <c:v>12134</c:v>
                </c:pt>
                <c:pt idx="2">
                  <c:v>30238</c:v>
                </c:pt>
                <c:pt idx="3">
                  <c:v>28289</c:v>
                </c:pt>
              </c:numCache>
            </c:numRef>
          </c:val>
        </c:ser>
        <c:ser>
          <c:idx val="2"/>
          <c:order val="2"/>
          <c:tx>
            <c:strRef>
              <c:f>Sheet3!$E$4</c:f>
              <c:strCache>
                <c:ptCount val="1"/>
                <c:pt idx="0">
                  <c:v>2025 - 2028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Sheet3!$B$5:$B$8</c:f>
              <c:strCache>
                <c:ptCount val="4"/>
                <c:pt idx="0">
                  <c:v>SBVC Area HS Graduates</c:v>
                </c:pt>
                <c:pt idx="1">
                  <c:v> CHC Area HS Graduates</c:v>
                </c:pt>
                <c:pt idx="2">
                  <c:v>Riverside County HS Graduates</c:v>
                </c:pt>
                <c:pt idx="3">
                  <c:v>San Bernardino County HS Graduates</c:v>
                </c:pt>
              </c:strCache>
            </c:strRef>
          </c:cat>
          <c:val>
            <c:numRef>
              <c:f>Sheet3!$E$5:$E$8</c:f>
              <c:numCache>
                <c:formatCode>General</c:formatCode>
                <c:ptCount val="4"/>
                <c:pt idx="0">
                  <c:v>28458</c:v>
                </c:pt>
                <c:pt idx="1">
                  <c:v>16415</c:v>
                </c:pt>
                <c:pt idx="2">
                  <c:v>39637</c:v>
                </c:pt>
                <c:pt idx="3">
                  <c:v>38000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70014208"/>
        <c:axId val="171321024"/>
      </c:barChart>
      <c:catAx>
        <c:axId val="1700142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71321024"/>
        <c:crosses val="autoZero"/>
        <c:auto val="1"/>
        <c:lblAlgn val="ctr"/>
        <c:lblOffset val="100"/>
        <c:noMultiLvlLbl val="0"/>
      </c:catAx>
      <c:valAx>
        <c:axId val="171321024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Student count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0014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Population</a:t>
            </a:r>
            <a:r>
              <a:rPr lang="en-US" baseline="0" dirty="0" smtClean="0"/>
              <a:t> Growth 2012-2017  p.40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8236283223992976E-2"/>
          <c:y val="0.1142968268368109"/>
          <c:w val="0.7729796953200917"/>
          <c:h val="0.72740027165604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SBCCD  Study Area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0 to 4 years</c:v>
                </c:pt>
                <c:pt idx="1">
                  <c:v>5 to 14 years</c:v>
                </c:pt>
                <c:pt idx="2">
                  <c:v>15 to 18 years</c:v>
                </c:pt>
                <c:pt idx="3">
                  <c:v>19 to 22 years</c:v>
                </c:pt>
                <c:pt idx="4">
                  <c:v>23 to 25 years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0.12</c:v>
                </c:pt>
                <c:pt idx="2">
                  <c:v>0.06</c:v>
                </c:pt>
                <c:pt idx="3">
                  <c:v>0.06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30"/>
        <c:axId val="170012672"/>
        <c:axId val="171323328"/>
      </c:barChart>
      <c:catAx>
        <c:axId val="170012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71323328"/>
        <c:crosses val="autoZero"/>
        <c:auto val="1"/>
        <c:lblAlgn val="ctr"/>
        <c:lblOffset val="100"/>
        <c:noMultiLvlLbl val="0"/>
      </c:catAx>
      <c:valAx>
        <c:axId val="1713233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0012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74800832465781"/>
          <c:y val="0.17061794870170593"/>
          <c:w val="0.11587174932629898"/>
          <c:h val="0.229125876562292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enrollment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Pre-school</c:v>
                </c:pt>
                <c:pt idx="1">
                  <c:v>Grades 1 to 8</c:v>
                </c:pt>
                <c:pt idx="2">
                  <c:v>Grades 9 to 12</c:v>
                </c:pt>
                <c:pt idx="3">
                  <c:v>College or grad. school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27295</c:v>
                </c:pt>
                <c:pt idx="1">
                  <c:v>126212</c:v>
                </c:pt>
                <c:pt idx="2">
                  <c:v>68390</c:v>
                </c:pt>
                <c:pt idx="3">
                  <c:v>41728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Pre-school</c:v>
                </c:pt>
                <c:pt idx="1">
                  <c:v>Grades 1 to 8</c:v>
                </c:pt>
                <c:pt idx="2">
                  <c:v>Grades 9 to 12</c:v>
                </c:pt>
                <c:pt idx="3">
                  <c:v>College or grad. school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Pre-school</c:v>
                </c:pt>
                <c:pt idx="1">
                  <c:v>Grades 1 to 8</c:v>
                </c:pt>
                <c:pt idx="2">
                  <c:v>Grades 9 to 12</c:v>
                </c:pt>
                <c:pt idx="3">
                  <c:v>College or grad. school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38"/>
        <c:axId val="170014720"/>
        <c:axId val="171325632"/>
      </c:barChart>
      <c:catAx>
        <c:axId val="170014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71325632"/>
        <c:crosses val="autoZero"/>
        <c:auto val="1"/>
        <c:lblAlgn val="ctr"/>
        <c:lblOffset val="100"/>
        <c:noMultiLvlLbl val="0"/>
      </c:catAx>
      <c:valAx>
        <c:axId val="1713256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7001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47690863781641"/>
          <c:y val="3.833237268002225E-2"/>
          <c:w val="0.87672088532554626"/>
          <c:h val="0.81354932161169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Pre-school</c:v>
                </c:pt>
                <c:pt idx="1">
                  <c:v>Grades 1 to 8</c:v>
                </c:pt>
                <c:pt idx="2">
                  <c:v>Grades 9 to 12</c:v>
                </c:pt>
                <c:pt idx="3">
                  <c:v>College or grad. school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15149</c:v>
                </c:pt>
                <c:pt idx="1">
                  <c:v>67315</c:v>
                </c:pt>
                <c:pt idx="2">
                  <c:v>37012</c:v>
                </c:pt>
                <c:pt idx="3">
                  <c:v>21738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98496"/>
        <c:axId val="170918464"/>
      </c:barChart>
      <c:catAx>
        <c:axId val="171498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70918464"/>
        <c:crosses val="autoZero"/>
        <c:auto val="1"/>
        <c:lblAlgn val="ctr"/>
        <c:lblOffset val="100"/>
        <c:noMultiLvlLbl val="0"/>
      </c:catAx>
      <c:valAx>
        <c:axId val="1709184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71498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1E2FC-6C0B-4F72-827E-5E94D5CE56A2}" type="doc">
      <dgm:prSet loTypeId="urn:microsoft.com/office/officeart/2005/8/layout/hProcess7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E17504-93EC-4F5A-ACD6-577EDDE4C723}">
      <dgm:prSet phldrT="[Text]"/>
      <dgm:spPr/>
      <dgm:t>
        <a:bodyPr/>
        <a:lstStyle/>
        <a:p>
          <a:r>
            <a:rPr lang="en-US" dirty="0" smtClean="0"/>
            <a:t>System  Benchmarks</a:t>
          </a:r>
          <a:endParaRPr lang="en-US" dirty="0"/>
        </a:p>
      </dgm:t>
    </dgm:pt>
    <dgm:pt modelId="{A695DD8C-ABC8-4BF1-9817-06A9A004FDF0}" type="parTrans" cxnId="{25C4C987-F169-43E7-821D-CA6113D8F744}">
      <dgm:prSet/>
      <dgm:spPr/>
      <dgm:t>
        <a:bodyPr/>
        <a:lstStyle/>
        <a:p>
          <a:endParaRPr lang="en-US"/>
        </a:p>
      </dgm:t>
    </dgm:pt>
    <dgm:pt modelId="{27382B2C-3CC8-4B04-9FA4-C5B5FD5F5F76}" type="sibTrans" cxnId="{25C4C987-F169-43E7-821D-CA6113D8F744}">
      <dgm:prSet/>
      <dgm:spPr/>
      <dgm:t>
        <a:bodyPr/>
        <a:lstStyle/>
        <a:p>
          <a:endParaRPr lang="en-US"/>
        </a:p>
      </dgm:t>
    </dgm:pt>
    <dgm:pt modelId="{25C34FB1-A533-4C10-8E35-F2DDD525DE4B}">
      <dgm:prSet phldrT="[Text]" custT="1"/>
      <dgm:spPr/>
      <dgm:t>
        <a:bodyPr/>
        <a:lstStyle/>
        <a:p>
          <a:r>
            <a:rPr lang="en-US" sz="2800" b="1" i="1" u="sng" dirty="0" smtClean="0"/>
            <a:t>Accreditation Standards </a:t>
          </a:r>
        </a:p>
        <a:p>
          <a:r>
            <a:rPr lang="en-US" sz="2800" dirty="0" smtClean="0"/>
            <a:t>-Mission</a:t>
          </a:r>
        </a:p>
        <a:p>
          <a:r>
            <a:rPr lang="en-US" sz="2800" dirty="0" smtClean="0"/>
            <a:t>-Services</a:t>
          </a:r>
        </a:p>
        <a:p>
          <a:r>
            <a:rPr lang="en-US" sz="2800" dirty="0" smtClean="0"/>
            <a:t>-Resources</a:t>
          </a:r>
        </a:p>
        <a:p>
          <a:r>
            <a:rPr lang="en-US" sz="2800" dirty="0" smtClean="0"/>
            <a:t>-Leadership</a:t>
          </a:r>
          <a:endParaRPr lang="en-US" sz="2800" dirty="0"/>
        </a:p>
      </dgm:t>
    </dgm:pt>
    <dgm:pt modelId="{250D903B-191F-49B6-A5A4-730C46AD5C8E}" type="parTrans" cxnId="{CAA42218-8A62-4500-AED7-800462D0F1D8}">
      <dgm:prSet/>
      <dgm:spPr/>
      <dgm:t>
        <a:bodyPr/>
        <a:lstStyle/>
        <a:p>
          <a:endParaRPr lang="en-US"/>
        </a:p>
      </dgm:t>
    </dgm:pt>
    <dgm:pt modelId="{E993E8A9-A3FD-4299-A9D2-4F0CBD5408BB}" type="sibTrans" cxnId="{CAA42218-8A62-4500-AED7-800462D0F1D8}">
      <dgm:prSet/>
      <dgm:spPr/>
      <dgm:t>
        <a:bodyPr/>
        <a:lstStyle/>
        <a:p>
          <a:endParaRPr lang="en-US"/>
        </a:p>
      </dgm:t>
    </dgm:pt>
    <dgm:pt modelId="{2BE62176-F1D4-4212-A88E-B62763666C88}">
      <dgm:prSet phldrT="[Text]"/>
      <dgm:spPr/>
      <dgm:t>
        <a:bodyPr/>
        <a:lstStyle/>
        <a:p>
          <a:r>
            <a:rPr lang="en-US" dirty="0" smtClean="0"/>
            <a:t>Campus Benchmarks</a:t>
          </a:r>
          <a:endParaRPr lang="en-US" dirty="0"/>
        </a:p>
      </dgm:t>
    </dgm:pt>
    <dgm:pt modelId="{86229CF9-59CC-4A14-B269-AF75DFAC6CE0}" type="parTrans" cxnId="{B8F15E0E-18C6-4246-8236-69DD74924025}">
      <dgm:prSet/>
      <dgm:spPr/>
      <dgm:t>
        <a:bodyPr/>
        <a:lstStyle/>
        <a:p>
          <a:endParaRPr lang="en-US"/>
        </a:p>
      </dgm:t>
    </dgm:pt>
    <dgm:pt modelId="{0CA969D0-2F03-41F5-8FB5-939638FDDA6D}" type="sibTrans" cxnId="{B8F15E0E-18C6-4246-8236-69DD74924025}">
      <dgm:prSet/>
      <dgm:spPr/>
      <dgm:t>
        <a:bodyPr/>
        <a:lstStyle/>
        <a:p>
          <a:endParaRPr lang="en-US"/>
        </a:p>
      </dgm:t>
    </dgm:pt>
    <dgm:pt modelId="{632ACBD4-61B7-4F5B-9EA1-A14982F08239}">
      <dgm:prSet phldrT="[Text]" custT="1"/>
      <dgm:spPr/>
      <dgm:t>
        <a:bodyPr/>
        <a:lstStyle/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u="sng" dirty="0" smtClean="0"/>
            <a:t>Strategic Plan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dirty="0" smtClean="0"/>
            <a:t>-Access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dirty="0" smtClean="0"/>
            <a:t>-Campus Climate and Culture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500" dirty="0" smtClean="0"/>
            <a:t>-Institutional Effectiveness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500" dirty="0" smtClean="0"/>
            <a:t>-Partnerships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dirty="0" smtClean="0"/>
            <a:t>-Student Success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dirty="0" smtClean="0"/>
            <a:t>-Technology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/>
        </a:p>
      </dgm:t>
    </dgm:pt>
    <dgm:pt modelId="{36E61873-7993-497F-9355-32FC4BECFF17}" type="parTrans" cxnId="{DA593B58-F5FE-4F28-B151-80B6EAB97301}">
      <dgm:prSet/>
      <dgm:spPr/>
      <dgm:t>
        <a:bodyPr/>
        <a:lstStyle/>
        <a:p>
          <a:endParaRPr lang="en-US"/>
        </a:p>
      </dgm:t>
    </dgm:pt>
    <dgm:pt modelId="{20856391-1E28-41A2-8761-19F4B87F4323}" type="sibTrans" cxnId="{DA593B58-F5FE-4F28-B151-80B6EAB97301}">
      <dgm:prSet/>
      <dgm:spPr/>
      <dgm:t>
        <a:bodyPr/>
        <a:lstStyle/>
        <a:p>
          <a:endParaRPr lang="en-US"/>
        </a:p>
      </dgm:t>
    </dgm:pt>
    <dgm:pt modelId="{05B0D588-5CCD-4666-8326-106B46C65E8A}">
      <dgm:prSet phldrT="[Text]"/>
      <dgm:spPr/>
      <dgm:t>
        <a:bodyPr/>
        <a:lstStyle/>
        <a:p>
          <a:r>
            <a:rPr lang="en-US" dirty="0" smtClean="0"/>
            <a:t>Program and Department Benchmarks </a:t>
          </a:r>
          <a:endParaRPr lang="en-US" dirty="0"/>
        </a:p>
      </dgm:t>
    </dgm:pt>
    <dgm:pt modelId="{AC800506-09DF-489D-9A75-D6D2DC3F6EF5}" type="parTrans" cxnId="{C123BA54-46A2-4756-99AC-3E00E42EF07E}">
      <dgm:prSet/>
      <dgm:spPr/>
      <dgm:t>
        <a:bodyPr/>
        <a:lstStyle/>
        <a:p>
          <a:endParaRPr lang="en-US"/>
        </a:p>
      </dgm:t>
    </dgm:pt>
    <dgm:pt modelId="{B5D23595-6ABE-4A76-BCB6-A822E4B9218D}" type="sibTrans" cxnId="{C123BA54-46A2-4756-99AC-3E00E42EF07E}">
      <dgm:prSet/>
      <dgm:spPr/>
      <dgm:t>
        <a:bodyPr/>
        <a:lstStyle/>
        <a:p>
          <a:endParaRPr lang="en-US"/>
        </a:p>
      </dgm:t>
    </dgm:pt>
    <dgm:pt modelId="{B81FBEBE-1457-4C13-AB5B-48CB6F25885D}">
      <dgm:prSet phldrT="[Text]" custT="1"/>
      <dgm:spPr/>
      <dgm:t>
        <a:bodyPr/>
        <a:lstStyle/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u="sng" dirty="0" smtClean="0"/>
            <a:t>Other Plans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smtClean="0"/>
            <a:t>Enrollment Management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smtClean="0"/>
            <a:t>Matriculation 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smtClean="0"/>
            <a:t>Professional Development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smtClean="0"/>
            <a:t>Grants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smtClean="0"/>
            <a:t>Facilities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smtClean="0"/>
            <a:t>Budget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smtClean="0"/>
            <a:t>Research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smtClean="0"/>
            <a:t>Educational Master Plan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/>
        </a:p>
      </dgm:t>
    </dgm:pt>
    <dgm:pt modelId="{56BA745F-99E8-4ED5-A977-E91CC8131F6E}" type="parTrans" cxnId="{BF0D5959-D092-476F-8EC7-27ED35DCF188}">
      <dgm:prSet/>
      <dgm:spPr/>
      <dgm:t>
        <a:bodyPr/>
        <a:lstStyle/>
        <a:p>
          <a:endParaRPr lang="en-US"/>
        </a:p>
      </dgm:t>
    </dgm:pt>
    <dgm:pt modelId="{1CB00EDF-4A7F-4488-A08C-7895DFC088E1}" type="sibTrans" cxnId="{BF0D5959-D092-476F-8EC7-27ED35DCF188}">
      <dgm:prSet/>
      <dgm:spPr/>
      <dgm:t>
        <a:bodyPr/>
        <a:lstStyle/>
        <a:p>
          <a:endParaRPr lang="en-US"/>
        </a:p>
      </dgm:t>
    </dgm:pt>
    <dgm:pt modelId="{3E54C9E8-D491-43B7-80FF-D83B9F09525E}" type="pres">
      <dgm:prSet presAssocID="{A771E2FC-6C0B-4F72-827E-5E94D5CE5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D6B161-E9B4-4EE3-B15F-2260ABF798E7}" type="pres">
      <dgm:prSet presAssocID="{8EE17504-93EC-4F5A-ACD6-577EDDE4C723}" presName="compositeNode" presStyleCnt="0">
        <dgm:presLayoutVars>
          <dgm:bulletEnabled val="1"/>
        </dgm:presLayoutVars>
      </dgm:prSet>
      <dgm:spPr/>
    </dgm:pt>
    <dgm:pt modelId="{2F0F62B3-8850-4D64-BBE8-CC3CE77921C2}" type="pres">
      <dgm:prSet presAssocID="{8EE17504-93EC-4F5A-ACD6-577EDDE4C723}" presName="bgRect" presStyleLbl="node1" presStyleIdx="0" presStyleCnt="3" custScaleY="114163"/>
      <dgm:spPr/>
      <dgm:t>
        <a:bodyPr/>
        <a:lstStyle/>
        <a:p>
          <a:endParaRPr lang="en-US"/>
        </a:p>
      </dgm:t>
    </dgm:pt>
    <dgm:pt modelId="{8712AD72-2663-43EC-86CB-0F5089699AA3}" type="pres">
      <dgm:prSet presAssocID="{8EE17504-93EC-4F5A-ACD6-577EDDE4C72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6A9F6-3080-447E-BF7B-93E65FC87BF4}" type="pres">
      <dgm:prSet presAssocID="{8EE17504-93EC-4F5A-ACD6-577EDDE4C72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995EF-3EF9-402D-A438-8D47E0784876}" type="pres">
      <dgm:prSet presAssocID="{27382B2C-3CC8-4B04-9FA4-C5B5FD5F5F76}" presName="hSp" presStyleCnt="0"/>
      <dgm:spPr/>
    </dgm:pt>
    <dgm:pt modelId="{98F01340-CFEB-483C-BEAB-7C4638901651}" type="pres">
      <dgm:prSet presAssocID="{27382B2C-3CC8-4B04-9FA4-C5B5FD5F5F76}" presName="vProcSp" presStyleCnt="0"/>
      <dgm:spPr/>
    </dgm:pt>
    <dgm:pt modelId="{2B0EA3C9-8D46-4E55-A11F-90D9C11736C3}" type="pres">
      <dgm:prSet presAssocID="{27382B2C-3CC8-4B04-9FA4-C5B5FD5F5F76}" presName="vSp1" presStyleCnt="0"/>
      <dgm:spPr/>
    </dgm:pt>
    <dgm:pt modelId="{1B6D5A62-F5AF-4459-BE36-CDAEE01DFF20}" type="pres">
      <dgm:prSet presAssocID="{27382B2C-3CC8-4B04-9FA4-C5B5FD5F5F76}" presName="simulatedConn" presStyleLbl="solidFgAcc1" presStyleIdx="0" presStyleCnt="2"/>
      <dgm:spPr/>
    </dgm:pt>
    <dgm:pt modelId="{E4F9843C-80F1-4281-BD2D-E80D1D6A11B0}" type="pres">
      <dgm:prSet presAssocID="{27382B2C-3CC8-4B04-9FA4-C5B5FD5F5F76}" presName="vSp2" presStyleCnt="0"/>
      <dgm:spPr/>
    </dgm:pt>
    <dgm:pt modelId="{BF463E12-86AC-4A91-9077-E2BFCD9891E3}" type="pres">
      <dgm:prSet presAssocID="{27382B2C-3CC8-4B04-9FA4-C5B5FD5F5F76}" presName="sibTrans" presStyleCnt="0"/>
      <dgm:spPr/>
    </dgm:pt>
    <dgm:pt modelId="{977D9461-E007-4C91-8AEA-015607A125B0}" type="pres">
      <dgm:prSet presAssocID="{2BE62176-F1D4-4212-A88E-B62763666C88}" presName="compositeNode" presStyleCnt="0">
        <dgm:presLayoutVars>
          <dgm:bulletEnabled val="1"/>
        </dgm:presLayoutVars>
      </dgm:prSet>
      <dgm:spPr/>
    </dgm:pt>
    <dgm:pt modelId="{22403930-63DD-4347-B4C5-EE3139AA2F63}" type="pres">
      <dgm:prSet presAssocID="{2BE62176-F1D4-4212-A88E-B62763666C88}" presName="bgRect" presStyleLbl="node1" presStyleIdx="1" presStyleCnt="3" custScaleY="145582" custLinFactNeighborX="-292" custLinFactNeighborY="92"/>
      <dgm:spPr/>
      <dgm:t>
        <a:bodyPr/>
        <a:lstStyle/>
        <a:p>
          <a:endParaRPr lang="en-US"/>
        </a:p>
      </dgm:t>
    </dgm:pt>
    <dgm:pt modelId="{E458A533-5A86-4AA7-AAF4-8446026F2D3E}" type="pres">
      <dgm:prSet presAssocID="{2BE62176-F1D4-4212-A88E-B62763666C8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7AB61-7CC1-4165-A2B6-CED93D5ACB4F}" type="pres">
      <dgm:prSet presAssocID="{2BE62176-F1D4-4212-A88E-B62763666C8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A83CC-8B96-409E-9357-9DB024334B75}" type="pres">
      <dgm:prSet presAssocID="{0CA969D0-2F03-41F5-8FB5-939638FDDA6D}" presName="hSp" presStyleCnt="0"/>
      <dgm:spPr/>
    </dgm:pt>
    <dgm:pt modelId="{41ED1BB8-61C6-4B03-B09F-0B506EFA4993}" type="pres">
      <dgm:prSet presAssocID="{0CA969D0-2F03-41F5-8FB5-939638FDDA6D}" presName="vProcSp" presStyleCnt="0"/>
      <dgm:spPr/>
    </dgm:pt>
    <dgm:pt modelId="{A7215B0F-0DC8-4B32-A937-EF44A6524751}" type="pres">
      <dgm:prSet presAssocID="{0CA969D0-2F03-41F5-8FB5-939638FDDA6D}" presName="vSp1" presStyleCnt="0"/>
      <dgm:spPr/>
    </dgm:pt>
    <dgm:pt modelId="{01A875A7-D4DA-4BCF-9B04-8314B282537B}" type="pres">
      <dgm:prSet presAssocID="{0CA969D0-2F03-41F5-8FB5-939638FDDA6D}" presName="simulatedConn" presStyleLbl="solidFgAcc1" presStyleIdx="1" presStyleCnt="2"/>
      <dgm:spPr/>
    </dgm:pt>
    <dgm:pt modelId="{93DBABC4-51F3-401E-AF03-F38E3405AA61}" type="pres">
      <dgm:prSet presAssocID="{0CA969D0-2F03-41F5-8FB5-939638FDDA6D}" presName="vSp2" presStyleCnt="0"/>
      <dgm:spPr/>
    </dgm:pt>
    <dgm:pt modelId="{3BAC5741-EDBA-4131-89BC-B431A068F92F}" type="pres">
      <dgm:prSet presAssocID="{0CA969D0-2F03-41F5-8FB5-939638FDDA6D}" presName="sibTrans" presStyleCnt="0"/>
      <dgm:spPr/>
    </dgm:pt>
    <dgm:pt modelId="{6318DFD9-C358-4D19-A625-D3F029ADC5A6}" type="pres">
      <dgm:prSet presAssocID="{05B0D588-5CCD-4666-8326-106B46C65E8A}" presName="compositeNode" presStyleCnt="0">
        <dgm:presLayoutVars>
          <dgm:bulletEnabled val="1"/>
        </dgm:presLayoutVars>
      </dgm:prSet>
      <dgm:spPr/>
    </dgm:pt>
    <dgm:pt modelId="{4701A80D-F948-4FCC-B9BA-D7E044FADD8D}" type="pres">
      <dgm:prSet presAssocID="{05B0D588-5CCD-4666-8326-106B46C65E8A}" presName="bgRect" presStyleLbl="node1" presStyleIdx="2" presStyleCnt="3" custScaleY="142503" custLinFactNeighborX="-561" custLinFactNeighborY="-7284"/>
      <dgm:spPr/>
      <dgm:t>
        <a:bodyPr/>
        <a:lstStyle/>
        <a:p>
          <a:endParaRPr lang="en-US"/>
        </a:p>
      </dgm:t>
    </dgm:pt>
    <dgm:pt modelId="{D0DBF266-6BC5-42A0-9EC6-583A2F184A06}" type="pres">
      <dgm:prSet presAssocID="{05B0D588-5CCD-4666-8326-106B46C65E8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5784A-E42B-4C55-B789-7081E96FAA93}" type="pres">
      <dgm:prSet presAssocID="{05B0D588-5CCD-4666-8326-106B46C65E8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E95E45-92CB-43D0-B02A-83ADF145612C}" type="presOf" srcId="{8EE17504-93EC-4F5A-ACD6-577EDDE4C723}" destId="{8712AD72-2663-43EC-86CB-0F5089699AA3}" srcOrd="1" destOrd="0" presId="urn:microsoft.com/office/officeart/2005/8/layout/hProcess7#2"/>
    <dgm:cxn modelId="{23125A11-C615-45EE-BD75-56989A147498}" type="presOf" srcId="{25C34FB1-A533-4C10-8E35-F2DDD525DE4B}" destId="{0C66A9F6-3080-447E-BF7B-93E65FC87BF4}" srcOrd="0" destOrd="0" presId="urn:microsoft.com/office/officeart/2005/8/layout/hProcess7#2"/>
    <dgm:cxn modelId="{25C4C987-F169-43E7-821D-CA6113D8F744}" srcId="{A771E2FC-6C0B-4F72-827E-5E94D5CE56A2}" destId="{8EE17504-93EC-4F5A-ACD6-577EDDE4C723}" srcOrd="0" destOrd="0" parTransId="{A695DD8C-ABC8-4BF1-9817-06A9A004FDF0}" sibTransId="{27382B2C-3CC8-4B04-9FA4-C5B5FD5F5F76}"/>
    <dgm:cxn modelId="{8C58A1B7-81A2-4D16-BB05-59DEA699BB95}" type="presOf" srcId="{A771E2FC-6C0B-4F72-827E-5E94D5CE56A2}" destId="{3E54C9E8-D491-43B7-80FF-D83B9F09525E}" srcOrd="0" destOrd="0" presId="urn:microsoft.com/office/officeart/2005/8/layout/hProcess7#2"/>
    <dgm:cxn modelId="{15F9C557-ADDC-4C7F-A105-AEB84877CEC1}" type="presOf" srcId="{05B0D588-5CCD-4666-8326-106B46C65E8A}" destId="{4701A80D-F948-4FCC-B9BA-D7E044FADD8D}" srcOrd="0" destOrd="0" presId="urn:microsoft.com/office/officeart/2005/8/layout/hProcess7#2"/>
    <dgm:cxn modelId="{F527438C-F416-4070-A98E-E269624E471F}" type="presOf" srcId="{B81FBEBE-1457-4C13-AB5B-48CB6F25885D}" destId="{5035784A-E42B-4C55-B789-7081E96FAA93}" srcOrd="0" destOrd="0" presId="urn:microsoft.com/office/officeart/2005/8/layout/hProcess7#2"/>
    <dgm:cxn modelId="{20EB9B25-C40C-42D3-A940-1AA29D9D8B3E}" type="presOf" srcId="{632ACBD4-61B7-4F5B-9EA1-A14982F08239}" destId="{9ED7AB61-7CC1-4165-A2B6-CED93D5ACB4F}" srcOrd="0" destOrd="0" presId="urn:microsoft.com/office/officeart/2005/8/layout/hProcess7#2"/>
    <dgm:cxn modelId="{D0B6704D-D951-4F91-9C3A-A875CDE922E6}" type="presOf" srcId="{8EE17504-93EC-4F5A-ACD6-577EDDE4C723}" destId="{2F0F62B3-8850-4D64-BBE8-CC3CE77921C2}" srcOrd="0" destOrd="0" presId="urn:microsoft.com/office/officeart/2005/8/layout/hProcess7#2"/>
    <dgm:cxn modelId="{B8F15E0E-18C6-4246-8236-69DD74924025}" srcId="{A771E2FC-6C0B-4F72-827E-5E94D5CE56A2}" destId="{2BE62176-F1D4-4212-A88E-B62763666C88}" srcOrd="1" destOrd="0" parTransId="{86229CF9-59CC-4A14-B269-AF75DFAC6CE0}" sibTransId="{0CA969D0-2F03-41F5-8FB5-939638FDDA6D}"/>
    <dgm:cxn modelId="{F3280C9F-638E-4309-A531-BE94668AAA20}" type="presOf" srcId="{05B0D588-5CCD-4666-8326-106B46C65E8A}" destId="{D0DBF266-6BC5-42A0-9EC6-583A2F184A06}" srcOrd="1" destOrd="0" presId="urn:microsoft.com/office/officeart/2005/8/layout/hProcess7#2"/>
    <dgm:cxn modelId="{BF0D5959-D092-476F-8EC7-27ED35DCF188}" srcId="{05B0D588-5CCD-4666-8326-106B46C65E8A}" destId="{B81FBEBE-1457-4C13-AB5B-48CB6F25885D}" srcOrd="0" destOrd="0" parTransId="{56BA745F-99E8-4ED5-A977-E91CC8131F6E}" sibTransId="{1CB00EDF-4A7F-4488-A08C-7895DFC088E1}"/>
    <dgm:cxn modelId="{6BAE6659-AD11-491B-812E-C29A323C0535}" type="presOf" srcId="{2BE62176-F1D4-4212-A88E-B62763666C88}" destId="{E458A533-5A86-4AA7-AAF4-8446026F2D3E}" srcOrd="1" destOrd="0" presId="urn:microsoft.com/office/officeart/2005/8/layout/hProcess7#2"/>
    <dgm:cxn modelId="{DA593B58-F5FE-4F28-B151-80B6EAB97301}" srcId="{2BE62176-F1D4-4212-A88E-B62763666C88}" destId="{632ACBD4-61B7-4F5B-9EA1-A14982F08239}" srcOrd="0" destOrd="0" parTransId="{36E61873-7993-497F-9355-32FC4BECFF17}" sibTransId="{20856391-1E28-41A2-8761-19F4B87F4323}"/>
    <dgm:cxn modelId="{CAA42218-8A62-4500-AED7-800462D0F1D8}" srcId="{8EE17504-93EC-4F5A-ACD6-577EDDE4C723}" destId="{25C34FB1-A533-4C10-8E35-F2DDD525DE4B}" srcOrd="0" destOrd="0" parTransId="{250D903B-191F-49B6-A5A4-730C46AD5C8E}" sibTransId="{E993E8A9-A3FD-4299-A9D2-4F0CBD5408BB}"/>
    <dgm:cxn modelId="{2E15DFF3-6FF1-4045-8C47-6B88A5BC2461}" type="presOf" srcId="{2BE62176-F1D4-4212-A88E-B62763666C88}" destId="{22403930-63DD-4347-B4C5-EE3139AA2F63}" srcOrd="0" destOrd="0" presId="urn:microsoft.com/office/officeart/2005/8/layout/hProcess7#2"/>
    <dgm:cxn modelId="{C123BA54-46A2-4756-99AC-3E00E42EF07E}" srcId="{A771E2FC-6C0B-4F72-827E-5E94D5CE56A2}" destId="{05B0D588-5CCD-4666-8326-106B46C65E8A}" srcOrd="2" destOrd="0" parTransId="{AC800506-09DF-489D-9A75-D6D2DC3F6EF5}" sibTransId="{B5D23595-6ABE-4A76-BCB6-A822E4B9218D}"/>
    <dgm:cxn modelId="{49F66298-7452-4024-A754-A0DCF5710054}" type="presParOf" srcId="{3E54C9E8-D491-43B7-80FF-D83B9F09525E}" destId="{B6D6B161-E9B4-4EE3-B15F-2260ABF798E7}" srcOrd="0" destOrd="0" presId="urn:microsoft.com/office/officeart/2005/8/layout/hProcess7#2"/>
    <dgm:cxn modelId="{8650DC35-D2B4-475A-829A-98C6B053DDA5}" type="presParOf" srcId="{B6D6B161-E9B4-4EE3-B15F-2260ABF798E7}" destId="{2F0F62B3-8850-4D64-BBE8-CC3CE77921C2}" srcOrd="0" destOrd="0" presId="urn:microsoft.com/office/officeart/2005/8/layout/hProcess7#2"/>
    <dgm:cxn modelId="{D6C42819-ED11-453B-A148-D1E69938321A}" type="presParOf" srcId="{B6D6B161-E9B4-4EE3-B15F-2260ABF798E7}" destId="{8712AD72-2663-43EC-86CB-0F5089699AA3}" srcOrd="1" destOrd="0" presId="urn:microsoft.com/office/officeart/2005/8/layout/hProcess7#2"/>
    <dgm:cxn modelId="{D5DD5C55-4C1B-4614-B0B4-BC10F87AB2AD}" type="presParOf" srcId="{B6D6B161-E9B4-4EE3-B15F-2260ABF798E7}" destId="{0C66A9F6-3080-447E-BF7B-93E65FC87BF4}" srcOrd="2" destOrd="0" presId="urn:microsoft.com/office/officeart/2005/8/layout/hProcess7#2"/>
    <dgm:cxn modelId="{C67049DA-C347-4168-8C02-BEE93D23667E}" type="presParOf" srcId="{3E54C9E8-D491-43B7-80FF-D83B9F09525E}" destId="{3C6995EF-3EF9-402D-A438-8D47E0784876}" srcOrd="1" destOrd="0" presId="urn:microsoft.com/office/officeart/2005/8/layout/hProcess7#2"/>
    <dgm:cxn modelId="{CB39CEBA-9D66-4270-8A75-B9E5CE5F8D49}" type="presParOf" srcId="{3E54C9E8-D491-43B7-80FF-D83B9F09525E}" destId="{98F01340-CFEB-483C-BEAB-7C4638901651}" srcOrd="2" destOrd="0" presId="urn:microsoft.com/office/officeart/2005/8/layout/hProcess7#2"/>
    <dgm:cxn modelId="{FC516972-B649-4B71-90BF-5A63E59B2D48}" type="presParOf" srcId="{98F01340-CFEB-483C-BEAB-7C4638901651}" destId="{2B0EA3C9-8D46-4E55-A11F-90D9C11736C3}" srcOrd="0" destOrd="0" presId="urn:microsoft.com/office/officeart/2005/8/layout/hProcess7#2"/>
    <dgm:cxn modelId="{AD96F2A9-7639-4CC8-9569-6C2AF53533B4}" type="presParOf" srcId="{98F01340-CFEB-483C-BEAB-7C4638901651}" destId="{1B6D5A62-F5AF-4459-BE36-CDAEE01DFF20}" srcOrd="1" destOrd="0" presId="urn:microsoft.com/office/officeart/2005/8/layout/hProcess7#2"/>
    <dgm:cxn modelId="{7EDFAD2C-4225-4A36-9E1C-7C4F52F56733}" type="presParOf" srcId="{98F01340-CFEB-483C-BEAB-7C4638901651}" destId="{E4F9843C-80F1-4281-BD2D-E80D1D6A11B0}" srcOrd="2" destOrd="0" presId="urn:microsoft.com/office/officeart/2005/8/layout/hProcess7#2"/>
    <dgm:cxn modelId="{8A5836DD-D09E-4D3D-A92A-0E44236F6826}" type="presParOf" srcId="{3E54C9E8-D491-43B7-80FF-D83B9F09525E}" destId="{BF463E12-86AC-4A91-9077-E2BFCD9891E3}" srcOrd="3" destOrd="0" presId="urn:microsoft.com/office/officeart/2005/8/layout/hProcess7#2"/>
    <dgm:cxn modelId="{07D07267-2A23-411A-B986-617812C07D71}" type="presParOf" srcId="{3E54C9E8-D491-43B7-80FF-D83B9F09525E}" destId="{977D9461-E007-4C91-8AEA-015607A125B0}" srcOrd="4" destOrd="0" presId="urn:microsoft.com/office/officeart/2005/8/layout/hProcess7#2"/>
    <dgm:cxn modelId="{0F5E85BE-EBB7-464A-B42A-C32D731C68CB}" type="presParOf" srcId="{977D9461-E007-4C91-8AEA-015607A125B0}" destId="{22403930-63DD-4347-B4C5-EE3139AA2F63}" srcOrd="0" destOrd="0" presId="urn:microsoft.com/office/officeart/2005/8/layout/hProcess7#2"/>
    <dgm:cxn modelId="{9CD167BE-DE5C-42E6-976D-087557BFADD3}" type="presParOf" srcId="{977D9461-E007-4C91-8AEA-015607A125B0}" destId="{E458A533-5A86-4AA7-AAF4-8446026F2D3E}" srcOrd="1" destOrd="0" presId="urn:microsoft.com/office/officeart/2005/8/layout/hProcess7#2"/>
    <dgm:cxn modelId="{41A95F15-7C8D-4588-80C9-44F2CF02EF32}" type="presParOf" srcId="{977D9461-E007-4C91-8AEA-015607A125B0}" destId="{9ED7AB61-7CC1-4165-A2B6-CED93D5ACB4F}" srcOrd="2" destOrd="0" presId="urn:microsoft.com/office/officeart/2005/8/layout/hProcess7#2"/>
    <dgm:cxn modelId="{B0086254-0771-47B4-A032-ACB8ECF72BF8}" type="presParOf" srcId="{3E54C9E8-D491-43B7-80FF-D83B9F09525E}" destId="{2F4A83CC-8B96-409E-9357-9DB024334B75}" srcOrd="5" destOrd="0" presId="urn:microsoft.com/office/officeart/2005/8/layout/hProcess7#2"/>
    <dgm:cxn modelId="{01FA8BAD-480C-4874-9D2F-E0F7D090F268}" type="presParOf" srcId="{3E54C9E8-D491-43B7-80FF-D83B9F09525E}" destId="{41ED1BB8-61C6-4B03-B09F-0B506EFA4993}" srcOrd="6" destOrd="0" presId="urn:microsoft.com/office/officeart/2005/8/layout/hProcess7#2"/>
    <dgm:cxn modelId="{624F8C90-D869-4198-B63F-90C4588769DC}" type="presParOf" srcId="{41ED1BB8-61C6-4B03-B09F-0B506EFA4993}" destId="{A7215B0F-0DC8-4B32-A937-EF44A6524751}" srcOrd="0" destOrd="0" presId="urn:microsoft.com/office/officeart/2005/8/layout/hProcess7#2"/>
    <dgm:cxn modelId="{D6D0C885-0FA6-4DD8-9237-89BECD90F696}" type="presParOf" srcId="{41ED1BB8-61C6-4B03-B09F-0B506EFA4993}" destId="{01A875A7-D4DA-4BCF-9B04-8314B282537B}" srcOrd="1" destOrd="0" presId="urn:microsoft.com/office/officeart/2005/8/layout/hProcess7#2"/>
    <dgm:cxn modelId="{02026919-86CF-4ECD-A2C9-D5EAEF6172D2}" type="presParOf" srcId="{41ED1BB8-61C6-4B03-B09F-0B506EFA4993}" destId="{93DBABC4-51F3-401E-AF03-F38E3405AA61}" srcOrd="2" destOrd="0" presId="urn:microsoft.com/office/officeart/2005/8/layout/hProcess7#2"/>
    <dgm:cxn modelId="{CECCB3B0-AEB5-4E4C-A1A2-551D48A1B059}" type="presParOf" srcId="{3E54C9E8-D491-43B7-80FF-D83B9F09525E}" destId="{3BAC5741-EDBA-4131-89BC-B431A068F92F}" srcOrd="7" destOrd="0" presId="urn:microsoft.com/office/officeart/2005/8/layout/hProcess7#2"/>
    <dgm:cxn modelId="{B653E879-DAB5-409A-A69A-4071BB769CF2}" type="presParOf" srcId="{3E54C9E8-D491-43B7-80FF-D83B9F09525E}" destId="{6318DFD9-C358-4D19-A625-D3F029ADC5A6}" srcOrd="8" destOrd="0" presId="urn:microsoft.com/office/officeart/2005/8/layout/hProcess7#2"/>
    <dgm:cxn modelId="{422F1302-FA61-4056-B513-49166AF709FD}" type="presParOf" srcId="{6318DFD9-C358-4D19-A625-D3F029ADC5A6}" destId="{4701A80D-F948-4FCC-B9BA-D7E044FADD8D}" srcOrd="0" destOrd="0" presId="urn:microsoft.com/office/officeart/2005/8/layout/hProcess7#2"/>
    <dgm:cxn modelId="{CF4ADCEC-5C15-4F76-9BD2-16C1985AA91D}" type="presParOf" srcId="{6318DFD9-C358-4D19-A625-D3F029ADC5A6}" destId="{D0DBF266-6BC5-42A0-9EC6-583A2F184A06}" srcOrd="1" destOrd="0" presId="urn:microsoft.com/office/officeart/2005/8/layout/hProcess7#2"/>
    <dgm:cxn modelId="{3ABC72EF-1492-44A8-B7DE-60121F6EC726}" type="presParOf" srcId="{6318DFD9-C358-4D19-A625-D3F029ADC5A6}" destId="{5035784A-E42B-4C55-B789-7081E96FAA93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F62B3-8850-4D64-BBE8-CC3CE77921C2}">
      <dsp:nvSpPr>
        <dsp:cNvPr id="0" name=""/>
        <dsp:cNvSpPr/>
      </dsp:nvSpPr>
      <dsp:spPr>
        <a:xfrm>
          <a:off x="737" y="-283"/>
          <a:ext cx="3173657" cy="434777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System  Benchmarks</a:t>
          </a:r>
          <a:endParaRPr lang="en-US" sz="2100" kern="1200" dirty="0"/>
        </a:p>
      </dsp:txBody>
      <dsp:txXfrm rot="16200000">
        <a:off x="-1464482" y="1464936"/>
        <a:ext cx="3565172" cy="634731"/>
      </dsp:txXfrm>
    </dsp:sp>
    <dsp:sp modelId="{0C66A9F6-3080-447E-BF7B-93E65FC87BF4}">
      <dsp:nvSpPr>
        <dsp:cNvPr id="0" name=""/>
        <dsp:cNvSpPr/>
      </dsp:nvSpPr>
      <dsp:spPr>
        <a:xfrm>
          <a:off x="635469" y="-283"/>
          <a:ext cx="2364374" cy="43477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u="sng" kern="1200" dirty="0" smtClean="0"/>
            <a:t>Accreditation Standards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-Mission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-Services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-Resources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-Leadership</a:t>
          </a:r>
          <a:endParaRPr lang="en-US" sz="2800" kern="1200" dirty="0"/>
        </a:p>
      </dsp:txBody>
      <dsp:txXfrm>
        <a:off x="635469" y="-283"/>
        <a:ext cx="2364374" cy="4347771"/>
      </dsp:txXfrm>
    </dsp:sp>
    <dsp:sp modelId="{22403930-63DD-4347-B4C5-EE3139AA2F63}">
      <dsp:nvSpPr>
        <dsp:cNvPr id="0" name=""/>
        <dsp:cNvSpPr/>
      </dsp:nvSpPr>
      <dsp:spPr>
        <a:xfrm>
          <a:off x="3276206" y="-283"/>
          <a:ext cx="3173657" cy="554432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Campus Benchmarks</a:t>
          </a:r>
          <a:endParaRPr lang="en-US" sz="2100" kern="1200" dirty="0"/>
        </a:p>
      </dsp:txBody>
      <dsp:txXfrm rot="16200000">
        <a:off x="1320396" y="1955525"/>
        <a:ext cx="4546349" cy="634731"/>
      </dsp:txXfrm>
    </dsp:sp>
    <dsp:sp modelId="{1B6D5A62-F5AF-4459-BE36-CDAEE01DFF20}">
      <dsp:nvSpPr>
        <dsp:cNvPr id="0" name=""/>
        <dsp:cNvSpPr/>
      </dsp:nvSpPr>
      <dsp:spPr>
        <a:xfrm rot="5400000">
          <a:off x="3021561" y="3025794"/>
          <a:ext cx="559560" cy="4760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7AB61-7CC1-4165-A2B6-CED93D5ACB4F}">
      <dsp:nvSpPr>
        <dsp:cNvPr id="0" name=""/>
        <dsp:cNvSpPr/>
      </dsp:nvSpPr>
      <dsp:spPr>
        <a:xfrm>
          <a:off x="3910937" y="-283"/>
          <a:ext cx="2364374" cy="55443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u="sng" kern="1200" dirty="0" smtClean="0"/>
            <a:t>Strategic Plan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-Access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-Campus Climate and Culture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500" kern="1200" dirty="0" smtClean="0"/>
            <a:t>-Institutional Effectiveness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500" kern="1200" dirty="0" smtClean="0"/>
            <a:t>-Partnerships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-Student Success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-Technology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910937" y="-283"/>
        <a:ext cx="2364374" cy="5544329"/>
      </dsp:txXfrm>
    </dsp:sp>
    <dsp:sp modelId="{4701A80D-F948-4FCC-B9BA-D7E044FADD8D}">
      <dsp:nvSpPr>
        <dsp:cNvPr id="0" name=""/>
        <dsp:cNvSpPr/>
      </dsp:nvSpPr>
      <dsp:spPr>
        <a:xfrm>
          <a:off x="6552404" y="-283"/>
          <a:ext cx="3173657" cy="542706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Program and Department Benchmarks </a:t>
          </a:r>
          <a:endParaRPr lang="en-US" sz="2100" kern="1200" dirty="0"/>
        </a:p>
      </dsp:txBody>
      <dsp:txXfrm rot="16200000">
        <a:off x="4644672" y="1907448"/>
        <a:ext cx="4450196" cy="634731"/>
      </dsp:txXfrm>
    </dsp:sp>
    <dsp:sp modelId="{01A875A7-D4DA-4BCF-9B04-8314B282537B}">
      <dsp:nvSpPr>
        <dsp:cNvPr id="0" name=""/>
        <dsp:cNvSpPr/>
      </dsp:nvSpPr>
      <dsp:spPr>
        <a:xfrm rot="5400000">
          <a:off x="6306296" y="3025794"/>
          <a:ext cx="559560" cy="4760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5784A-E42B-4C55-B789-7081E96FAA93}">
      <dsp:nvSpPr>
        <dsp:cNvPr id="0" name=""/>
        <dsp:cNvSpPr/>
      </dsp:nvSpPr>
      <dsp:spPr>
        <a:xfrm>
          <a:off x="7187136" y="-283"/>
          <a:ext cx="2364374" cy="54270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u="sng" kern="1200" dirty="0" smtClean="0"/>
            <a:t>Other Plans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Enrollment Management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Matriculation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Professional Development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Grants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Facilities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Budget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Educational Master Plan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7187136" y="-283"/>
        <a:ext cx="2364374" cy="5427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6438"/>
            <a:ext cx="4645025" cy="348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0746" y="4415618"/>
            <a:ext cx="5607437" cy="4182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3041471" cy="4637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46732" algn="l"/>
                <a:tab pos="1293465" algn="l"/>
                <a:tab pos="1940197" algn="l"/>
                <a:tab pos="258692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67458" y="0"/>
            <a:ext cx="3041471" cy="4637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646732" algn="l"/>
                <a:tab pos="1293465" algn="l"/>
                <a:tab pos="1940197" algn="l"/>
                <a:tab pos="258692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8831234"/>
            <a:ext cx="3041471" cy="4637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46732" algn="l"/>
                <a:tab pos="1293465" algn="l"/>
                <a:tab pos="1940197" algn="l"/>
                <a:tab pos="258692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67458" y="8831234"/>
            <a:ext cx="3041471" cy="4637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646732" algn="l"/>
                <a:tab pos="1293465" algn="l"/>
                <a:tab pos="1940197" algn="l"/>
                <a:tab pos="2586929" algn="l"/>
              </a:tabLst>
              <a:defRPr sz="1300" smtClean="0">
                <a:solidFill>
                  <a:srgbClr val="000000"/>
                </a:solidFill>
                <a:latin typeface="Times New Roman" pitchFamily="-105" charset="0"/>
                <a:cs typeface="Arial Unicode MS" pitchFamily="-105" charset="0"/>
              </a:defRPr>
            </a:lvl1pPr>
          </a:lstStyle>
          <a:p>
            <a:pPr>
              <a:defRPr/>
            </a:pPr>
            <a:fld id="{A64B28B2-882E-4C24-B33F-FCCED983DA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17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5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5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5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5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5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Standards: Mission</a:t>
            </a:r>
            <a:r>
              <a:rPr lang="en-US" baseline="0" dirty="0" smtClean="0"/>
              <a:t> and Effectiveness; 2) Instructional services and Student Services; 3) Resources (HR; budget, physical/facilities, technology)  4) Leadership 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Progress toward</a:t>
            </a:r>
            <a:r>
              <a:rPr lang="en-US" baseline="0" dirty="0" smtClean="0"/>
              <a:t> the g</a:t>
            </a:r>
            <a:r>
              <a:rPr lang="en-US" dirty="0" smtClean="0"/>
              <a:t>oals and objectives of each plan serve</a:t>
            </a:r>
            <a:r>
              <a:rPr lang="en-US" baseline="0" dirty="0" smtClean="0"/>
              <a:t> as e</a:t>
            </a:r>
            <a:r>
              <a:rPr lang="en-US" dirty="0" smtClean="0"/>
              <a:t>vidence for</a:t>
            </a:r>
            <a:r>
              <a:rPr lang="en-US" baseline="0" dirty="0" smtClean="0"/>
              <a:t> the Accreditation Self-Study: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New planning directions (at this stage): 1) Student Success, 2) Professional and staff development, 3) cultivate community connections, 4) safety and security, 5) technology, 6) Modern and inviting facilities, 7) leadership and institutional effectiveness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62A6-B956-4F46-BA34-BCD57DF8C63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4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</a:t>
            </a:r>
            <a:r>
              <a:rPr lang="en-US" baseline="0" dirty="0" smtClean="0"/>
              <a:t> stakeholders are involved in other campus planning activities.  These planners need to interact with those who are putting the strategic plan together.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C63F0-FD65-4B87-BB9B-A55414CB5F1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579D-B81A-4843-90CF-7FFF006189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23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No Room on PP to add note:</a:t>
            </a:r>
          </a:p>
          <a:p>
            <a:endParaRPr lang="en-US" b="1" dirty="0" smtClean="0"/>
          </a:p>
          <a:p>
            <a:r>
              <a:rPr lang="en-US" b="1" dirty="0" smtClean="0"/>
              <a:t>Note: </a:t>
            </a:r>
            <a:r>
              <a:rPr lang="en-US" dirty="0" smtClean="0"/>
              <a:t>Survey responses will come from alternating years of self-study and campus climate surveys for faculty and staff.</a:t>
            </a:r>
            <a:r>
              <a:rPr lang="en-US" b="1" dirty="0" smtClean="0"/>
              <a:t> ([1]-Q#47,48 manager survey); ([2]-Q# 46,47 faculty survey); ([3]-Q#23; [4]-Q# 24,38,15,16,17 staff survey) ); ([5]-Q# -22-f and [6]-56 on the student CC survey)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B4F77-53AA-4666-A2B1-899515902B95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A24EF-F152-4153-B2AC-6E1177F5B9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8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918875"/>
            <a:ext cx="3937744" cy="464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624" y="-1019"/>
            <a:ext cx="10083249" cy="756069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00810" y="1907449"/>
            <a:ext cx="6227215" cy="1327524"/>
          </a:xfrm>
        </p:spPr>
        <p:txBody>
          <a:bodyPr bIns="10079" anchor="b"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336452" y="2723738"/>
            <a:ext cx="7178070" cy="362947"/>
          </a:xfrm>
        </p:spPr>
        <p:txBody>
          <a:bodyPr tIns="10079">
            <a:normAutofit/>
          </a:bodyPr>
          <a:lstStyle>
            <a:lvl1pPr marL="0" indent="0" algn="l">
              <a:buNone/>
              <a:defRPr kumimoji="0" lang="en-US" sz="1500" b="0" i="0" u="none" strike="noStrike" kern="1200" cap="all" spc="441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2DBF7-E32B-4CED-AA89-713BB9AF17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19085-46AA-464B-8B69-FD6CA922AE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9"/>
            <a:ext cx="2268141" cy="51570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9"/>
            <a:ext cx="6636411" cy="51570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04DAA-BC70-4D91-92A4-1F1FB9F982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01A62-4E3B-4BB3-83ED-C7F9244160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624" y="-1019"/>
            <a:ext cx="10083249" cy="756069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1" y="2918875"/>
            <a:ext cx="3937744" cy="46408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03331" y="1903408"/>
            <a:ext cx="6229826" cy="1331055"/>
          </a:xfrm>
        </p:spPr>
        <p:txBody>
          <a:bodyPr bIns="10079" anchor="b"/>
          <a:lstStyle>
            <a:lvl1pPr algn="l">
              <a:defRPr kumimoji="0" lang="en-US" sz="3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340723" y="2720848"/>
            <a:ext cx="7177405" cy="36286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500" b="0" i="0" u="none" strike="noStrike" kern="1200" cap="all" spc="441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8290F-4277-4C29-8594-8E985B215D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7256" y="1209548"/>
            <a:ext cx="3528219" cy="409230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441" y="1209548"/>
            <a:ext cx="3528219" cy="409230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5F02B-84E3-42B7-8FDA-6FD6100DC5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1209548"/>
            <a:ext cx="3528219" cy="60477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500" b="0" kern="1200" cap="all" spc="441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marL="0" lv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056" y="1875972"/>
            <a:ext cx="3528219" cy="342705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441" y="1209548"/>
            <a:ext cx="3528219" cy="60477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500" b="0" kern="1200" cap="all" spc="441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marL="0" lv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441" y="1875972"/>
            <a:ext cx="3528219" cy="342705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6D7EB-9B18-4541-98BD-32F10EA1AD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059BE-293F-488B-A019-0151A276C3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4FD47-8FFB-463A-8E11-73BC8FA658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918875"/>
            <a:ext cx="3937744" cy="464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78178" y="-478176"/>
            <a:ext cx="7559675" cy="851603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marL="0" algn="ctr" defTabSz="1007943" rtl="0" eaLnBrk="1" latinLnBrk="0" hangingPunct="1"/>
            <a:endParaRPr lang="en-US" sz="20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65331" y="1737362"/>
            <a:ext cx="5745956" cy="1200892"/>
          </a:xfrm>
        </p:spPr>
        <p:txBody>
          <a:bodyPr bIns="0" anchor="b"/>
          <a:lstStyle>
            <a:lvl1pPr algn="l">
              <a:defRPr kumimoji="0" lang="en-US" sz="31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6052" y="2886866"/>
            <a:ext cx="4197812" cy="366485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430904" y="2483940"/>
            <a:ext cx="6388320" cy="687088"/>
          </a:xfrm>
        </p:spPr>
        <p:txBody>
          <a:bodyPr>
            <a:normAutofit/>
          </a:bodyPr>
          <a:lstStyle>
            <a:lvl1pPr marL="0" indent="0">
              <a:buNone/>
              <a:defRPr lang="en-US" sz="15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331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BA2174-C773-4E89-A2F3-D1F7364814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236639" y="0"/>
            <a:ext cx="7843986" cy="7559675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01589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918875"/>
            <a:ext cx="3937744" cy="464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" y="5564761"/>
            <a:ext cx="3937744" cy="199491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39948" y="1893227"/>
            <a:ext cx="6048375" cy="956196"/>
          </a:xfrm>
        </p:spPr>
        <p:txBody>
          <a:bodyPr anchor="b"/>
          <a:lstStyle>
            <a:lvl1pPr algn="l">
              <a:defRPr sz="31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60607" y="2403629"/>
            <a:ext cx="6721017" cy="816445"/>
          </a:xfrm>
        </p:spPr>
        <p:txBody>
          <a:bodyPr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FB177-382A-4CCA-8CB9-685D975E32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625" y="5567387"/>
            <a:ext cx="3940370" cy="1992289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624" y="5568115"/>
            <a:ext cx="10083249" cy="199156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7256" y="403183"/>
            <a:ext cx="8291314" cy="604774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1213239"/>
            <a:ext cx="8291314" cy="3946121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21774" y="6471082"/>
            <a:ext cx="2399189" cy="221750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7815" y="6928183"/>
            <a:ext cx="5208323" cy="302387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00" cap="all" spc="22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1561" y="6802189"/>
            <a:ext cx="554434" cy="554376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0079" tIns="10079" rIns="10079" bIns="10079" rtlCol="0" anchor="ctr">
            <a:norm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85721C-E124-425D-9811-A8E0FC6EF4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spcBef>
          <a:spcPct val="0"/>
        </a:spcBef>
        <a:buNone/>
        <a:defRPr sz="31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ts val="882"/>
        </a:spcBef>
        <a:buFont typeface="Arial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91509" indent="-191509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3495" indent="-181430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95481" indent="-181430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47467" indent="-191509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9532" indent="-191509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491756" indent="-181430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743742" indent="-181430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975569" indent="-181430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112" y="1112837"/>
            <a:ext cx="8569325" cy="2398713"/>
          </a:xfrm>
        </p:spPr>
        <p:txBody>
          <a:bodyPr/>
          <a:lstStyle/>
          <a:p>
            <a:r>
              <a:rPr lang="en-US" dirty="0" smtClean="0"/>
              <a:t>Insights from the </a:t>
            </a:r>
            <a:br>
              <a:rPr lang="en-US" dirty="0" smtClean="0"/>
            </a:br>
            <a:r>
              <a:rPr lang="en-US" dirty="0" smtClean="0"/>
              <a:t>2013 Environmental Scan with Two Discussion Questions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for DSPC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247" y="4922837"/>
            <a:ext cx="9601200" cy="1981200"/>
          </a:xfrm>
        </p:spPr>
        <p:txBody>
          <a:bodyPr/>
          <a:lstStyle/>
          <a:p>
            <a:r>
              <a:rPr lang="en-US" dirty="0" smtClean="0"/>
              <a:t>Dr. Gloria M. Fisher, Interim President SBVC</a:t>
            </a:r>
          </a:p>
          <a:p>
            <a:r>
              <a:rPr lang="en-US" dirty="0" smtClean="0"/>
              <a:t>James Smith, Dean of Research, Planning, and Institutional Effectiveness</a:t>
            </a:r>
          </a:p>
          <a:p>
            <a:endParaRPr lang="en-US" dirty="0"/>
          </a:p>
          <a:p>
            <a:r>
              <a:rPr lang="en-US" dirty="0" smtClean="0"/>
              <a:t>Campus Presentation on Campus Climate and strategic planning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69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251989"/>
            <a:ext cx="9072563" cy="68037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6700" dirty="0">
                <a:solidFill>
                  <a:schemeClr val="tx1"/>
                </a:solidFill>
                <a:latin typeface="Optima"/>
              </a:rPr>
              <a:t>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772173" y="2640339"/>
            <a:ext cx="4956306" cy="1445276"/>
          </a:xfrm>
          <a:prstGeom prst="rect">
            <a:avLst/>
          </a:prstGeom>
          <a:noFill/>
        </p:spPr>
        <p:txBody>
          <a:bodyPr wrap="square" lIns="100794" tIns="50397" rIns="100794" bIns="50397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  <a:defRPr/>
            </a:pPr>
            <a:r>
              <a:rPr lang="en-US" sz="97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Stories  </a:t>
            </a:r>
            <a:endParaRPr lang="en-US" sz="9700" b="1" dirty="0">
              <a:solidFill>
                <a:schemeClr val="bg1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211512" y="5795751"/>
            <a:ext cx="4883848" cy="498722"/>
          </a:xfrm>
          <a:prstGeom prst="rect">
            <a:avLst/>
          </a:prstGeom>
          <a:noFill/>
        </p:spPr>
        <p:txBody>
          <a:bodyPr wrap="square" lIns="100794" tIns="50397" rIns="100794" bIns="50397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  <a:defRPr/>
            </a:pPr>
            <a:r>
              <a:rPr lang="en-US" sz="29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Two Stories from the Data</a:t>
            </a:r>
            <a:endParaRPr lang="en-US" sz="2900" b="1" dirty="0">
              <a:solidFill>
                <a:srgbClr val="FF000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3280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Make-up of the Core Area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393891"/>
              </p:ext>
            </p:extLst>
          </p:nvPr>
        </p:nvGraphicFramePr>
        <p:xfrm>
          <a:off x="619918" y="1920005"/>
          <a:ext cx="9069387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9312" y="6218237"/>
            <a:ext cx="8610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SBCCD is located in a core area which is currently and historically blue collar.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06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Stability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2789237"/>
            <a:ext cx="9677400" cy="23133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 bwMode="auto">
          <a:xfrm>
            <a:off x="4125912" y="4389437"/>
            <a:ext cx="5334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878512" y="4389437"/>
            <a:ext cx="5334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07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Occupations</a:t>
            </a:r>
            <a:br>
              <a:rPr lang="en-US" dirty="0" smtClean="0"/>
            </a:br>
            <a:r>
              <a:rPr lang="en-US" sz="2400" dirty="0" smtClean="0"/>
              <a:t>(SOC) p.123, 125, Exhibit IX-1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175773"/>
              </p:ext>
            </p:extLst>
          </p:nvPr>
        </p:nvGraphicFramePr>
        <p:xfrm>
          <a:off x="696912" y="1646239"/>
          <a:ext cx="8839201" cy="5334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2751"/>
                <a:gridCol w="1288225"/>
                <a:gridCol w="1288225"/>
              </a:tblGrid>
              <a:tr h="1172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Growth </a:t>
                      </a:r>
                      <a:r>
                        <a:rPr lang="en-US" sz="1800" dirty="0" smtClean="0">
                          <a:effectLst/>
                        </a:rPr>
                        <a:t>projection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2010-20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New job count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6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Business and financial operations (13-000)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814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6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Computer and Math occupations (15-000)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365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6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Healthcare practitioners (29-000)  2yr degree only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1,368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6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Healthcare support (31-000)  2yrs of college or less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24%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812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6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Food preparation and serving (35-000)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2,551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6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Personal care and service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1,461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29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Sales and related occupations (41-000) 2yrs of college or less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2,698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6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Transportation and logistics (53-000)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24.9%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2,594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29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Law enforcement and protective service worker (33-300, 33-900) Exhibit IX-1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19%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527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792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403183"/>
            <a:ext cx="8716804" cy="604774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Average </a:t>
            </a:r>
            <a:r>
              <a:rPr lang="en-US" dirty="0" smtClean="0">
                <a:solidFill>
                  <a:srgbClr val="000000"/>
                </a:solidFill>
              </a:rPr>
              <a:t>daily Commute </a:t>
            </a:r>
            <a:r>
              <a:rPr lang="en-US" dirty="0">
                <a:solidFill>
                  <a:srgbClr val="000000"/>
                </a:solidFill>
              </a:rPr>
              <a:t>Time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One-way driving time to work in minutes—percentage breakdown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234597"/>
              </p:ext>
            </p:extLst>
          </p:nvPr>
        </p:nvGraphicFramePr>
        <p:xfrm>
          <a:off x="163512" y="1212850"/>
          <a:ext cx="9034463" cy="394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8997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6" y="503979"/>
            <a:ext cx="9240573" cy="674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8167" y="671972"/>
            <a:ext cx="4368271" cy="1046332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sz="3100" dirty="0"/>
              <a:t>Stay focused on </a:t>
            </a:r>
            <a:r>
              <a:rPr lang="en-US" sz="3500" dirty="0"/>
              <a:t>student success</a:t>
            </a:r>
          </a:p>
        </p:txBody>
      </p:sp>
    </p:spTree>
    <p:extLst>
      <p:ext uri="{BB962C8B-B14F-4D97-AF65-F5344CB8AC3E}">
        <p14:creationId xmlns:p14="http://schemas.microsoft.com/office/powerpoint/2010/main" val="40771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2" y="403183"/>
            <a:ext cx="9601200" cy="604774"/>
          </a:xfrm>
        </p:spPr>
        <p:txBody>
          <a:bodyPr/>
          <a:lstStyle/>
          <a:p>
            <a:r>
              <a:rPr lang="en-US" dirty="0"/>
              <a:t>K-12 </a:t>
            </a:r>
            <a:r>
              <a:rPr lang="en-US" dirty="0" smtClean="0"/>
              <a:t>Pipeline (13% enrollment drop projected)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82134"/>
              </p:ext>
            </p:extLst>
          </p:nvPr>
        </p:nvGraphicFramePr>
        <p:xfrm>
          <a:off x="392112" y="960437"/>
          <a:ext cx="9296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80093" y="5532437"/>
            <a:ext cx="6819264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drop in HS graduates occurs at the same time as population growth among school-age children moving through the system is expected to grow between 6% and 12%.  The population of K-12 students who are currently enrolled far exceeds the number who successfully make it through. Although, this projection assumes a 25% drop-out rate, there seem to be substantially fewer making it through.  Why are we losing so many students before they even get to us?</a:t>
            </a:r>
          </a:p>
        </p:txBody>
      </p:sp>
    </p:spTree>
    <p:extLst>
      <p:ext uri="{BB962C8B-B14F-4D97-AF65-F5344CB8AC3E}">
        <p14:creationId xmlns:p14="http://schemas.microsoft.com/office/powerpoint/2010/main" val="3635325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Population Growth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216129"/>
              </p:ext>
            </p:extLst>
          </p:nvPr>
        </p:nvGraphicFramePr>
        <p:xfrm>
          <a:off x="906463" y="1212850"/>
          <a:ext cx="8291512" cy="394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9840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(2012) Enrollment in the SBVC Core Area p.55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267508"/>
              </p:ext>
            </p:extLst>
          </p:nvPr>
        </p:nvGraphicFramePr>
        <p:xfrm>
          <a:off x="906463" y="1212850"/>
          <a:ext cx="8291512" cy="394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604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(2012) Enrollment in the </a:t>
            </a:r>
            <a:r>
              <a:rPr lang="en-US" dirty="0" smtClean="0"/>
              <a:t>CHC </a:t>
            </a:r>
            <a:r>
              <a:rPr lang="en-US" dirty="0"/>
              <a:t>Core </a:t>
            </a:r>
            <a:r>
              <a:rPr lang="en-US" dirty="0" smtClean="0"/>
              <a:t>Area (p. 55)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024958"/>
              </p:ext>
            </p:extLst>
          </p:nvPr>
        </p:nvGraphicFramePr>
        <p:xfrm>
          <a:off x="906463" y="1212850"/>
          <a:ext cx="8291512" cy="394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997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Areas Touched by the Strategic Plan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3972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08" y="3947830"/>
            <a:ext cx="4545865" cy="285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26" y="4199820"/>
            <a:ext cx="4704292" cy="260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2" y="1679928"/>
            <a:ext cx="4536281" cy="335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894233"/>
            <a:ext cx="2982912" cy="167592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sz="2200" b="1" dirty="0"/>
              <a:t>-Access </a:t>
            </a:r>
          </a:p>
          <a:p>
            <a:r>
              <a:rPr lang="en-US" sz="2200" b="1" dirty="0"/>
              <a:t>-Campus Climate</a:t>
            </a:r>
          </a:p>
          <a:p>
            <a:r>
              <a:rPr lang="en-US" sz="2200" b="1" dirty="0"/>
              <a:t>-Student </a:t>
            </a:r>
            <a:r>
              <a:rPr lang="en-US" sz="2200" b="1" dirty="0" smtClean="0"/>
              <a:t>Success</a:t>
            </a:r>
            <a:endParaRPr lang="en-US" sz="2200" b="1" dirty="0"/>
          </a:p>
          <a:p>
            <a:r>
              <a:rPr lang="en-US" sz="2200" b="1" dirty="0"/>
              <a:t>-Technology</a:t>
            </a:r>
          </a:p>
          <a:p>
            <a:r>
              <a:rPr lang="en-US" sz="2200" b="1" dirty="0" smtClean="0"/>
              <a:t>- Etc</a:t>
            </a:r>
            <a:r>
              <a:rPr lang="en-US" sz="2200" b="1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61992" y="1931917"/>
            <a:ext cx="2934627" cy="164758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dirty="0" smtClean="0"/>
              <a:t>-Parking and pedestrian </a:t>
            </a:r>
            <a:r>
              <a:rPr lang="en-US" dirty="0" smtClean="0"/>
              <a:t>             mobility </a:t>
            </a:r>
            <a:endParaRPr lang="en-US" dirty="0" smtClean="0"/>
          </a:p>
          <a:p>
            <a:r>
              <a:rPr lang="en-US" dirty="0" smtClean="0"/>
              <a:t>-Customer </a:t>
            </a:r>
            <a:r>
              <a:rPr lang="en-US" dirty="0" smtClean="0"/>
              <a:t>service </a:t>
            </a:r>
            <a:endParaRPr lang="en-US" dirty="0" smtClean="0"/>
          </a:p>
          <a:p>
            <a:r>
              <a:rPr lang="en-US" dirty="0" smtClean="0"/>
              <a:t>-Safety and security</a:t>
            </a:r>
          </a:p>
          <a:p>
            <a:r>
              <a:rPr lang="en-US" dirty="0" smtClean="0"/>
              <a:t>-Signage </a:t>
            </a:r>
          </a:p>
          <a:p>
            <a:r>
              <a:rPr lang="en-US" dirty="0" smtClean="0"/>
              <a:t>-Graduation and transfer</a:t>
            </a:r>
          </a:p>
        </p:txBody>
      </p:sp>
    </p:spTree>
    <p:extLst>
      <p:ext uri="{BB962C8B-B14F-4D97-AF65-F5344CB8AC3E}">
        <p14:creationId xmlns:p14="http://schemas.microsoft.com/office/powerpoint/2010/main" val="879141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find the Best Goals/Solutions to Fit the Problems in These </a:t>
            </a:r>
            <a:r>
              <a:rPr lang="en-US" dirty="0" smtClean="0"/>
              <a:t>Stories.</a:t>
            </a:r>
            <a:endParaRPr lang="en-US" dirty="0"/>
          </a:p>
        </p:txBody>
      </p:sp>
      <p:pic>
        <p:nvPicPr>
          <p:cNvPr id="4" name="Content Placeholder 3" descr="C:\Users\jasmith\AppData\Local\Microsoft\Windows\Temporary Internet Files\Content.IE5\SNKK3AD7\MC900023757[1].wm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" y="2484437"/>
            <a:ext cx="9144000" cy="5075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24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all Campus Planning Linked to Accreditation?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840621"/>
              </p:ext>
            </p:extLst>
          </p:nvPr>
        </p:nvGraphicFramePr>
        <p:xfrm>
          <a:off x="168011" y="1511935"/>
          <a:ext cx="9744604" cy="5543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2016" y="7055697"/>
            <a:ext cx="9576594" cy="359413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dirty="0" smtClean="0"/>
              <a:t>                     Regional  system   -&gt;    District /Campus   -&gt;   Program/Department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13" y="0"/>
            <a:ext cx="9601200" cy="1259946"/>
          </a:xfrm>
        </p:spPr>
        <p:txBody>
          <a:bodyPr/>
          <a:lstStyle/>
          <a:p>
            <a:r>
              <a:rPr lang="en-US" dirty="0" smtClean="0"/>
              <a:t>What do we include and how far </a:t>
            </a:r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c</a:t>
            </a:r>
            <a:r>
              <a:rPr lang="en-US" dirty="0" smtClean="0"/>
              <a:t>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036" y="1036637"/>
            <a:ext cx="9072563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Conducted SWOT surveys</a:t>
            </a:r>
          </a:p>
          <a:p>
            <a:pPr lvl="1"/>
            <a:r>
              <a:rPr lang="en-US" dirty="0" smtClean="0"/>
              <a:t>Campus community </a:t>
            </a:r>
          </a:p>
          <a:p>
            <a:pPr lvl="1"/>
            <a:r>
              <a:rPr lang="en-US" dirty="0" smtClean="0"/>
              <a:t>Business community</a:t>
            </a:r>
          </a:p>
          <a:p>
            <a:pPr lvl="1"/>
            <a:r>
              <a:rPr lang="en-US" dirty="0" smtClean="0"/>
              <a:t>Local community groups</a:t>
            </a:r>
          </a:p>
          <a:p>
            <a:pPr lvl="1"/>
            <a:r>
              <a:rPr lang="en-US" dirty="0" smtClean="0"/>
              <a:t>Four-year colleges</a:t>
            </a:r>
          </a:p>
          <a:p>
            <a:r>
              <a:rPr lang="en-US" dirty="0" smtClean="0"/>
              <a:t>Focus Groups </a:t>
            </a:r>
          </a:p>
          <a:p>
            <a:pPr lvl="1"/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Faculty</a:t>
            </a:r>
          </a:p>
          <a:p>
            <a:pPr lvl="1"/>
            <a:r>
              <a:rPr lang="en-US" dirty="0" smtClean="0"/>
              <a:t>Managers</a:t>
            </a:r>
          </a:p>
          <a:p>
            <a:pPr lvl="1"/>
            <a:r>
              <a:rPr lang="en-US" dirty="0" smtClean="0"/>
              <a:t>Classified staff</a:t>
            </a:r>
            <a:endParaRPr lang="en-US" dirty="0"/>
          </a:p>
          <a:p>
            <a:r>
              <a:rPr lang="en-US" dirty="0" smtClean="0"/>
              <a:t>Environmental Scan</a:t>
            </a:r>
          </a:p>
          <a:p>
            <a:r>
              <a:rPr lang="en-US" dirty="0" smtClean="0"/>
              <a:t>Town hall style meetings</a:t>
            </a:r>
          </a:p>
          <a:p>
            <a:r>
              <a:rPr lang="en-US" dirty="0" smtClean="0"/>
              <a:t> Feedback has been collapsed into goals and objectives</a:t>
            </a:r>
          </a:p>
          <a:p>
            <a:r>
              <a:rPr lang="en-US" dirty="0" smtClean="0"/>
              <a:t>Commonalities have been identified between the strategic plan and specific area plans.</a:t>
            </a:r>
          </a:p>
        </p:txBody>
      </p:sp>
    </p:spTree>
    <p:extLst>
      <p:ext uri="{BB962C8B-B14F-4D97-AF65-F5344CB8AC3E}">
        <p14:creationId xmlns:p14="http://schemas.microsoft.com/office/powerpoint/2010/main" val="322941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16" y="0"/>
            <a:ext cx="9660599" cy="1931917"/>
          </a:xfrm>
        </p:spPr>
        <p:txBody>
          <a:bodyPr>
            <a:normAutofit/>
          </a:bodyPr>
          <a:lstStyle/>
          <a:p>
            <a:pPr algn="ctr"/>
            <a:r>
              <a:rPr lang="en-US" sz="3100" dirty="0"/>
              <a:t>Effective Strategic Planning Requires Input From the full Spectrum of  Stakeholders</a:t>
            </a:r>
          </a:p>
        </p:txBody>
      </p:sp>
      <p:pic>
        <p:nvPicPr>
          <p:cNvPr id="4" name="Content Placeholder 3" descr="planning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" y="2099910"/>
            <a:ext cx="9382870" cy="48803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84" y="7056437"/>
            <a:ext cx="9660599" cy="503238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lackadder ITC" pitchFamily="82" charset="0"/>
              </a:rPr>
              <a:t>Dialogue with all stakeholders</a:t>
            </a:r>
            <a:endParaRPr lang="en-US" dirty="0"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36" y="83996"/>
            <a:ext cx="9072563" cy="16799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3100" dirty="0"/>
              <a:t>Example of Goals, measurable objectives, benchmarks, annual targets.  </a:t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>
                <a:solidFill>
                  <a:srgbClr val="FF0000"/>
                </a:solidFill>
              </a:rPr>
              <a:t>Evaluation: Is this a good measure of Access?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771231"/>
              </p:ext>
            </p:extLst>
          </p:nvPr>
        </p:nvGraphicFramePr>
        <p:xfrm>
          <a:off x="420026" y="1763924"/>
          <a:ext cx="9324580" cy="5628540"/>
        </p:xfrm>
        <a:graphic>
          <a:graphicData uri="http://schemas.openxmlformats.org/drawingml/2006/table">
            <a:tbl>
              <a:tblPr lastRow="1" bandRow="1" bandCol="1">
                <a:tableStyleId>{5C22544A-7EE6-4342-B048-85BDC9FD1C3A}</a:tableStyleId>
              </a:tblPr>
              <a:tblGrid>
                <a:gridCol w="2604163"/>
                <a:gridCol w="1756763"/>
                <a:gridCol w="1205459"/>
                <a:gridCol w="1205459"/>
                <a:gridCol w="1205459"/>
                <a:gridCol w="1347277"/>
              </a:tblGrid>
              <a:tr h="1211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cap="small" dirty="0">
                          <a:effectLst/>
                        </a:rPr>
                        <a:t> 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cap="small" dirty="0">
                          <a:effectLst/>
                        </a:rPr>
                        <a:t>Baseline</a:t>
                      </a:r>
                      <a:endParaRPr lang="en-US" sz="2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cap="small" dirty="0">
                          <a:effectLst/>
                        </a:rPr>
                        <a:t>07-08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cap="small" dirty="0">
                          <a:effectLst/>
                        </a:rPr>
                        <a:t>08-09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cap="small" dirty="0">
                          <a:effectLst/>
                        </a:rPr>
                        <a:t>09-10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cap="small" dirty="0">
                          <a:effectLst/>
                        </a:rPr>
                        <a:t>10-11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cap="small" dirty="0">
                          <a:effectLst/>
                        </a:rPr>
                        <a:t>11-12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</a:tr>
              <a:tr h="2419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1.1.2	By Fall </a:t>
                      </a:r>
                      <a:r>
                        <a:rPr lang="en-US" sz="2600" dirty="0" smtClean="0">
                          <a:effectLst/>
                        </a:rPr>
                        <a:t>2011, </a:t>
                      </a:r>
                      <a:r>
                        <a:rPr lang="en-US" sz="2600" dirty="0">
                          <a:effectLst/>
                        </a:rPr>
                        <a:t>all basic skills classes will achieve and maintain a 90% fill rate.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4572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</a:tr>
              <a:tr h="6661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1.1.2.a English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98%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99%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100%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4572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2600" dirty="0">
                          <a:effectLst/>
                        </a:rPr>
                        <a:t>102%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103%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</a:tr>
              <a:tr h="6661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1.1.2.b Reading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93%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94%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91%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4572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2600" dirty="0">
                          <a:effectLst/>
                        </a:rPr>
                        <a:t>96%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96%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</a:tr>
              <a:tr h="6661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u="sng" dirty="0">
                          <a:effectLst/>
                        </a:rPr>
                        <a:t>1.1.2.c Math 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75%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67%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80%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4572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2600" dirty="0">
                          <a:effectLst/>
                        </a:rPr>
                        <a:t>82%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91%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2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4031" y="6635715"/>
            <a:ext cx="5796359" cy="77346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Opening Day Meeting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August  13, 2013</a:t>
            </a:r>
            <a:endParaRPr lang="en-US" dirty="0"/>
          </a:p>
        </p:txBody>
      </p:sp>
      <p:pic>
        <p:nvPicPr>
          <p:cNvPr id="1029" name="Picture 4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6312" y="6635715"/>
            <a:ext cx="2586303" cy="74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549842"/>
              </p:ext>
            </p:extLst>
          </p:nvPr>
        </p:nvGraphicFramePr>
        <p:xfrm>
          <a:off x="925512" y="495493"/>
          <a:ext cx="8400523" cy="6066527"/>
        </p:xfrm>
        <a:graphic>
          <a:graphicData uri="http://schemas.openxmlformats.org/drawingml/2006/table">
            <a:tbl>
              <a:tblPr/>
              <a:tblGrid>
                <a:gridCol w="3192198"/>
                <a:gridCol w="1041665"/>
                <a:gridCol w="1041665"/>
                <a:gridCol w="1041665"/>
                <a:gridCol w="1041665"/>
                <a:gridCol w="1041665"/>
              </a:tblGrid>
              <a:tr h="470380"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small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Strategic Initiative:  Campus Climate &amp; Culture:</a:t>
                      </a: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: </a:t>
                      </a:r>
                      <a:r>
                        <a:rPr lang="en-US" sz="15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We are committed to a safe, welcoming, culturally rich learning-centered environment.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5570"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all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Goal 2.1:  T</a:t>
                      </a:r>
                      <a:r>
                        <a:rPr lang="en-US" sz="1500" b="1" cap="all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o Enhance The Image of The College</a:t>
                      </a:r>
                      <a:r>
                        <a:rPr lang="en-US" sz="1500" b="1" cap="small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. </a:t>
                      </a:r>
                      <a:endParaRPr lang="en-US" sz="15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all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Desired Outcome: </a:t>
                      </a:r>
                      <a:r>
                        <a:rPr lang="en-US" sz="1500" b="1" cap="small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SBVC will be recognized for its excellent reputation and as an inviting place to work and study.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55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smal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Benchmark – A standard by which something can be measured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small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baseline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small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07-08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small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08-09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small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09-10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small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10-11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small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11-12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468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2.1.1</a:t>
                      </a:r>
                      <a:r>
                        <a:rPr lang="en-US" sz="15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  </a:t>
                      </a:r>
                      <a:r>
                        <a:rPr lang="en-US" sz="15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By </a:t>
                      </a:r>
                      <a:r>
                        <a:rPr lang="en-US" sz="1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2012, </a:t>
                      </a:r>
                      <a:r>
                        <a:rPr lang="en-US" sz="15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80% </a:t>
                      </a:r>
                      <a:r>
                        <a:rPr lang="en-US" sz="1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of the stakeholders will indicate satisfaction with </a:t>
                      </a:r>
                      <a:r>
                        <a:rPr lang="en-US" sz="15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the safety, reputation </a:t>
                      </a:r>
                      <a:r>
                        <a:rPr lang="en-US" sz="1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and quality of </a:t>
                      </a:r>
                      <a:r>
                        <a:rPr lang="en-US" sz="15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educational </a:t>
                      </a:r>
                      <a:r>
                        <a:rPr lang="en-US" sz="1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programs and services. 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Bookman Old Style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Bookman Old Style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Bookman Old Style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Bookman Old Style"/>
                        <a:ea typeface="Times New Roman"/>
                        <a:cs typeface="Arial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Bookman Old Style"/>
                        <a:ea typeface="Times New Roman"/>
                        <a:cs typeface="Arial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7055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Managers (Reputation)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Managers (Safety)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53%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77%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54%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64%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65%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53%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71%</a:t>
                      </a:r>
                      <a:endParaRPr lang="en-US" sz="15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77%</a:t>
                      </a:r>
                      <a:endParaRPr lang="en-US" sz="15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u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65%</a:t>
                      </a:r>
                      <a:endParaRPr lang="en-US" sz="15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53%</a:t>
                      </a:r>
                      <a:endParaRPr lang="en-US" sz="15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u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999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Faculty (Reputation)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Faculty (Safety)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79%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77%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80%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74%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u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53%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79%</a:t>
                      </a:r>
                      <a:endParaRPr lang="en-US" sz="15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74%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u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7055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Classified (Reputation)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Classified (Safety)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62.1%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69.5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56%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73.5%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sng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No survey </a:t>
                      </a:r>
                      <a:endParaRPr lang="en-US" sz="15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u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53%</a:t>
                      </a:r>
                      <a:endParaRPr lang="en-US" sz="15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77%</a:t>
                      </a:r>
                      <a:endParaRPr lang="en-US" sz="15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u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7055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Students (Reputation)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Students (Safety)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44%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79%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65%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81%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sng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No survey 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76%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83%</a:t>
                      </a:r>
                      <a:endParaRPr lang="en-US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65%</a:t>
                      </a:r>
                      <a:endParaRPr lang="en-US" sz="15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84%</a:t>
                      </a:r>
                      <a:endParaRPr lang="en-US" sz="15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u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0783" marR="7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9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4031" y="6467722"/>
            <a:ext cx="6888427" cy="9414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Opening Day Meeting</a:t>
            </a:r>
            <a:endParaRPr lang="en-US" dirty="0"/>
          </a:p>
        </p:txBody>
      </p:sp>
      <p:pic>
        <p:nvPicPr>
          <p:cNvPr id="12293" name="Picture 4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6464" y="6635715"/>
            <a:ext cx="2436151" cy="74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13230"/>
              </p:ext>
            </p:extLst>
          </p:nvPr>
        </p:nvGraphicFramePr>
        <p:xfrm>
          <a:off x="504033" y="923959"/>
          <a:ext cx="8955881" cy="2551078"/>
        </p:xfrm>
        <a:graphic>
          <a:graphicData uri="http://schemas.openxmlformats.org/drawingml/2006/table">
            <a:tbl>
              <a:tblPr/>
              <a:tblGrid>
                <a:gridCol w="2934771"/>
                <a:gridCol w="1204222"/>
                <a:gridCol w="1204222"/>
                <a:gridCol w="1204222"/>
                <a:gridCol w="1204222"/>
                <a:gridCol w="1204222"/>
              </a:tblGrid>
              <a:tr h="788718"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small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Goal 5.2:  </a:t>
                      </a:r>
                      <a:r>
                        <a:rPr lang="en-US" sz="1500" cap="small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To Increase Student Persistence &amp; Retention (ARCC)</a:t>
                      </a:r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small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Desired Outcome:  </a:t>
                      </a:r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There will be an increase in the number of students who complete Certificate and Degree programs.</a:t>
                      </a:r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07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smal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Benchmark – A standard by which something can be measured</a:t>
                      </a:r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small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Baseline</a:t>
                      </a:r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small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07-08</a:t>
                      </a:r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small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08-09</a:t>
                      </a:r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small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09-10</a:t>
                      </a:r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small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10-11</a:t>
                      </a:r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small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11-12</a:t>
                      </a:r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0516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5.2.1</a:t>
                      </a:r>
                      <a:r>
                        <a:rPr lang="en-US" sz="15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  </a:t>
                      </a:r>
                      <a:r>
                        <a:rPr lang="en-US" sz="15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By </a:t>
                      </a:r>
                      <a:r>
                        <a:rPr lang="en-US" sz="15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2012, the overall retention rate for SBVC students will increase 1% a year. </a:t>
                      </a:r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78%</a:t>
                      </a:r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79%</a:t>
                      </a:r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79%</a:t>
                      </a:r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81%</a:t>
                      </a:r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81%</a:t>
                      </a:r>
                      <a:endParaRPr lang="en-US" sz="1500" u="none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669465"/>
              </p:ext>
            </p:extLst>
          </p:nvPr>
        </p:nvGraphicFramePr>
        <p:xfrm>
          <a:off x="504031" y="3611845"/>
          <a:ext cx="8955880" cy="2166182"/>
        </p:xfrm>
        <a:graphic>
          <a:graphicData uri="http://schemas.openxmlformats.org/drawingml/2006/table">
            <a:tbl>
              <a:tblPr/>
              <a:tblGrid>
                <a:gridCol w="2956310"/>
                <a:gridCol w="1199914"/>
                <a:gridCol w="1199914"/>
                <a:gridCol w="1199914"/>
                <a:gridCol w="1199914"/>
                <a:gridCol w="1199914"/>
              </a:tblGrid>
              <a:tr h="676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Baseline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05-06</a:t>
                      </a:r>
                      <a:endParaRPr lang="en-US" sz="15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06-07</a:t>
                      </a:r>
                      <a:endParaRPr lang="en-US" sz="15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07-08</a:t>
                      </a:r>
                      <a:endParaRPr lang="en-US" sz="15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08-09</a:t>
                      </a:r>
                      <a:endParaRPr lang="en-US" sz="15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09-10</a:t>
                      </a:r>
                      <a:endParaRPr lang="en-US" sz="15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4892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5.2.1a. By 2012, ARCC reporting data will indicate that persistence of cohort students will increase 2% a year. </a:t>
                      </a:r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56.6%</a:t>
                      </a:r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61.8%</a:t>
                      </a:r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61.0%</a:t>
                      </a:r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67.3%</a:t>
                      </a:r>
                      <a:endParaRPr lang="en-US" sz="1500" u="none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68.7% </a:t>
                      </a:r>
                      <a:endParaRPr lang="en-US" sz="1500" u="none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986" marR="73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2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2" y="403183"/>
            <a:ext cx="9829800" cy="938254"/>
          </a:xfrm>
        </p:spPr>
        <p:txBody>
          <a:bodyPr/>
          <a:lstStyle/>
          <a:p>
            <a:pPr algn="ctr"/>
            <a:r>
              <a:rPr lang="en-US" dirty="0" smtClean="0"/>
              <a:t>Where Does the Plan Fit in the Scheme of </a:t>
            </a:r>
            <a:r>
              <a:rPr lang="en-US" dirty="0" smtClean="0"/>
              <a:t>Things?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Box 5"/>
          <p:cNvSpPr txBox="1"/>
          <p:nvPr/>
        </p:nvSpPr>
        <p:spPr>
          <a:xfrm>
            <a:off x="925512" y="1341437"/>
            <a:ext cx="7086599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/>
                <a:cs typeface="Times New Roman"/>
              </a:rPr>
              <a:t>Strategic Plan from the State Chancellor’s Office</a:t>
            </a:r>
          </a:p>
        </p:txBody>
      </p:sp>
      <p:sp>
        <p:nvSpPr>
          <p:cNvPr id="5" name="Text Box 10"/>
          <p:cNvSpPr txBox="1"/>
          <p:nvPr/>
        </p:nvSpPr>
        <p:spPr>
          <a:xfrm>
            <a:off x="3236436" y="2549201"/>
            <a:ext cx="2095818" cy="61468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SBCCD</a:t>
            </a:r>
            <a:r>
              <a:rPr lang="en-US" sz="11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ea typeface="Calibri"/>
                <a:cs typeface="Times New Roman"/>
              </a:rPr>
              <a:t>Strategic Plan</a:t>
            </a:r>
          </a:p>
        </p:txBody>
      </p:sp>
      <p:sp>
        <p:nvSpPr>
          <p:cNvPr id="6" name="Text Box 12"/>
          <p:cNvSpPr txBox="1"/>
          <p:nvPr/>
        </p:nvSpPr>
        <p:spPr>
          <a:xfrm>
            <a:off x="2582227" y="3858416"/>
            <a:ext cx="3672840" cy="33274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effectLst/>
                <a:ea typeface="Calibri"/>
                <a:cs typeface="Times New Roman"/>
              </a:rPr>
              <a:t>SBVC Strategic Plan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3"/>
          <p:cNvSpPr txBox="1"/>
          <p:nvPr/>
        </p:nvSpPr>
        <p:spPr>
          <a:xfrm>
            <a:off x="1916112" y="4523261"/>
            <a:ext cx="5029200" cy="78057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effectLst/>
                <a:ea typeface="Calibri"/>
                <a:cs typeface="Times New Roman"/>
              </a:rPr>
              <a:t>Special Area Plans:</a:t>
            </a:r>
            <a:r>
              <a:rPr lang="en-US" sz="1100" dirty="0">
                <a:effectLst/>
                <a:ea typeface="Calibri"/>
                <a:cs typeface="Times New Roman"/>
              </a:rPr>
              <a:t> Educational Master Plan, Technology </a:t>
            </a:r>
            <a:r>
              <a:rPr lang="en-US" sz="1100" dirty="0" smtClean="0">
                <a:effectLst/>
                <a:ea typeface="Calibri"/>
                <a:cs typeface="Times New Roman"/>
              </a:rPr>
              <a:t>plan, </a:t>
            </a:r>
            <a:r>
              <a:rPr lang="en-US" sz="1100" dirty="0" smtClean="0">
                <a:effectLst/>
                <a:ea typeface="Calibri"/>
                <a:cs typeface="Times New Roman"/>
              </a:rPr>
              <a:t>Matriculation </a:t>
            </a:r>
            <a:r>
              <a:rPr lang="en-US" sz="1100" dirty="0">
                <a:effectLst/>
                <a:ea typeface="Calibri"/>
                <a:cs typeface="Times New Roman"/>
              </a:rPr>
              <a:t>plan, Enrollment Management Plan, Student Equity </a:t>
            </a:r>
            <a:r>
              <a:rPr lang="en-US" sz="1100" dirty="0" smtClean="0">
                <a:effectLst/>
                <a:ea typeface="Calibri"/>
                <a:cs typeface="Times New Roman"/>
              </a:rPr>
              <a:t>Plan, Grants </a:t>
            </a:r>
            <a:r>
              <a:rPr lang="en-US" sz="1100" dirty="0">
                <a:effectLst/>
                <a:ea typeface="Calibri"/>
                <a:cs typeface="Times New Roman"/>
              </a:rPr>
              <a:t>Plan, Facilities Plan, Budget Plan, Marketing and Public Relation Plan, </a:t>
            </a:r>
            <a:r>
              <a:rPr lang="en-US" sz="1100" dirty="0" smtClean="0">
                <a:effectLst/>
                <a:ea typeface="Calibri"/>
                <a:cs typeface="Times New Roman"/>
              </a:rPr>
              <a:t>Sustainability </a:t>
            </a:r>
            <a:r>
              <a:rPr lang="en-US" sz="1100" dirty="0">
                <a:effectLst/>
                <a:ea typeface="Calibri"/>
                <a:cs typeface="Times New Roman"/>
              </a:rPr>
              <a:t>Plan, etc.</a:t>
            </a:r>
          </a:p>
        </p:txBody>
      </p:sp>
      <p:sp>
        <p:nvSpPr>
          <p:cNvPr id="8" name="Down Arrow 7"/>
          <p:cNvSpPr/>
          <p:nvPr/>
        </p:nvSpPr>
        <p:spPr>
          <a:xfrm>
            <a:off x="4194492" y="1968179"/>
            <a:ext cx="224155" cy="588645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Up-Down Arrow 8"/>
          <p:cNvSpPr/>
          <p:nvPr/>
        </p:nvSpPr>
        <p:spPr>
          <a:xfrm>
            <a:off x="4229100" y="3202779"/>
            <a:ext cx="215900" cy="655637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Up-Down Arrow 9"/>
          <p:cNvSpPr/>
          <p:nvPr/>
        </p:nvSpPr>
        <p:spPr>
          <a:xfrm>
            <a:off x="4229100" y="4191156"/>
            <a:ext cx="215900" cy="332105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" name="Striped Right Arrow 10"/>
          <p:cNvSpPr/>
          <p:nvPr/>
        </p:nvSpPr>
        <p:spPr>
          <a:xfrm rot="5400000">
            <a:off x="4550807" y="2757724"/>
            <a:ext cx="1907379" cy="294005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2" name="Text Box 6"/>
          <p:cNvSpPr txBox="1"/>
          <p:nvPr/>
        </p:nvSpPr>
        <p:spPr>
          <a:xfrm>
            <a:off x="1376520" y="2548245"/>
            <a:ext cx="1029970" cy="60388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SBCCD Board Imperatives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06808" y="2865437"/>
            <a:ext cx="8143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16112" y="3147056"/>
            <a:ext cx="838200" cy="71136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#). 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4572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38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F354D2-3CEF-47B8-A49D-DBCC400C3C1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AB6D4B4-591B-4E86-B5DA-C816DB8A3C8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1AF3004B-9108-4C4B-8CE9-64F411650F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2158</TotalTime>
  <Words>1148</Words>
  <Application>Microsoft Office PowerPoint</Application>
  <PresentationFormat>Custom</PresentationFormat>
  <Paragraphs>253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Angles</vt:lpstr>
      <vt:lpstr>Insights from the  2013 Environmental Scan with Two Discussion Questions for DSPC</vt:lpstr>
      <vt:lpstr>Areas Touched by the Strategic Plan</vt:lpstr>
      <vt:lpstr>How is all Campus Planning Linked to Accreditation?</vt:lpstr>
      <vt:lpstr>What do we include and how far have we come?</vt:lpstr>
      <vt:lpstr>Effective Strategic Planning Requires Input From the full Spectrum of  Stakeholders</vt:lpstr>
      <vt:lpstr>Example of Goals, measurable objectives, benchmarks, annual targets.    Evaluation: Is this a good measure of Access?</vt:lpstr>
      <vt:lpstr>PowerPoint Presentation</vt:lpstr>
      <vt:lpstr>PowerPoint Presentation</vt:lpstr>
      <vt:lpstr>Where Does the Plan Fit in the Scheme of Things?</vt:lpstr>
      <vt:lpstr>PowerPoint Presentation</vt:lpstr>
      <vt:lpstr>Professional Make-up of the Core Area</vt:lpstr>
      <vt:lpstr>Residential Stability </vt:lpstr>
      <vt:lpstr>Growth in Occupations (SOC) p.123, 125, Exhibit IX-1</vt:lpstr>
      <vt:lpstr>Average daily Commute Time One-way driving time to work in minutes—percentage breakdown </vt:lpstr>
      <vt:lpstr>PowerPoint Presentation</vt:lpstr>
      <vt:lpstr>K-12 Pipeline (13% enrollment drop projected)  </vt:lpstr>
      <vt:lpstr>Projected Population Growth</vt:lpstr>
      <vt:lpstr>Current (2012) Enrollment in the SBVC Core Area p.55</vt:lpstr>
      <vt:lpstr>Current (2012) Enrollment in the CHC Core Area (p. 55) </vt:lpstr>
      <vt:lpstr>Let’s find the Best Goals/Solutions to Fit the Problems in These Stories.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Wurtz, Keith A</dc:creator>
  <cp:lastModifiedBy>Gabriel, Christie</cp:lastModifiedBy>
  <cp:revision>79</cp:revision>
  <cp:lastPrinted>2013-09-11T18:04:48Z</cp:lastPrinted>
  <dcterms:created xsi:type="dcterms:W3CDTF">2013-09-05T15:58:36Z</dcterms:created>
  <dcterms:modified xsi:type="dcterms:W3CDTF">2014-09-09T18:28:05Z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TC018754769991</vt:lpwstr>
  </property>
</Properties>
</file>